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81" r:id="rId5"/>
    <p:sldMasterId id="2147483682" r:id="rId6"/>
    <p:sldMasterId id="214748368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Lst>
  <p:sldSz cy="5143500" cx="9144000"/>
  <p:notesSz cx="6858000" cy="9144000"/>
  <p:embeddedFontLst>
    <p:embeddedFont>
      <p:font typeface="Roboto"/>
      <p:regular r:id="rId72"/>
      <p:bold r:id="rId73"/>
      <p:italic r:id="rId74"/>
      <p:boldItalic r:id="rId75"/>
    </p:embeddedFont>
    <p:embeddedFont>
      <p:font typeface="Fira Sans Extra Condensed Medium"/>
      <p:regular r:id="rId76"/>
      <p:bold r:id="rId77"/>
      <p:italic r:id="rId78"/>
      <p:boldItalic r:id="rId79"/>
    </p:embeddedFont>
    <p:embeddedFont>
      <p:font typeface="Fira Sans Extra Condensed Light"/>
      <p:regular r:id="rId80"/>
      <p:bold r:id="rId81"/>
      <p:italic r:id="rId82"/>
      <p:boldItalic r:id="rId83"/>
    </p:embeddedFont>
    <p:embeddedFont>
      <p:font typeface="Fira Sans Extra Condensed"/>
      <p:regular r:id="rId84"/>
      <p:bold r:id="rId85"/>
      <p:italic r:id="rId86"/>
      <p:boldItalic r:id="rId87"/>
    </p:embeddedFont>
    <p:embeddedFont>
      <p:font typeface="Fira Sans Extra Condensed SemiBold"/>
      <p:regular r:id="rId88"/>
      <p:bold r:id="rId89"/>
      <p:italic r:id="rId90"/>
      <p:boldItalic r:id="rId9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1649">
          <p15:clr>
            <a:srgbClr val="9AA0A6"/>
          </p15:clr>
        </p15:guide>
        <p15:guide id="2" orient="horz" pos="844">
          <p15:clr>
            <a:srgbClr val="9AA0A6"/>
          </p15:clr>
        </p15:guide>
        <p15:guide id="3" orient="horz" pos="2937">
          <p15:clr>
            <a:srgbClr val="9AA0A6"/>
          </p15:clr>
        </p15:guide>
        <p15:guide id="4" pos="558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DA322C2-EAFF-49FB-8BB8-2598E6246C63}">
  <a:tblStyle styleId="{CDA322C2-EAFF-49FB-8BB8-2598E6246C6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49"/>
        <p:guide pos="844" orient="horz"/>
        <p:guide pos="2937" orient="horz"/>
        <p:guide pos="5581"/>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84" Type="http://schemas.openxmlformats.org/officeDocument/2006/relationships/font" Target="fonts/FiraSansExtraCondensed-regular.fntdata"/><Relationship Id="rId83" Type="http://schemas.openxmlformats.org/officeDocument/2006/relationships/font" Target="fonts/FiraSansExtraCondensedLight-boldItalic.fntdata"/><Relationship Id="rId42" Type="http://schemas.openxmlformats.org/officeDocument/2006/relationships/slide" Target="slides/slide34.xml"/><Relationship Id="rId86" Type="http://schemas.openxmlformats.org/officeDocument/2006/relationships/font" Target="fonts/FiraSansExtraCondensed-italic.fntdata"/><Relationship Id="rId41" Type="http://schemas.openxmlformats.org/officeDocument/2006/relationships/slide" Target="slides/slide33.xml"/><Relationship Id="rId85" Type="http://schemas.openxmlformats.org/officeDocument/2006/relationships/font" Target="fonts/FiraSansExtraCondensed-bold.fntdata"/><Relationship Id="rId44" Type="http://schemas.openxmlformats.org/officeDocument/2006/relationships/slide" Target="slides/slide36.xml"/><Relationship Id="rId88" Type="http://schemas.openxmlformats.org/officeDocument/2006/relationships/font" Target="fonts/FiraSansExtraCondensedSemiBold-regular.fntdata"/><Relationship Id="rId43" Type="http://schemas.openxmlformats.org/officeDocument/2006/relationships/slide" Target="slides/slide35.xml"/><Relationship Id="rId87" Type="http://schemas.openxmlformats.org/officeDocument/2006/relationships/font" Target="fonts/FiraSansExtraCondensed-boldItalic.fntdata"/><Relationship Id="rId46" Type="http://schemas.openxmlformats.org/officeDocument/2006/relationships/slide" Target="slides/slide38.xml"/><Relationship Id="rId45" Type="http://schemas.openxmlformats.org/officeDocument/2006/relationships/slide" Target="slides/slide37.xml"/><Relationship Id="rId89" Type="http://schemas.openxmlformats.org/officeDocument/2006/relationships/font" Target="fonts/FiraSansExtraCondensedSemiBold-bold.fntdata"/><Relationship Id="rId80" Type="http://schemas.openxmlformats.org/officeDocument/2006/relationships/font" Target="fonts/FiraSansExtraCondensedLight-regular.fntdata"/><Relationship Id="rId82" Type="http://schemas.openxmlformats.org/officeDocument/2006/relationships/font" Target="fonts/FiraSansExtraCondensedLight-italic.fntdata"/><Relationship Id="rId81" Type="http://schemas.openxmlformats.org/officeDocument/2006/relationships/font" Target="fonts/FiraSansExtraCondensedLigh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font" Target="fonts/Roboto-bold.fntdata"/><Relationship Id="rId72" Type="http://schemas.openxmlformats.org/officeDocument/2006/relationships/font" Target="fonts/Roboto-regular.fntdata"/><Relationship Id="rId31" Type="http://schemas.openxmlformats.org/officeDocument/2006/relationships/slide" Target="slides/slide23.xml"/><Relationship Id="rId75" Type="http://schemas.openxmlformats.org/officeDocument/2006/relationships/font" Target="fonts/Roboto-boldItalic.fntdata"/><Relationship Id="rId30" Type="http://schemas.openxmlformats.org/officeDocument/2006/relationships/slide" Target="slides/slide22.xml"/><Relationship Id="rId74" Type="http://schemas.openxmlformats.org/officeDocument/2006/relationships/font" Target="fonts/Roboto-italic.fntdata"/><Relationship Id="rId33" Type="http://schemas.openxmlformats.org/officeDocument/2006/relationships/slide" Target="slides/slide25.xml"/><Relationship Id="rId77" Type="http://schemas.openxmlformats.org/officeDocument/2006/relationships/font" Target="fonts/FiraSansExtraCondensedMedium-bold.fntdata"/><Relationship Id="rId32" Type="http://schemas.openxmlformats.org/officeDocument/2006/relationships/slide" Target="slides/slide24.xml"/><Relationship Id="rId76" Type="http://schemas.openxmlformats.org/officeDocument/2006/relationships/font" Target="fonts/FiraSansExtraCondensedMedium-regular.fntdata"/><Relationship Id="rId35" Type="http://schemas.openxmlformats.org/officeDocument/2006/relationships/slide" Target="slides/slide27.xml"/><Relationship Id="rId79" Type="http://schemas.openxmlformats.org/officeDocument/2006/relationships/font" Target="fonts/FiraSansExtraCondensedMedium-boldItalic.fntdata"/><Relationship Id="rId34" Type="http://schemas.openxmlformats.org/officeDocument/2006/relationships/slide" Target="slides/slide26.xml"/><Relationship Id="rId78" Type="http://schemas.openxmlformats.org/officeDocument/2006/relationships/font" Target="fonts/FiraSansExtraCondensedMedium-italic.fntdata"/><Relationship Id="rId71" Type="http://schemas.openxmlformats.org/officeDocument/2006/relationships/slide" Target="slides/slide63.xml"/><Relationship Id="rId70" Type="http://schemas.openxmlformats.org/officeDocument/2006/relationships/slide" Target="slides/slide62.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slide" Target="slides/slide54.xml"/><Relationship Id="rId61" Type="http://schemas.openxmlformats.org/officeDocument/2006/relationships/slide" Target="slides/slide53.xml"/><Relationship Id="rId20" Type="http://schemas.openxmlformats.org/officeDocument/2006/relationships/slide" Target="slides/slide12.xml"/><Relationship Id="rId64" Type="http://schemas.openxmlformats.org/officeDocument/2006/relationships/slide" Target="slides/slide56.xml"/><Relationship Id="rId63" Type="http://schemas.openxmlformats.org/officeDocument/2006/relationships/slide" Target="slides/slide55.xml"/><Relationship Id="rId22" Type="http://schemas.openxmlformats.org/officeDocument/2006/relationships/slide" Target="slides/slide14.xml"/><Relationship Id="rId66" Type="http://schemas.openxmlformats.org/officeDocument/2006/relationships/slide" Target="slides/slide58.xml"/><Relationship Id="rId21" Type="http://schemas.openxmlformats.org/officeDocument/2006/relationships/slide" Target="slides/slide13.xml"/><Relationship Id="rId65" Type="http://schemas.openxmlformats.org/officeDocument/2006/relationships/slide" Target="slides/slide57.xml"/><Relationship Id="rId24" Type="http://schemas.openxmlformats.org/officeDocument/2006/relationships/slide" Target="slides/slide16.xml"/><Relationship Id="rId68" Type="http://schemas.openxmlformats.org/officeDocument/2006/relationships/slide" Target="slides/slide60.xml"/><Relationship Id="rId23" Type="http://schemas.openxmlformats.org/officeDocument/2006/relationships/slide" Target="slides/slide15.xml"/><Relationship Id="rId67" Type="http://schemas.openxmlformats.org/officeDocument/2006/relationships/slide" Target="slides/slide59.xml"/><Relationship Id="rId60" Type="http://schemas.openxmlformats.org/officeDocument/2006/relationships/slide" Target="slides/slide52.xml"/><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slide" Target="slides/slide61.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slide" Target="slides/slide49.xml"/><Relationship Id="rId12" Type="http://schemas.openxmlformats.org/officeDocument/2006/relationships/slide" Target="slides/slide4.xml"/><Relationship Id="rId56" Type="http://schemas.openxmlformats.org/officeDocument/2006/relationships/slide" Target="slides/slide48.xml"/><Relationship Id="rId91" Type="http://schemas.openxmlformats.org/officeDocument/2006/relationships/font" Target="fonts/FiraSansExtraCondensedSemiBold-boldItalic.fntdata"/><Relationship Id="rId90" Type="http://schemas.openxmlformats.org/officeDocument/2006/relationships/font" Target="fonts/FiraSansExtraCondensedSemiBold-italic.fntdata"/><Relationship Id="rId15" Type="http://schemas.openxmlformats.org/officeDocument/2006/relationships/slide" Target="slides/slide7.xml"/><Relationship Id="rId59" Type="http://schemas.openxmlformats.org/officeDocument/2006/relationships/slide" Target="slides/slide51.xml"/><Relationship Id="rId14" Type="http://schemas.openxmlformats.org/officeDocument/2006/relationships/slide" Target="slides/slide6.xml"/><Relationship Id="rId58" Type="http://schemas.openxmlformats.org/officeDocument/2006/relationships/slide" Target="slides/slide50.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366e86d896_0_40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366e86d896_0_40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Merci M. MARYAY RADGUI Pour m'avoir accorder la parole</a:t>
            </a:r>
            <a:endParaRPr/>
          </a:p>
          <a:p>
            <a:pPr indent="0" lvl="0" marL="0" rtl="0" algn="l">
              <a:spcBef>
                <a:spcPts val="0"/>
              </a:spcBef>
              <a:spcAft>
                <a:spcPts val="0"/>
              </a:spcAft>
              <a:buClr>
                <a:schemeClr val="dk1"/>
              </a:buClr>
              <a:buSzPts val="1100"/>
              <a:buFont typeface="Arial"/>
              <a:buNone/>
            </a:pPr>
            <a:r>
              <a:rPr lang="en-GB"/>
              <a:t>Honorable jury, je vous remercie pour avoir bien voulu juger mon travail. Chere famille et amis bonjour.</a:t>
            </a:r>
            <a:endParaRPr/>
          </a:p>
          <a:p>
            <a:pPr indent="0" lvl="0" marL="0" rtl="0" algn="l">
              <a:spcBef>
                <a:spcPts val="0"/>
              </a:spcBef>
              <a:spcAft>
                <a:spcPts val="0"/>
              </a:spcAft>
              <a:buClr>
                <a:schemeClr val="dk1"/>
              </a:buClr>
              <a:buSzPts val="1100"/>
              <a:buFont typeface="Arial"/>
              <a:buNone/>
            </a:pPr>
            <a:r>
              <a:rPr lang="en-GB"/>
              <a:t>J'ai l'honneur et le plaisir de vous presenter aujourdhui le fruit de mon projet de fin d'etude dans le cadre de l'obtention de mon diplome d'ingenieur d'etat </a:t>
            </a:r>
            <a:endParaRPr/>
          </a:p>
          <a:p>
            <a:pPr indent="0" lvl="0" marL="0" rtl="0" algn="l">
              <a:spcBef>
                <a:spcPts val="0"/>
              </a:spcBef>
              <a:spcAft>
                <a:spcPts val="0"/>
              </a:spcAft>
              <a:buClr>
                <a:schemeClr val="dk1"/>
              </a:buClr>
              <a:buSzPts val="1100"/>
              <a:buFont typeface="Arial"/>
              <a:buNone/>
            </a:pPr>
            <a:r>
              <a:rPr lang="en-GB"/>
              <a:t>Un sujet effectué au sein de BCPintitulé xx sous la direction de HILAL, Wafae, Carlos, Sanae</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1366e86d896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1366e86d896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1"/>
                </a:solidFill>
                <a:latin typeface="Calibri"/>
                <a:ea typeface="Calibri"/>
                <a:cs typeface="Calibri"/>
                <a:sym typeface="Calibri"/>
              </a:rPr>
              <a:t>Deuxièmement, Chaque fiche d’emploi a deux modes d’évaluations : Savoir-Faire, Tenue de poste.</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Chacune des fiches d’évaluation représente un niveau de séniorité par rapport aux compétences requises de l’emploi en question.</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1366e86d896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1366e86d896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l’étape de l'évaluation des compétences des collaborateurs par rapport aux compétences requises de l’emploi en question</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Dans ce sens, l’entité GC lance des campagnes d'assessment  pour ces différentes filiales et fondations du Groupe Central Populaire. Dans ce cas , GC a mis en </a:t>
            </a:r>
            <a:r>
              <a:rPr lang="en-GB" sz="1200">
                <a:solidFill>
                  <a:schemeClr val="dk1"/>
                </a:solidFill>
                <a:latin typeface="Calibri"/>
                <a:ea typeface="Calibri"/>
                <a:cs typeface="Calibri"/>
                <a:sym typeface="Calibri"/>
              </a:rPr>
              <a:t>oeuvre</a:t>
            </a:r>
            <a:r>
              <a:rPr lang="en-GB" sz="1200">
                <a:solidFill>
                  <a:schemeClr val="dk1"/>
                </a:solidFill>
                <a:latin typeface="Calibri"/>
                <a:ea typeface="Calibri"/>
                <a:cs typeface="Calibri"/>
                <a:sym typeface="Calibri"/>
              </a:rPr>
              <a:t> un processus métier d’assessment pour atteidre ces objects dans ce ses la</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1366e86d896_0_9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1366e86d896_0_9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L'assessment est un procédé utilisé par les grandes entreprises pour sélectionner et évaluer ses candidats pour un poste.</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Si on a bien compris ce processus, on va bien comprendre tout d’abord la </a:t>
            </a:r>
            <a:r>
              <a:rPr lang="en-GB" sz="1200">
                <a:solidFill>
                  <a:schemeClr val="dk1"/>
                </a:solidFill>
                <a:latin typeface="Calibri"/>
                <a:ea typeface="Calibri"/>
                <a:cs typeface="Calibri"/>
                <a:sym typeface="Calibri"/>
              </a:rPr>
              <a:t>problématique</a:t>
            </a:r>
            <a:r>
              <a:rPr lang="en-GB" sz="1200">
                <a:solidFill>
                  <a:schemeClr val="dk1"/>
                </a:solidFill>
                <a:latin typeface="Calibri"/>
                <a:ea typeface="Calibri"/>
                <a:cs typeface="Calibri"/>
                <a:sym typeface="Calibri"/>
              </a:rPr>
              <a:t> étudié + Assimiler la valeur ajouté de cette plateforme que j ‘ai </a:t>
            </a:r>
            <a:r>
              <a:rPr lang="en-GB" sz="1200">
                <a:solidFill>
                  <a:schemeClr val="dk1"/>
                </a:solidFill>
                <a:latin typeface="Calibri"/>
                <a:ea typeface="Calibri"/>
                <a:cs typeface="Calibri"/>
                <a:sym typeface="Calibri"/>
              </a:rPr>
              <a:t>développé</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Tout d’abord, </a:t>
            </a:r>
            <a:endParaRPr sz="1200">
              <a:solidFill>
                <a:schemeClr val="dk1"/>
              </a:solidFill>
              <a:latin typeface="Calibri"/>
              <a:ea typeface="Calibri"/>
              <a:cs typeface="Calibri"/>
              <a:sym typeface="Calibri"/>
            </a:endParaRPr>
          </a:p>
          <a:p>
            <a:pPr indent="-304800" lvl="1" marL="9144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RH BCP </a:t>
            </a:r>
            <a:r>
              <a:rPr lang="en-GB" sz="1200">
                <a:solidFill>
                  <a:schemeClr val="dk1"/>
                </a:solidFill>
                <a:latin typeface="Calibri"/>
                <a:ea typeface="Calibri"/>
                <a:cs typeface="Calibri"/>
                <a:sym typeface="Calibri"/>
              </a:rPr>
              <a:t>détermine</a:t>
            </a:r>
            <a:r>
              <a:rPr lang="en-GB" sz="1200">
                <a:solidFill>
                  <a:schemeClr val="dk1"/>
                </a:solidFill>
                <a:latin typeface="Calibri"/>
                <a:ea typeface="Calibri"/>
                <a:cs typeface="Calibri"/>
                <a:sym typeface="Calibri"/>
              </a:rPr>
              <a:t> la population cible :  </a:t>
            </a:r>
            <a:r>
              <a:rPr lang="en-GB" sz="1200">
                <a:solidFill>
                  <a:schemeClr val="dk1"/>
                </a:solidFill>
                <a:latin typeface="Calibri"/>
                <a:ea typeface="Calibri"/>
                <a:cs typeface="Calibri"/>
                <a:sym typeface="Calibri"/>
              </a:rPr>
              <a:t>classifier</a:t>
            </a:r>
            <a:r>
              <a:rPr lang="en-GB" sz="1200">
                <a:solidFill>
                  <a:schemeClr val="dk1"/>
                </a:solidFill>
                <a:latin typeface="Calibri"/>
                <a:ea typeface="Calibri"/>
                <a:cs typeface="Calibri"/>
                <a:sym typeface="Calibri"/>
              </a:rPr>
              <a:t> les </a:t>
            </a:r>
            <a:r>
              <a:rPr lang="en-GB" sz="1200">
                <a:solidFill>
                  <a:schemeClr val="dk1"/>
                </a:solidFill>
                <a:latin typeface="Calibri"/>
                <a:ea typeface="Calibri"/>
                <a:cs typeface="Calibri"/>
                <a:sym typeface="Calibri"/>
              </a:rPr>
              <a:t>collaborateurs</a:t>
            </a:r>
            <a:r>
              <a:rPr lang="en-GB" sz="1200">
                <a:solidFill>
                  <a:schemeClr val="dk1"/>
                </a:solidFill>
                <a:latin typeface="Calibri"/>
                <a:ea typeface="Calibri"/>
                <a:cs typeface="Calibri"/>
                <a:sym typeface="Calibri"/>
              </a:rPr>
              <a:t> en deux catégories ( tenue poste - savoir faire ) selon plusieurs critères comme :</a:t>
            </a:r>
            <a:endParaRPr sz="1200">
              <a:solidFill>
                <a:schemeClr val="dk1"/>
              </a:solidFill>
              <a:latin typeface="Calibri"/>
              <a:ea typeface="Calibri"/>
              <a:cs typeface="Calibri"/>
              <a:sym typeface="Calibri"/>
            </a:endParaRPr>
          </a:p>
          <a:p>
            <a:pPr indent="-304800" lvl="2" marL="13716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Moyenne Notes Performance, </a:t>
            </a:r>
            <a:endParaRPr sz="1200">
              <a:solidFill>
                <a:schemeClr val="dk1"/>
              </a:solidFill>
              <a:latin typeface="Calibri"/>
              <a:ea typeface="Calibri"/>
              <a:cs typeface="Calibri"/>
              <a:sym typeface="Calibri"/>
            </a:endParaRPr>
          </a:p>
          <a:p>
            <a:pPr indent="-304800" lvl="2" marL="13716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Ancienneté dans l’emploi, </a:t>
            </a:r>
            <a:endParaRPr sz="1200">
              <a:solidFill>
                <a:schemeClr val="dk1"/>
              </a:solidFill>
              <a:latin typeface="Calibri"/>
              <a:ea typeface="Calibri"/>
              <a:cs typeface="Calibri"/>
              <a:sym typeface="Calibri"/>
            </a:endParaRPr>
          </a:p>
          <a:p>
            <a:pPr indent="-304800" lvl="2" marL="13716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Ancienneté, </a:t>
            </a:r>
            <a:endParaRPr sz="1200">
              <a:solidFill>
                <a:schemeClr val="dk1"/>
              </a:solidFill>
              <a:latin typeface="Calibri"/>
              <a:ea typeface="Calibri"/>
              <a:cs typeface="Calibri"/>
              <a:sym typeface="Calibri"/>
            </a:endParaRPr>
          </a:p>
          <a:p>
            <a:pPr indent="-304800" lvl="2" marL="13716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Bonus Mobilité</a:t>
            </a:r>
            <a:endParaRPr sz="1200">
              <a:solidFill>
                <a:schemeClr val="dk1"/>
              </a:solidFill>
              <a:latin typeface="Calibri"/>
              <a:ea typeface="Calibri"/>
              <a:cs typeface="Calibri"/>
              <a:sym typeface="Calibri"/>
            </a:endParaRPr>
          </a:p>
          <a:p>
            <a:pPr indent="-304800" lvl="2" marL="13716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Géographique et Bonus Mobilité Fonctionnelle</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304800" lvl="1" marL="9144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RH BCP </a:t>
            </a:r>
            <a:r>
              <a:rPr lang="en-GB" sz="1200">
                <a:solidFill>
                  <a:schemeClr val="dk1"/>
                </a:solidFill>
                <a:latin typeface="Calibri"/>
                <a:ea typeface="Calibri"/>
                <a:cs typeface="Calibri"/>
                <a:sym typeface="Calibri"/>
              </a:rPr>
              <a:t>prépare</a:t>
            </a:r>
            <a:r>
              <a:rPr lang="en-GB" sz="1200">
                <a:solidFill>
                  <a:schemeClr val="dk1"/>
                </a:solidFill>
                <a:latin typeface="Calibri"/>
                <a:ea typeface="Calibri"/>
                <a:cs typeface="Calibri"/>
                <a:sym typeface="Calibri"/>
              </a:rPr>
              <a:t> aussi le Kit </a:t>
            </a:r>
            <a:r>
              <a:rPr lang="en-GB" sz="1200">
                <a:solidFill>
                  <a:schemeClr val="dk1"/>
                </a:solidFill>
                <a:latin typeface="Calibri"/>
                <a:ea typeface="Calibri"/>
                <a:cs typeface="Calibri"/>
                <a:sym typeface="Calibri"/>
              </a:rPr>
              <a:t>d'évaluation</a:t>
            </a:r>
            <a:r>
              <a:rPr lang="en-GB" sz="1200">
                <a:solidFill>
                  <a:schemeClr val="dk1"/>
                </a:solidFill>
                <a:latin typeface="Calibri"/>
                <a:ea typeface="Calibri"/>
                <a:cs typeface="Calibri"/>
                <a:sym typeface="Calibri"/>
              </a:rPr>
              <a:t> qui rassemble les </a:t>
            </a:r>
            <a:r>
              <a:rPr lang="en-GB" sz="1200">
                <a:solidFill>
                  <a:schemeClr val="dk1"/>
                </a:solidFill>
                <a:latin typeface="Calibri"/>
                <a:ea typeface="Calibri"/>
                <a:cs typeface="Calibri"/>
                <a:sym typeface="Calibri"/>
              </a:rPr>
              <a:t>éléments</a:t>
            </a:r>
            <a:r>
              <a:rPr lang="en-GB" sz="1200">
                <a:solidFill>
                  <a:schemeClr val="dk1"/>
                </a:solidFill>
                <a:latin typeface="Calibri"/>
                <a:ea typeface="Calibri"/>
                <a:cs typeface="Calibri"/>
                <a:sym typeface="Calibri"/>
              </a:rPr>
              <a:t> suivantes :</a:t>
            </a:r>
            <a:endParaRPr sz="1200">
              <a:solidFill>
                <a:schemeClr val="dk1"/>
              </a:solidFill>
              <a:latin typeface="Calibri"/>
              <a:ea typeface="Calibri"/>
              <a:cs typeface="Calibri"/>
              <a:sym typeface="Calibri"/>
            </a:endParaRPr>
          </a:p>
          <a:p>
            <a:pPr indent="-304800" lvl="2" marL="13716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L’outil d’évaluation Excel contenant tous les fiches d'évaluation des collaborateurs ;</a:t>
            </a:r>
            <a:endParaRPr sz="1200">
              <a:solidFill>
                <a:schemeClr val="dk1"/>
              </a:solidFill>
              <a:latin typeface="Calibri"/>
              <a:ea typeface="Calibri"/>
              <a:cs typeface="Calibri"/>
              <a:sym typeface="Calibri"/>
            </a:endParaRPr>
          </a:p>
          <a:p>
            <a:pPr indent="-304800" lvl="2" marL="13716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Des templates des emails dédiés au DRH BPR et aux managers, afin de les utiliser lors de l’envoie du Kit par email ;</a:t>
            </a:r>
            <a:endParaRPr sz="1200">
              <a:solidFill>
                <a:schemeClr val="dk1"/>
              </a:solidFill>
              <a:latin typeface="Calibri"/>
              <a:ea typeface="Calibri"/>
              <a:cs typeface="Calibri"/>
              <a:sym typeface="Calibri"/>
            </a:endParaRPr>
          </a:p>
          <a:p>
            <a:pPr indent="-304800" lvl="2" marL="13716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Un fichier PDF de meilleures pratiques ;</a:t>
            </a:r>
            <a:endParaRPr sz="1200">
              <a:solidFill>
                <a:schemeClr val="dk1"/>
              </a:solidFill>
              <a:latin typeface="Calibri"/>
              <a:ea typeface="Calibri"/>
              <a:cs typeface="Calibri"/>
              <a:sym typeface="Calibri"/>
            </a:endParaRPr>
          </a:p>
          <a:p>
            <a:pPr indent="-304800" lvl="2" marL="13716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Un fichier PDF de guide d’utilisation de l’outil.</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1366e86d896_0_1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1366e86d896_0_1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En ce qui concerne le format digital des fiches d’emploi, elles sont en format Word ou bien Excel</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1366e86d896_0_1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1366e86d896_0_1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1"/>
                </a:solidFill>
                <a:latin typeface="Calibri"/>
                <a:ea typeface="Calibri"/>
                <a:cs typeface="Calibri"/>
                <a:sym typeface="Calibri"/>
              </a:rPr>
              <a:t>À partir de tout ce qu’on a vu , on tire les problématiques suivantes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 1 : Toute modification au niveau des fiches d’emploi engendre des modifications au niveau du référentiel de compétence, ce qui est délicat surtout pour des centaines d’emplois.</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2 : Réception des centaines de fichiers Excel (fiches d’évaluation) lors de la phase de l'harmonisation partielle de la base de données finale de la campagne, ce qui engendre beaucoup de travail supplémentaire et aussi des erreurs de saisie</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3 : Utilisation des supports Excel au niveau de la majorité des activités de l'entité rend </a:t>
            </a:r>
            <a:r>
              <a:rPr lang="en-GB" sz="1200">
                <a:solidFill>
                  <a:schemeClr val="dk1"/>
                </a:solidFill>
                <a:latin typeface="Calibri"/>
                <a:ea typeface="Calibri"/>
                <a:cs typeface="Calibri"/>
                <a:sym typeface="Calibri"/>
              </a:rPr>
              <a:t>l</a:t>
            </a:r>
            <a:r>
              <a:rPr lang="en-GB" sz="1200">
                <a:solidFill>
                  <a:schemeClr val="dk1"/>
                </a:solidFill>
                <a:latin typeface="Calibri"/>
                <a:ea typeface="Calibri"/>
                <a:cs typeface="Calibri"/>
                <a:sym typeface="Calibri"/>
              </a:rPr>
              <a:t>e contrôle plus difficile.</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1366e86d896_0_1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1366e86d896_0_1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1"/>
                </a:solidFill>
                <a:latin typeface="Calibri"/>
                <a:ea typeface="Calibri"/>
                <a:cs typeface="Calibri"/>
                <a:sym typeface="Calibri"/>
              </a:rPr>
              <a:t>Maintenant pour trouver une solution à notre problématiques , on commence à :</a:t>
            </a:r>
            <a:endParaRPr sz="12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g1366e86d896_0_1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1366e86d896_0_1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1"/>
                </a:solidFill>
                <a:latin typeface="Calibri"/>
                <a:ea typeface="Calibri"/>
                <a:cs typeface="Calibri"/>
                <a:sym typeface="Calibri"/>
              </a:rPr>
              <a:t>Premièrement</a:t>
            </a:r>
            <a:r>
              <a:rPr lang="en-GB" sz="1200">
                <a:solidFill>
                  <a:schemeClr val="dk1"/>
                </a:solidFill>
                <a:latin typeface="Calibri"/>
                <a:ea typeface="Calibri"/>
                <a:cs typeface="Calibri"/>
                <a:sym typeface="Calibri"/>
              </a:rPr>
              <a:t> commence par une étude approfondie du processus métier actuel pour identifier les points d’amélioration du processus actuel.</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L'étude</a:t>
            </a:r>
            <a:r>
              <a:rPr lang="en-GB" sz="1200">
                <a:solidFill>
                  <a:schemeClr val="dk1"/>
                </a:solidFill>
                <a:latin typeface="Calibri"/>
                <a:ea typeface="Calibri"/>
                <a:cs typeface="Calibri"/>
                <a:sym typeface="Calibri"/>
              </a:rPr>
              <a:t> a divisé les axes d’amélioration en deux : celle qui dépend de processus, et celle qui </a:t>
            </a:r>
            <a:r>
              <a:rPr lang="en-GB" sz="1200">
                <a:solidFill>
                  <a:schemeClr val="dk1"/>
                </a:solidFill>
                <a:latin typeface="Calibri"/>
                <a:ea typeface="Calibri"/>
                <a:cs typeface="Calibri"/>
                <a:sym typeface="Calibri"/>
              </a:rPr>
              <a:t>dépend</a:t>
            </a:r>
            <a:r>
              <a:rPr lang="en-GB" sz="1200">
                <a:solidFill>
                  <a:schemeClr val="dk1"/>
                </a:solidFill>
                <a:latin typeface="Calibri"/>
                <a:ea typeface="Calibri"/>
                <a:cs typeface="Calibri"/>
                <a:sym typeface="Calibri"/>
              </a:rPr>
              <a:t> de l’outil Excel Utilisée</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Je vous présente un extrait de </a:t>
            </a:r>
            <a:r>
              <a:rPr lang="en-GB" sz="1200">
                <a:solidFill>
                  <a:schemeClr val="dk1"/>
                </a:solidFill>
                <a:latin typeface="Calibri"/>
                <a:ea typeface="Calibri"/>
                <a:cs typeface="Calibri"/>
                <a:sym typeface="Calibri"/>
              </a:rPr>
              <a:t>l'étude</a:t>
            </a:r>
            <a:r>
              <a:rPr lang="en-GB" sz="1200">
                <a:solidFill>
                  <a:schemeClr val="dk1"/>
                </a:solidFill>
                <a:latin typeface="Calibri"/>
                <a:ea typeface="Calibri"/>
                <a:cs typeface="Calibri"/>
                <a:sym typeface="Calibri"/>
              </a:rPr>
              <a:t> :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1366e86d896_0_1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1366e86d896_0_1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1366e86d896_0_1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1366e86d896_0_1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1"/>
                </a:solidFill>
                <a:latin typeface="Calibri"/>
                <a:ea typeface="Calibri"/>
                <a:cs typeface="Calibri"/>
                <a:sym typeface="Calibri"/>
              </a:rPr>
              <a:t>Par la suite , une </a:t>
            </a:r>
            <a:r>
              <a:rPr lang="en-GB" sz="1200">
                <a:solidFill>
                  <a:schemeClr val="dk1"/>
                </a:solidFill>
                <a:latin typeface="Calibri"/>
                <a:ea typeface="Calibri"/>
                <a:cs typeface="Calibri"/>
                <a:sym typeface="Calibri"/>
              </a:rPr>
              <a:t>deuxième</a:t>
            </a:r>
            <a:r>
              <a:rPr lang="en-GB" sz="1200">
                <a:solidFill>
                  <a:schemeClr val="dk1"/>
                </a:solidFill>
                <a:latin typeface="Calibri"/>
                <a:ea typeface="Calibri"/>
                <a:cs typeface="Calibri"/>
                <a:sym typeface="Calibri"/>
              </a:rPr>
              <a:t> </a:t>
            </a:r>
            <a:r>
              <a:rPr lang="en-GB" sz="1200">
                <a:solidFill>
                  <a:schemeClr val="dk1"/>
                </a:solidFill>
                <a:latin typeface="Calibri"/>
                <a:ea typeface="Calibri"/>
                <a:cs typeface="Calibri"/>
                <a:sym typeface="Calibri"/>
              </a:rPr>
              <a:t>étude</a:t>
            </a:r>
            <a:r>
              <a:rPr lang="en-GB" sz="1200">
                <a:solidFill>
                  <a:schemeClr val="dk1"/>
                </a:solidFill>
                <a:latin typeface="Calibri"/>
                <a:ea typeface="Calibri"/>
                <a:cs typeface="Calibri"/>
                <a:sym typeface="Calibri"/>
              </a:rPr>
              <a:t> a </a:t>
            </a:r>
            <a:r>
              <a:rPr lang="en-GB" sz="1200">
                <a:solidFill>
                  <a:schemeClr val="dk1"/>
                </a:solidFill>
                <a:latin typeface="Calibri"/>
                <a:ea typeface="Calibri"/>
                <a:cs typeface="Calibri"/>
                <a:sym typeface="Calibri"/>
              </a:rPr>
              <a:t>été</a:t>
            </a:r>
            <a:r>
              <a:rPr lang="en-GB" sz="1200">
                <a:solidFill>
                  <a:schemeClr val="dk1"/>
                </a:solidFill>
                <a:latin typeface="Calibri"/>
                <a:ea typeface="Calibri"/>
                <a:cs typeface="Calibri"/>
                <a:sym typeface="Calibri"/>
              </a:rPr>
              <a:t> </a:t>
            </a:r>
            <a:r>
              <a:rPr lang="en-GB" sz="1200">
                <a:solidFill>
                  <a:schemeClr val="dk1"/>
                </a:solidFill>
                <a:latin typeface="Calibri"/>
                <a:ea typeface="Calibri"/>
                <a:cs typeface="Calibri"/>
                <a:sym typeface="Calibri"/>
              </a:rPr>
              <a:t>établie</a:t>
            </a:r>
            <a:r>
              <a:rPr lang="en-GB" sz="1200">
                <a:solidFill>
                  <a:schemeClr val="dk1"/>
                </a:solidFill>
                <a:latin typeface="Calibri"/>
                <a:ea typeface="Calibri"/>
                <a:cs typeface="Calibri"/>
                <a:sym typeface="Calibri"/>
              </a:rPr>
              <a:t> pour identifier l’ensemble des solutions possibles.</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À la fin on aura les solution </a:t>
            </a:r>
            <a:r>
              <a:rPr lang="en-GB" sz="1200">
                <a:solidFill>
                  <a:schemeClr val="dk1"/>
                </a:solidFill>
                <a:latin typeface="Calibri"/>
                <a:ea typeface="Calibri"/>
                <a:cs typeface="Calibri"/>
                <a:sym typeface="Calibri"/>
              </a:rPr>
              <a:t>suivantes</a:t>
            </a:r>
            <a:r>
              <a:rPr lang="en-GB" sz="1200">
                <a:solidFill>
                  <a:schemeClr val="dk1"/>
                </a:solidFill>
                <a:latin typeface="Calibri"/>
                <a:ea typeface="Calibri"/>
                <a:cs typeface="Calibri"/>
                <a:sym typeface="Calibri"/>
              </a:rPr>
              <a:t> :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1366e86d896_0_1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1366e86d896_0_1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1"/>
                </a:solidFill>
                <a:latin typeface="Calibri"/>
                <a:ea typeface="Calibri"/>
                <a:cs typeface="Calibri"/>
                <a:sym typeface="Calibri"/>
              </a:rPr>
              <a:t>Ce tableau comparatif suivant je donne une vue globale sur les points forts/faibles de chaque solution, afin de </a:t>
            </a:r>
            <a:r>
              <a:rPr lang="en-GB" sz="1200">
                <a:solidFill>
                  <a:schemeClr val="dk1"/>
                </a:solidFill>
                <a:latin typeface="Calibri"/>
                <a:ea typeface="Calibri"/>
                <a:cs typeface="Calibri"/>
                <a:sym typeface="Calibri"/>
              </a:rPr>
              <a:t>choisir</a:t>
            </a:r>
            <a:r>
              <a:rPr lang="en-GB" sz="1200">
                <a:solidFill>
                  <a:schemeClr val="dk1"/>
                </a:solidFill>
                <a:latin typeface="Calibri"/>
                <a:ea typeface="Calibri"/>
                <a:cs typeface="Calibri"/>
                <a:sym typeface="Calibri"/>
              </a:rPr>
              <a:t> une solution optimale.</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fc547cbf63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fc547cbf63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1366e86d896_0_1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1366e86d896_0_1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g1366e86d896_0_1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1366e86d896_0_1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Les besoins fonctionnels représentent généralement ce que le projet va délivrer. Ils se déclinent sur 3 niveaux :</a:t>
            </a:r>
            <a:endParaRPr/>
          </a:p>
          <a:p>
            <a:pPr indent="457200" lvl="0" marL="0" rtl="0" algn="l">
              <a:spcBef>
                <a:spcPts val="0"/>
              </a:spcBef>
              <a:spcAft>
                <a:spcPts val="0"/>
              </a:spcAft>
              <a:buClr>
                <a:schemeClr val="dk1"/>
              </a:buClr>
              <a:buSzPts val="1100"/>
              <a:buFont typeface="Arial"/>
              <a:buNone/>
            </a:pPr>
            <a:r>
              <a:rPr lang="en-GB"/>
              <a:t>- Fonctions cibles : les services offerts par le projet</a:t>
            </a:r>
            <a:endParaRPr/>
          </a:p>
          <a:p>
            <a:pPr indent="457200" lvl="0" marL="0" rtl="0" algn="l">
              <a:spcBef>
                <a:spcPts val="0"/>
              </a:spcBef>
              <a:spcAft>
                <a:spcPts val="0"/>
              </a:spcAft>
              <a:buClr>
                <a:schemeClr val="dk1"/>
              </a:buClr>
              <a:buSzPts val="1100"/>
              <a:buFont typeface="Arial"/>
              <a:buNone/>
            </a:pPr>
            <a:r>
              <a:rPr lang="en-GB"/>
              <a:t>- Processus cible : l’impact du projet sur les processus métiers actuels</a:t>
            </a:r>
            <a:endParaRPr/>
          </a:p>
          <a:p>
            <a:pPr indent="457200" lvl="0" marL="0" rtl="0" algn="l">
              <a:spcBef>
                <a:spcPts val="0"/>
              </a:spcBef>
              <a:spcAft>
                <a:spcPts val="0"/>
              </a:spcAft>
              <a:buClr>
                <a:schemeClr val="dk1"/>
              </a:buClr>
              <a:buSzPts val="1100"/>
              <a:buFont typeface="Arial"/>
              <a:buNone/>
            </a:pPr>
            <a:r>
              <a:rPr lang="en-GB"/>
              <a:t>- Structure cible : description de l’organisation cible qui sera en place à l’issue du projet</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3" name="Shape 1073"/>
        <p:cNvGrpSpPr/>
        <p:nvPr/>
      </p:nvGrpSpPr>
      <p:grpSpPr>
        <a:xfrm>
          <a:off x="0" y="0"/>
          <a:ext cx="0" cy="0"/>
          <a:chOff x="0" y="0"/>
          <a:chExt cx="0" cy="0"/>
        </a:xfrm>
      </p:grpSpPr>
      <p:sp>
        <p:nvSpPr>
          <p:cNvPr id="1074" name="Google Shape;1074;g1366e86d896_0_1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5" name="Google Shape;1075;g1366e86d896_0_1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Dans le rapport de mon projet vous trouverez toutes les diagrammes BPMNs des processus cible et actuelle.</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Maintenant je vous présente une comparaison entre les deux processus en se basant sur les critieres suivants : </a:t>
            </a:r>
            <a:endParaRPr/>
          </a:p>
          <a:p>
            <a:pPr indent="-298450" lvl="0" marL="457200" rtl="0" algn="l">
              <a:spcBef>
                <a:spcPts val="0"/>
              </a:spcBef>
              <a:spcAft>
                <a:spcPts val="0"/>
              </a:spcAft>
              <a:buSzPts val="1100"/>
              <a:buChar char="-"/>
            </a:pPr>
            <a:r>
              <a:rPr lang="en-GB"/>
              <a:t>Recueil des données</a:t>
            </a:r>
            <a:endParaRPr/>
          </a:p>
          <a:p>
            <a:pPr indent="-298450" lvl="0" marL="457200" rtl="0" algn="l">
              <a:spcBef>
                <a:spcPts val="0"/>
              </a:spcBef>
              <a:spcAft>
                <a:spcPts val="0"/>
              </a:spcAft>
              <a:buSzPts val="1100"/>
              <a:buChar char="-"/>
            </a:pPr>
            <a:r>
              <a:rPr lang="en-GB"/>
              <a:t>Flexibilité et fluidité</a:t>
            </a:r>
            <a:endParaRPr/>
          </a:p>
          <a:p>
            <a:pPr indent="-298450" lvl="0" marL="457200" rtl="0" algn="l">
              <a:spcBef>
                <a:spcPts val="0"/>
              </a:spcBef>
              <a:spcAft>
                <a:spcPts val="0"/>
              </a:spcAft>
              <a:buSzPts val="1100"/>
              <a:buChar char="-"/>
            </a:pPr>
            <a:r>
              <a:rPr lang="en-GB"/>
              <a:t>Suivre l’état d’avancement</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 name="Shape 1110"/>
        <p:cNvGrpSpPr/>
        <p:nvPr/>
      </p:nvGrpSpPr>
      <p:grpSpPr>
        <a:xfrm>
          <a:off x="0" y="0"/>
          <a:ext cx="0" cy="0"/>
          <a:chOff x="0" y="0"/>
          <a:chExt cx="0" cy="0"/>
        </a:xfrm>
      </p:grpSpPr>
      <p:sp>
        <p:nvSpPr>
          <p:cNvPr id="1111" name="Google Shape;1111;g1366e86d896_0_1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2" name="Google Shape;1112;g1366e86d896_0_1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Maintenant on va voir le diagramme UML de la plateforme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1366e86d896_0_19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1366e86d896_0_19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Afin de clarifier le diagramme de cas d’utilisation, je l’ai expliqué par une description textuelle détaillée de chacun des cas d’utilisation.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Cette description sert à :</a:t>
            </a:r>
            <a:endParaRPr>
              <a:solidFill>
                <a:schemeClr val="dk1"/>
              </a:solidFill>
            </a:endParaRPr>
          </a:p>
          <a:p>
            <a:pPr indent="-298450" lvl="0" marL="457200" rtl="0" algn="l">
              <a:spcBef>
                <a:spcPts val="0"/>
              </a:spcBef>
              <a:spcAft>
                <a:spcPts val="0"/>
              </a:spcAft>
              <a:buClr>
                <a:schemeClr val="dk1"/>
              </a:buClr>
              <a:buSzPts val="1100"/>
              <a:buChar char="-"/>
            </a:pPr>
            <a:r>
              <a:rPr lang="en-GB">
                <a:solidFill>
                  <a:schemeClr val="dk1"/>
                </a:solidFill>
              </a:rPr>
              <a:t>Imaginer l’interface utilisateur / système de la plateforme</a:t>
            </a:r>
            <a:endParaRPr>
              <a:solidFill>
                <a:schemeClr val="dk1"/>
              </a:solidFill>
            </a:endParaRPr>
          </a:p>
          <a:p>
            <a:pPr indent="-298450" lvl="0" marL="457200" rtl="0" algn="l">
              <a:spcBef>
                <a:spcPts val="0"/>
              </a:spcBef>
              <a:spcAft>
                <a:spcPts val="0"/>
              </a:spcAft>
              <a:buClr>
                <a:schemeClr val="dk1"/>
              </a:buClr>
              <a:buSzPts val="1100"/>
              <a:buChar char="-"/>
            </a:pPr>
            <a:r>
              <a:rPr lang="en-GB">
                <a:solidFill>
                  <a:schemeClr val="dk1"/>
                </a:solidFill>
              </a:rPr>
              <a:t>Decrire pas à pas du scénario principal qui permet de réaliser ce cas d'utilisation.</a:t>
            </a:r>
            <a:endParaRPr>
              <a:solidFill>
                <a:schemeClr val="dk1"/>
              </a:solidFill>
            </a:endParaRPr>
          </a:p>
          <a:p>
            <a:pPr indent="-298450" lvl="0" marL="457200" rtl="0" algn="l">
              <a:spcBef>
                <a:spcPts val="0"/>
              </a:spcBef>
              <a:spcAft>
                <a:spcPts val="0"/>
              </a:spcAft>
              <a:buClr>
                <a:schemeClr val="dk1"/>
              </a:buClr>
              <a:buSzPts val="1100"/>
              <a:buChar char="-"/>
            </a:pPr>
            <a:r>
              <a:rPr lang="en-GB">
                <a:solidFill>
                  <a:schemeClr val="dk1"/>
                </a:solidFill>
              </a:rPr>
              <a:t>Permet l’apparition des scénarios alternatifs qui ne sont que des variations possibles du scénario principal et les scénarios d'erreurs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Dans la présentation j’ai pris le cas d’utilisation : “</a:t>
            </a:r>
            <a:r>
              <a:rPr lang="en-GB" sz="1400">
                <a:solidFill>
                  <a:schemeClr val="dk1"/>
                </a:solidFill>
                <a:latin typeface="Fira Sans Extra Condensed"/>
                <a:ea typeface="Fira Sans Extra Condensed"/>
                <a:cs typeface="Fira Sans Extra Condensed"/>
                <a:sym typeface="Fira Sans Extra Condensed"/>
              </a:rPr>
              <a:t>Gérer les référentiels des emplois et des compétences</a:t>
            </a:r>
            <a:r>
              <a:rPr lang="en-GB">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1366e86d896_0_20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 name="Google Shape;1132;g1366e86d896_0_20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1366e86d896_0_2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1366e86d896_0_2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Par la suite on va voir le diagramme de séquence de ce cas d’utilisation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g1366e86d896_0_20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2" name="Google Shape;1152;g1366e86d896_0_20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g1366e86d896_0_2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 name="Google Shape;1166;g1366e86d896_0_2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1366e86d896_0_20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1366e86d896_0_2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Il faut aussi s’intéresser aux interfaces possibles entre la solution et les différentes applications managériales et DRH de l’entreprise, car celles-ci offrent la possibilité de réutiliser et de centraliser les informations sur l’entreprise et permettent d’assurer l’intégrité de ces dernières.</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7384c0e568c9b205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384c0e568c9b205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7" name="Shape 1187"/>
        <p:cNvGrpSpPr/>
        <p:nvPr/>
      </p:nvGrpSpPr>
      <p:grpSpPr>
        <a:xfrm>
          <a:off x="0" y="0"/>
          <a:ext cx="0" cy="0"/>
          <a:chOff x="0" y="0"/>
          <a:chExt cx="0" cy="0"/>
        </a:xfrm>
      </p:grpSpPr>
      <p:sp>
        <p:nvSpPr>
          <p:cNvPr id="1188" name="Google Shape;1188;g1366e86d896_0_2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 name="Google Shape;1189;g1366e86d896_0_2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Pourquoi le choix de Spring :</a:t>
            </a:r>
            <a:endParaRPr/>
          </a:p>
          <a:p>
            <a:pPr indent="-298450" lvl="0" marL="457200" rtl="0" algn="l">
              <a:spcBef>
                <a:spcPts val="0"/>
              </a:spcBef>
              <a:spcAft>
                <a:spcPts val="0"/>
              </a:spcAft>
              <a:buSzPts val="1100"/>
              <a:buAutoNum type="arabicPeriod"/>
            </a:pPr>
            <a:r>
              <a:rPr lang="en-GB"/>
              <a:t>Génération d’un micro-service packagé sous forme d’un JAR. Le micro-service ne nécessite qu’une simple JVM pour s’exécuter.</a:t>
            </a:r>
            <a:endParaRPr/>
          </a:p>
          <a:p>
            <a:pPr indent="-298450" lvl="0" marL="457200" rtl="0" algn="l">
              <a:spcBef>
                <a:spcPts val="0"/>
              </a:spcBef>
              <a:spcAft>
                <a:spcPts val="0"/>
              </a:spcAft>
              <a:buSzPts val="1100"/>
              <a:buAutoNum type="arabicPeriod"/>
            </a:pPr>
            <a:r>
              <a:rPr lang="en-GB"/>
              <a:t>Spring Boot détecte les Frameworks présents dans le classpath et les configure automatiquement</a:t>
            </a:r>
            <a:endParaRPr/>
          </a:p>
          <a:p>
            <a:pPr indent="-298450" lvl="0" marL="457200" rtl="0" algn="l">
              <a:spcBef>
                <a:spcPts val="0"/>
              </a:spcBef>
              <a:spcAft>
                <a:spcPts val="0"/>
              </a:spcAft>
              <a:buSzPts val="1100"/>
              <a:buAutoNum type="arabicPeriod"/>
            </a:pPr>
            <a:r>
              <a:rPr lang="en-GB"/>
              <a:t>Monitoring et gestion des micro-services en Production</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 name="Shape 1226"/>
        <p:cNvGrpSpPr/>
        <p:nvPr/>
      </p:nvGrpSpPr>
      <p:grpSpPr>
        <a:xfrm>
          <a:off x="0" y="0"/>
          <a:ext cx="0" cy="0"/>
          <a:chOff x="0" y="0"/>
          <a:chExt cx="0" cy="0"/>
        </a:xfrm>
      </p:grpSpPr>
      <p:sp>
        <p:nvSpPr>
          <p:cNvPr id="1227" name="Google Shape;1227;g1366e86d896_0_2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8" name="Google Shape;1228;g1366e86d896_0_2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 diagramme [Cf Figure 53] montre que les différents clients communiquent vers des points de terminaison de passerelle d’API uniques, qui communiquent ensuite aux microservices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On s’interesse un peu sur l’architecture de communication entre les microservices :</a:t>
            </a:r>
            <a:endParaRPr/>
          </a:p>
          <a:p>
            <a:pPr indent="0" lvl="0" marL="0" rtl="0" algn="l">
              <a:spcBef>
                <a:spcPts val="0"/>
              </a:spcBef>
              <a:spcAft>
                <a:spcPts val="0"/>
              </a:spcAft>
              <a:buNone/>
            </a:pPr>
            <a:r>
              <a:rPr lang="en-GB"/>
              <a:t>	Synchrone : a travers des requetes HTTP</a:t>
            </a:r>
            <a:endParaRPr/>
          </a:p>
          <a:p>
            <a:pPr indent="0" lvl="0" marL="0" rtl="0" algn="l">
              <a:spcBef>
                <a:spcPts val="0"/>
              </a:spcBef>
              <a:spcAft>
                <a:spcPts val="0"/>
              </a:spcAft>
              <a:buClr>
                <a:schemeClr val="dk1"/>
              </a:buClr>
              <a:buSzPts val="1100"/>
              <a:buFont typeface="Arial"/>
              <a:buNone/>
            </a:pPr>
            <a:r>
              <a:rPr lang="en-GB"/>
              <a:t>	Asynchrone ; à travers la technologie d’infrastructure RabbitMQ</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5" name="Shape 1235"/>
        <p:cNvGrpSpPr/>
        <p:nvPr/>
      </p:nvGrpSpPr>
      <p:grpSpPr>
        <a:xfrm>
          <a:off x="0" y="0"/>
          <a:ext cx="0" cy="0"/>
          <a:chOff x="0" y="0"/>
          <a:chExt cx="0" cy="0"/>
        </a:xfrm>
      </p:grpSpPr>
      <p:sp>
        <p:nvSpPr>
          <p:cNvPr id="1236" name="Google Shape;1236;g1366e86d896_0_2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7" name="Google Shape;1237;g1366e86d896_0_2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a:t>Dans notre la plateforme, on deux type de </a:t>
            </a:r>
            <a:r>
              <a:rPr lang="en-GB"/>
              <a:t>microservice :</a:t>
            </a:r>
            <a:endParaRPr/>
          </a:p>
          <a:p>
            <a:pPr indent="-298450" lvl="1" marL="914400" rtl="0" algn="l">
              <a:spcBef>
                <a:spcPts val="0"/>
              </a:spcBef>
              <a:spcAft>
                <a:spcPts val="0"/>
              </a:spcAft>
              <a:buSzPts val="1100"/>
              <a:buChar char="○"/>
            </a:pPr>
            <a:r>
              <a:rPr lang="en-GB"/>
              <a:t>Microservices d’infrastructure</a:t>
            </a:r>
            <a:endParaRPr/>
          </a:p>
          <a:p>
            <a:pPr indent="-298450" lvl="1" marL="914400" rtl="0" algn="l">
              <a:spcBef>
                <a:spcPts val="0"/>
              </a:spcBef>
              <a:spcAft>
                <a:spcPts val="0"/>
              </a:spcAft>
              <a:buSzPts val="1100"/>
              <a:buChar char="○"/>
            </a:pPr>
            <a:r>
              <a:rPr lang="en-GB"/>
              <a:t>Microservices de métier</a:t>
            </a:r>
            <a:r>
              <a:rPr lang="en-GB"/>
              <a:t> </a:t>
            </a:r>
            <a:endParaRPr/>
          </a:p>
          <a:p>
            <a:pPr indent="-298450" lvl="0" marL="457200" rtl="0" algn="l">
              <a:spcBef>
                <a:spcPts val="0"/>
              </a:spcBef>
              <a:spcAft>
                <a:spcPts val="0"/>
              </a:spcAft>
              <a:buSzPts val="1100"/>
              <a:buChar char="●"/>
            </a:pPr>
            <a:r>
              <a:rPr lang="en-GB"/>
              <a:t>on va voir une présentation de l’architecture interne de chaque micro-service, en présentant les composants Spring utilisées et aussi leur interface API qui le déclenche</a:t>
            </a:r>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8" name="Shape 1298"/>
        <p:cNvGrpSpPr/>
        <p:nvPr/>
      </p:nvGrpSpPr>
      <p:grpSpPr>
        <a:xfrm>
          <a:off x="0" y="0"/>
          <a:ext cx="0" cy="0"/>
          <a:chOff x="0" y="0"/>
          <a:chExt cx="0" cy="0"/>
        </a:xfrm>
      </p:grpSpPr>
      <p:sp>
        <p:nvSpPr>
          <p:cNvPr id="1299" name="Google Shape;1299;g1366e86d896_0_2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0" name="Google Shape;1300;g1366e86d896_0_2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On commence par le service API GATEWAY. </a:t>
            </a:r>
            <a:r>
              <a:rPr lang="en-GB"/>
              <a:t>Parmi</a:t>
            </a:r>
            <a:r>
              <a:rPr lang="en-GB"/>
              <a:t> ces </a:t>
            </a:r>
            <a:r>
              <a:rPr lang="en-GB"/>
              <a:t>fonctionnalités</a:t>
            </a:r>
            <a:r>
              <a:rPr lang="en-GB"/>
              <a:t> on trouve : la sécurité, la journalisation et le suivi des requêtes des clients. </a:t>
            </a:r>
            <a:r>
              <a:rPr lang="en-GB"/>
              <a:t>Ils peuvent</a:t>
            </a:r>
            <a:r>
              <a:rPr lang="en-GB"/>
              <a:t> être facilement abstraits sur API Gateway, et elle peut également agir comme un filtre et un routeur pour tous les appels de micro-services dans la plateforme.</a:t>
            </a:r>
            <a:endParaRPr/>
          </a:p>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g1366e86d896_0_2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4" name="Google Shape;1334;g1366e86d896_0_2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7" name="Shape 1347"/>
        <p:cNvGrpSpPr/>
        <p:nvPr/>
      </p:nvGrpSpPr>
      <p:grpSpPr>
        <a:xfrm>
          <a:off x="0" y="0"/>
          <a:ext cx="0" cy="0"/>
          <a:chOff x="0" y="0"/>
          <a:chExt cx="0" cy="0"/>
        </a:xfrm>
      </p:grpSpPr>
      <p:sp>
        <p:nvSpPr>
          <p:cNvPr id="1348" name="Google Shape;1348;g1366e86d896_0_2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9" name="Google Shape;1349;g1366e86d896_0_2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2" name="Shape 1362"/>
        <p:cNvGrpSpPr/>
        <p:nvPr/>
      </p:nvGrpSpPr>
      <p:grpSpPr>
        <a:xfrm>
          <a:off x="0" y="0"/>
          <a:ext cx="0" cy="0"/>
          <a:chOff x="0" y="0"/>
          <a:chExt cx="0" cy="0"/>
        </a:xfrm>
      </p:grpSpPr>
      <p:sp>
        <p:nvSpPr>
          <p:cNvPr id="1363" name="Google Shape;1363;g1366e86d896_0_2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4" name="Google Shape;1364;g1366e86d896_0_2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1366e86d896_0_2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1366e86d896_0_2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 principal avantage de cette architecture est que l'authentification et l'autorisation seront prises en charge par ce micro-service pour le reste des micro-services de la plateforme.</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Tout d’abord on doit </a:t>
            </a:r>
            <a:r>
              <a:rPr lang="en-GB"/>
              <a:t>différencier</a:t>
            </a:r>
            <a:r>
              <a:rPr lang="en-GB"/>
              <a:t> entre l’authentification et </a:t>
            </a:r>
            <a:r>
              <a:rPr lang="en-GB"/>
              <a:t>l'autorisation :</a:t>
            </a:r>
            <a:endParaRPr/>
          </a:p>
          <a:p>
            <a:pPr indent="-298450" lvl="0" marL="457200" rtl="0" algn="l">
              <a:spcBef>
                <a:spcPts val="0"/>
              </a:spcBef>
              <a:spcAft>
                <a:spcPts val="0"/>
              </a:spcAft>
              <a:buSzPts val="1100"/>
              <a:buChar char="-"/>
            </a:pPr>
            <a:r>
              <a:rPr lang="en-GB"/>
              <a:t>L’authentification permet d’identifier l’utilisateur </a:t>
            </a:r>
            <a:endParaRPr/>
          </a:p>
          <a:p>
            <a:pPr indent="-298450" lvl="0" marL="457200" rtl="0" algn="l">
              <a:spcBef>
                <a:spcPts val="0"/>
              </a:spcBef>
              <a:spcAft>
                <a:spcPts val="0"/>
              </a:spcAft>
              <a:buSzPts val="1100"/>
              <a:buChar char="-"/>
            </a:pPr>
            <a:r>
              <a:rPr lang="en-GB"/>
              <a:t>L’autorisation contrôle ce que l’utilisateur a le droit de faire en lui affectant des rôles  appropriées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3" name="Shape 1423"/>
        <p:cNvGrpSpPr/>
        <p:nvPr/>
      </p:nvGrpSpPr>
      <p:grpSpPr>
        <a:xfrm>
          <a:off x="0" y="0"/>
          <a:ext cx="0" cy="0"/>
          <a:chOff x="0" y="0"/>
          <a:chExt cx="0" cy="0"/>
        </a:xfrm>
      </p:grpSpPr>
      <p:sp>
        <p:nvSpPr>
          <p:cNvPr id="1424" name="Google Shape;1424;g1366e86d896_0_2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5" name="Google Shape;1425;g1366e86d896_0_2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 name="Shape 1438"/>
        <p:cNvGrpSpPr/>
        <p:nvPr/>
      </p:nvGrpSpPr>
      <p:grpSpPr>
        <a:xfrm>
          <a:off x="0" y="0"/>
          <a:ext cx="0" cy="0"/>
          <a:chOff x="0" y="0"/>
          <a:chExt cx="0" cy="0"/>
        </a:xfrm>
      </p:grpSpPr>
      <p:sp>
        <p:nvSpPr>
          <p:cNvPr id="1439" name="Google Shape;1439;g1366e86d896_0_2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0" name="Google Shape;1440;g1366e86d896_0_2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3793742078_0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3793742078_0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1"/>
                </a:solidFill>
                <a:latin typeface="Calibri"/>
                <a:ea typeface="Calibri"/>
                <a:cs typeface="Calibri"/>
                <a:sym typeface="Calibri"/>
              </a:rPr>
              <a:t>Le Groupe Banque Populaire (GBP) est un groupe bancaire et financier composé du «Crédit Populaire du Maroc » et de ses filiales spécialisées</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L’organisation institutionnelle du GBP suit une structure pyramidale sur trois niveaux :</a:t>
            </a:r>
            <a:endParaRPr sz="1200">
              <a:solidFill>
                <a:schemeClr val="dk1"/>
              </a:solidFill>
              <a:latin typeface="Calibri"/>
              <a:ea typeface="Calibri"/>
              <a:cs typeface="Calibri"/>
              <a:sym typeface="Calibri"/>
            </a:endParaRPr>
          </a:p>
          <a:p>
            <a:pPr indent="457200" lvl="0" marL="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 La Banque Centrale Populaire.</a:t>
            </a:r>
            <a:endParaRPr sz="1200">
              <a:solidFill>
                <a:schemeClr val="dk1"/>
              </a:solidFill>
              <a:latin typeface="Calibri"/>
              <a:ea typeface="Calibri"/>
              <a:cs typeface="Calibri"/>
              <a:sym typeface="Calibri"/>
            </a:endParaRPr>
          </a:p>
          <a:p>
            <a:pPr indent="457200" lvl="0" marL="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 Les Banques Régionales.</a:t>
            </a:r>
            <a:endParaRPr sz="1200">
              <a:solidFill>
                <a:schemeClr val="dk1"/>
              </a:solidFill>
              <a:latin typeface="Calibri"/>
              <a:ea typeface="Calibri"/>
              <a:cs typeface="Calibri"/>
              <a:sym typeface="Calibri"/>
            </a:endParaRPr>
          </a:p>
          <a:p>
            <a:pPr indent="457200" lvl="0" marL="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 Les Filiales et Fondations.</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6" name="Shape 1476"/>
        <p:cNvGrpSpPr/>
        <p:nvPr/>
      </p:nvGrpSpPr>
      <p:grpSpPr>
        <a:xfrm>
          <a:off x="0" y="0"/>
          <a:ext cx="0" cy="0"/>
          <a:chOff x="0" y="0"/>
          <a:chExt cx="0" cy="0"/>
        </a:xfrm>
      </p:grpSpPr>
      <p:sp>
        <p:nvSpPr>
          <p:cNvPr id="1477" name="Google Shape;1477;g1366e86d896_0_2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8" name="Google Shape;1478;g1366e86d896_0_2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6" name="Shape 1506"/>
        <p:cNvGrpSpPr/>
        <p:nvPr/>
      </p:nvGrpSpPr>
      <p:grpSpPr>
        <a:xfrm>
          <a:off x="0" y="0"/>
          <a:ext cx="0" cy="0"/>
          <a:chOff x="0" y="0"/>
          <a:chExt cx="0" cy="0"/>
        </a:xfrm>
      </p:grpSpPr>
      <p:sp>
        <p:nvSpPr>
          <p:cNvPr id="1507" name="Google Shape;1507;g1366e86d896_0_2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8" name="Google Shape;1508;g1366e86d896_0_2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1" name="Shape 1521"/>
        <p:cNvGrpSpPr/>
        <p:nvPr/>
      </p:nvGrpSpPr>
      <p:grpSpPr>
        <a:xfrm>
          <a:off x="0" y="0"/>
          <a:ext cx="0" cy="0"/>
          <a:chOff x="0" y="0"/>
          <a:chExt cx="0" cy="0"/>
        </a:xfrm>
      </p:grpSpPr>
      <p:sp>
        <p:nvSpPr>
          <p:cNvPr id="1522" name="Google Shape;1522;g1366e86d896_0_2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3" name="Google Shape;1523;g1366e86d896_0_2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5" name="Shape 1555"/>
        <p:cNvGrpSpPr/>
        <p:nvPr/>
      </p:nvGrpSpPr>
      <p:grpSpPr>
        <a:xfrm>
          <a:off x="0" y="0"/>
          <a:ext cx="0" cy="0"/>
          <a:chOff x="0" y="0"/>
          <a:chExt cx="0" cy="0"/>
        </a:xfrm>
      </p:grpSpPr>
      <p:sp>
        <p:nvSpPr>
          <p:cNvPr id="1556" name="Google Shape;1556;g1366e86d896_0_2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7" name="Google Shape;1557;g1366e86d896_0_2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4" name="Shape 1574"/>
        <p:cNvGrpSpPr/>
        <p:nvPr/>
      </p:nvGrpSpPr>
      <p:grpSpPr>
        <a:xfrm>
          <a:off x="0" y="0"/>
          <a:ext cx="0" cy="0"/>
          <a:chOff x="0" y="0"/>
          <a:chExt cx="0" cy="0"/>
        </a:xfrm>
      </p:grpSpPr>
      <p:sp>
        <p:nvSpPr>
          <p:cNvPr id="1575" name="Google Shape;1575;g1366e86d896_0_29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6" name="Google Shape;1576;g1366e86d896_0_29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3" name="Shape 1593"/>
        <p:cNvGrpSpPr/>
        <p:nvPr/>
      </p:nvGrpSpPr>
      <p:grpSpPr>
        <a:xfrm>
          <a:off x="0" y="0"/>
          <a:ext cx="0" cy="0"/>
          <a:chOff x="0" y="0"/>
          <a:chExt cx="0" cy="0"/>
        </a:xfrm>
      </p:grpSpPr>
      <p:sp>
        <p:nvSpPr>
          <p:cNvPr id="1594" name="Google Shape;1594;g1366e86d896_0_3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5" name="Google Shape;1595;g1366e86d896_0_3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2" name="Shape 1612"/>
        <p:cNvGrpSpPr/>
        <p:nvPr/>
      </p:nvGrpSpPr>
      <p:grpSpPr>
        <a:xfrm>
          <a:off x="0" y="0"/>
          <a:ext cx="0" cy="0"/>
          <a:chOff x="0" y="0"/>
          <a:chExt cx="0" cy="0"/>
        </a:xfrm>
      </p:grpSpPr>
      <p:sp>
        <p:nvSpPr>
          <p:cNvPr id="1613" name="Google Shape;1613;g1366e86d896_0_30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4" name="Google Shape;1614;g1366e86d896_0_30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1" name="Shape 1631"/>
        <p:cNvGrpSpPr/>
        <p:nvPr/>
      </p:nvGrpSpPr>
      <p:grpSpPr>
        <a:xfrm>
          <a:off x="0" y="0"/>
          <a:ext cx="0" cy="0"/>
          <a:chOff x="0" y="0"/>
          <a:chExt cx="0" cy="0"/>
        </a:xfrm>
      </p:grpSpPr>
      <p:sp>
        <p:nvSpPr>
          <p:cNvPr id="1632" name="Google Shape;1632;g1366e86d896_0_3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3" name="Google Shape;1633;g1366e86d896_0_3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1" name="Shape 1661"/>
        <p:cNvGrpSpPr/>
        <p:nvPr/>
      </p:nvGrpSpPr>
      <p:grpSpPr>
        <a:xfrm>
          <a:off x="0" y="0"/>
          <a:ext cx="0" cy="0"/>
          <a:chOff x="0" y="0"/>
          <a:chExt cx="0" cy="0"/>
        </a:xfrm>
      </p:grpSpPr>
      <p:sp>
        <p:nvSpPr>
          <p:cNvPr id="1662" name="Google Shape;1662;g1366e86d896_0_3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3" name="Google Shape;1663;g1366e86d896_0_3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6" name="Shape 1676"/>
        <p:cNvGrpSpPr/>
        <p:nvPr/>
      </p:nvGrpSpPr>
      <p:grpSpPr>
        <a:xfrm>
          <a:off x="0" y="0"/>
          <a:ext cx="0" cy="0"/>
          <a:chOff x="0" y="0"/>
          <a:chExt cx="0" cy="0"/>
        </a:xfrm>
      </p:grpSpPr>
      <p:sp>
        <p:nvSpPr>
          <p:cNvPr id="1677" name="Google Shape;1677;g1366e86d896_0_3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8" name="Google Shape;1678;g1366e86d896_0_3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3793742078_0_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3793742078_0_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6" name="Shape 1706"/>
        <p:cNvGrpSpPr/>
        <p:nvPr/>
      </p:nvGrpSpPr>
      <p:grpSpPr>
        <a:xfrm>
          <a:off x="0" y="0"/>
          <a:ext cx="0" cy="0"/>
          <a:chOff x="0" y="0"/>
          <a:chExt cx="0" cy="0"/>
        </a:xfrm>
      </p:grpSpPr>
      <p:sp>
        <p:nvSpPr>
          <p:cNvPr id="1707" name="Google Shape;1707;g1366e86d896_0_3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8" name="Google Shape;1708;g1366e86d896_0_3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1" name="Shape 1721"/>
        <p:cNvGrpSpPr/>
        <p:nvPr/>
      </p:nvGrpSpPr>
      <p:grpSpPr>
        <a:xfrm>
          <a:off x="0" y="0"/>
          <a:ext cx="0" cy="0"/>
          <a:chOff x="0" y="0"/>
          <a:chExt cx="0" cy="0"/>
        </a:xfrm>
      </p:grpSpPr>
      <p:sp>
        <p:nvSpPr>
          <p:cNvPr id="1722" name="Google Shape;1722;g1366e86d896_0_30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3" name="Google Shape;1723;g1366e86d896_0_30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6" name="Shape 1736"/>
        <p:cNvGrpSpPr/>
        <p:nvPr/>
      </p:nvGrpSpPr>
      <p:grpSpPr>
        <a:xfrm>
          <a:off x="0" y="0"/>
          <a:ext cx="0" cy="0"/>
          <a:chOff x="0" y="0"/>
          <a:chExt cx="0" cy="0"/>
        </a:xfrm>
      </p:grpSpPr>
      <p:sp>
        <p:nvSpPr>
          <p:cNvPr id="1737" name="Google Shape;1737;g1366e86d896_0_30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8" name="Google Shape;1738;g1366e86d896_0_3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1" name="Shape 1751"/>
        <p:cNvGrpSpPr/>
        <p:nvPr/>
      </p:nvGrpSpPr>
      <p:grpSpPr>
        <a:xfrm>
          <a:off x="0" y="0"/>
          <a:ext cx="0" cy="0"/>
          <a:chOff x="0" y="0"/>
          <a:chExt cx="0" cy="0"/>
        </a:xfrm>
      </p:grpSpPr>
      <p:sp>
        <p:nvSpPr>
          <p:cNvPr id="1752" name="Google Shape;1752;g1366e86d896_0_3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3" name="Google Shape;1753;g1366e86d896_0_3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6" name="Shape 1766"/>
        <p:cNvGrpSpPr/>
        <p:nvPr/>
      </p:nvGrpSpPr>
      <p:grpSpPr>
        <a:xfrm>
          <a:off x="0" y="0"/>
          <a:ext cx="0" cy="0"/>
          <a:chOff x="0" y="0"/>
          <a:chExt cx="0" cy="0"/>
        </a:xfrm>
      </p:grpSpPr>
      <p:sp>
        <p:nvSpPr>
          <p:cNvPr id="1767" name="Google Shape;1767;g13793742078_0_4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8" name="Google Shape;1768;g13793742078_0_4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8" name="Shape 1788"/>
        <p:cNvGrpSpPr/>
        <p:nvPr/>
      </p:nvGrpSpPr>
      <p:grpSpPr>
        <a:xfrm>
          <a:off x="0" y="0"/>
          <a:ext cx="0" cy="0"/>
          <a:chOff x="0" y="0"/>
          <a:chExt cx="0" cy="0"/>
        </a:xfrm>
      </p:grpSpPr>
      <p:sp>
        <p:nvSpPr>
          <p:cNvPr id="1789" name="Google Shape;1789;g13793742078_0_5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0" name="Google Shape;1790;g13793742078_0_5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8" name="Shape 1808"/>
        <p:cNvGrpSpPr/>
        <p:nvPr/>
      </p:nvGrpSpPr>
      <p:grpSpPr>
        <a:xfrm>
          <a:off x="0" y="0"/>
          <a:ext cx="0" cy="0"/>
          <a:chOff x="0" y="0"/>
          <a:chExt cx="0" cy="0"/>
        </a:xfrm>
      </p:grpSpPr>
      <p:sp>
        <p:nvSpPr>
          <p:cNvPr id="1809" name="Google Shape;1809;g1366e86d896_0_3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0" name="Google Shape;1810;g1366e86d896_0_3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GB">
                <a:solidFill>
                  <a:schemeClr val="dk1"/>
                </a:solidFill>
              </a:rPr>
              <a:t>Le manager N+1 doit obligatoirement s’authentifier et cela à travers l’interface de login (CF. Figure 66).</a:t>
            </a:r>
            <a:endParaRPr>
              <a:solidFill>
                <a:schemeClr val="dk1"/>
              </a:solidFill>
            </a:endParaRPr>
          </a:p>
          <a:p>
            <a:pPr indent="-298450" lvl="0" marL="457200" rtl="0" algn="l">
              <a:spcBef>
                <a:spcPts val="0"/>
              </a:spcBef>
              <a:spcAft>
                <a:spcPts val="0"/>
              </a:spcAft>
              <a:buClr>
                <a:schemeClr val="dk1"/>
              </a:buClr>
              <a:buSzPts val="1100"/>
              <a:buChar char="●"/>
            </a:pPr>
            <a:r>
              <a:rPr lang="en-GB">
                <a:solidFill>
                  <a:schemeClr val="dk1"/>
                </a:solidFill>
              </a:rPr>
              <a:t>Cette interface offre deux champs « Matricule » et « Mot de passe » qui permet d’assurer l’authentification. </a:t>
            </a:r>
            <a:endParaRPr>
              <a:solidFill>
                <a:schemeClr val="dk1"/>
              </a:solidFill>
            </a:endParaRPr>
          </a:p>
          <a:p>
            <a:pPr indent="-298450" lvl="0" marL="457200" rtl="0" algn="l">
              <a:spcBef>
                <a:spcPts val="0"/>
              </a:spcBef>
              <a:spcAft>
                <a:spcPts val="0"/>
              </a:spcAft>
              <a:buClr>
                <a:schemeClr val="dk1"/>
              </a:buClr>
              <a:buSzPts val="1100"/>
              <a:buChar char="●"/>
            </a:pPr>
            <a:r>
              <a:rPr lang="en-GB">
                <a:solidFill>
                  <a:schemeClr val="dk1"/>
                </a:solidFill>
              </a:rPr>
              <a:t>L’interface contient aussi un bouton « Connexion » qui permet de vérifier les informations de l’utilisateur et un bouton « Oublier la clé ? » qui permet de naviguer vers la page de réinitialisation de mot de passe.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9" name="Shape 1829"/>
        <p:cNvGrpSpPr/>
        <p:nvPr/>
      </p:nvGrpSpPr>
      <p:grpSpPr>
        <a:xfrm>
          <a:off x="0" y="0"/>
          <a:ext cx="0" cy="0"/>
          <a:chOff x="0" y="0"/>
          <a:chExt cx="0" cy="0"/>
        </a:xfrm>
      </p:grpSpPr>
      <p:sp>
        <p:nvSpPr>
          <p:cNvPr id="1830" name="Google Shape;1830;g1366e86d896_0_3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1" name="Google Shape;1831;g1366e86d896_0_3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Si l’utilisateur a oublié son mot de passe il peut profiter du service du réinitialisation de mot de passe assurer par l’interface « Oublier la clé ?» en remplissant le champ d’email et envoyer la demande en cliquant sur le bouton « Réinitialiser » (un code de réinitialisation sera envoyé au courriel indiqué)</a:t>
            </a:r>
            <a:endParaRPr/>
          </a:p>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0" name="Shape 1850"/>
        <p:cNvGrpSpPr/>
        <p:nvPr/>
      </p:nvGrpSpPr>
      <p:grpSpPr>
        <a:xfrm>
          <a:off x="0" y="0"/>
          <a:ext cx="0" cy="0"/>
          <a:chOff x="0" y="0"/>
          <a:chExt cx="0" cy="0"/>
        </a:xfrm>
      </p:grpSpPr>
      <p:sp>
        <p:nvSpPr>
          <p:cNvPr id="1851" name="Google Shape;1851;g1366e86d896_0_3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2" name="Google Shape;1852;g1366e86d896_0_3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Une fois le manager a été bien authentifié, il accède à la page d’accueil qui affiche la listedes collaborateurs à évaluer pour cette campagne d’assessment.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Une fois le collaborateur se montre au RDV accordé, le manager cherche sa fiche dans la barre de recherche soit par son matricule ou bien par son nom. Par la suite il clique sur le bouton “Evaluer”.</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1" name="Shape 1871"/>
        <p:cNvGrpSpPr/>
        <p:nvPr/>
      </p:nvGrpSpPr>
      <p:grpSpPr>
        <a:xfrm>
          <a:off x="0" y="0"/>
          <a:ext cx="0" cy="0"/>
          <a:chOff x="0" y="0"/>
          <a:chExt cx="0" cy="0"/>
        </a:xfrm>
      </p:grpSpPr>
      <p:sp>
        <p:nvSpPr>
          <p:cNvPr id="1872" name="Google Shape;1872;g1366e86d896_0_3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3" name="Google Shape;1873;g1366e86d896_0_3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Sur cette étape, le manager remplit le formulaire de la fiche d’évaluation question par question : une fois qu’il termine la première, il se dirige à la deuxième en cliquant sur le bouton « suivant », avec la possibilité de revenir en arrière avec le bouton « précédent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366e86d89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366e86d89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1"/>
                </a:solidFill>
                <a:latin typeface="Calibri"/>
                <a:ea typeface="Calibri"/>
                <a:cs typeface="Calibri"/>
                <a:sym typeface="Calibri"/>
              </a:rPr>
              <a:t>La mission générale du DCHG repose sur le fait de remettre l’humain au centre des développements, en le considérant comme un véritable potentiel à découvrir, à faire émerger et à faire évoluer.</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Parmi les missions de cette direction, on :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	Développement Social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	Structures, Talents et Synergie RH Groupe :</a:t>
            </a:r>
            <a:endParaRPr sz="1200">
              <a:solidFill>
                <a:schemeClr val="dk1"/>
              </a:solidFill>
              <a:latin typeface="Calibri"/>
              <a:ea typeface="Calibri"/>
              <a:cs typeface="Calibri"/>
              <a:sym typeface="Calibri"/>
            </a:endParaRPr>
          </a:p>
          <a:p>
            <a:pPr indent="0" lvl="0" marL="457200" rtl="0" algn="l">
              <a:spcBef>
                <a:spcPts val="0"/>
              </a:spcBef>
              <a:spcAft>
                <a:spcPts val="0"/>
              </a:spcAft>
              <a:buNone/>
            </a:pPr>
            <a:r>
              <a:rPr lang="en-GB" sz="1200">
                <a:solidFill>
                  <a:schemeClr val="dk1"/>
                </a:solidFill>
                <a:latin typeface="Calibri"/>
                <a:ea typeface="Calibri"/>
                <a:cs typeface="Calibri"/>
                <a:sym typeface="Calibri"/>
              </a:rPr>
              <a:t>Marque Employeur &amp; Recrutement :</a:t>
            </a:r>
            <a:endParaRPr sz="1200">
              <a:solidFill>
                <a:schemeClr val="dk1"/>
              </a:solidFill>
              <a:latin typeface="Calibri"/>
              <a:ea typeface="Calibri"/>
              <a:cs typeface="Calibri"/>
              <a:sym typeface="Calibri"/>
            </a:endParaRPr>
          </a:p>
          <a:p>
            <a:pPr indent="0" lvl="0" marL="457200" rtl="0" algn="l">
              <a:spcBef>
                <a:spcPts val="0"/>
              </a:spcBef>
              <a:spcAft>
                <a:spcPts val="0"/>
              </a:spcAft>
              <a:buNone/>
            </a:pPr>
            <a:r>
              <a:rPr lang="en-GB" sz="1200">
                <a:solidFill>
                  <a:schemeClr val="dk1"/>
                </a:solidFill>
                <a:latin typeface="Calibri"/>
                <a:ea typeface="Calibri"/>
                <a:cs typeface="Calibri"/>
                <a:sym typeface="Calibri"/>
              </a:rPr>
              <a:t>Pilotage RH et Rémunération Groupe :</a:t>
            </a:r>
            <a:endParaRPr sz="1200">
              <a:solidFill>
                <a:schemeClr val="dk1"/>
              </a:solidFill>
              <a:latin typeface="Calibri"/>
              <a:ea typeface="Calibri"/>
              <a:cs typeface="Calibri"/>
              <a:sym typeface="Calibri"/>
            </a:endParaRPr>
          </a:p>
          <a:p>
            <a:pPr indent="0" lvl="0" marL="457200" rtl="0" algn="l">
              <a:spcBef>
                <a:spcPts val="0"/>
              </a:spcBef>
              <a:spcAft>
                <a:spcPts val="0"/>
              </a:spcAft>
              <a:buNone/>
            </a:pPr>
            <a:r>
              <a:rPr lang="en-GB" sz="1200">
                <a:solidFill>
                  <a:schemeClr val="dk1"/>
                </a:solidFill>
                <a:latin typeface="Calibri"/>
                <a:ea typeface="Calibri"/>
                <a:cs typeface="Calibri"/>
                <a:sym typeface="Calibri"/>
              </a:rPr>
              <a:t>BCP Academy :</a:t>
            </a:r>
            <a:endParaRPr sz="1200">
              <a:solidFill>
                <a:schemeClr val="dk1"/>
              </a:solidFill>
              <a:latin typeface="Calibri"/>
              <a:ea typeface="Calibri"/>
              <a:cs typeface="Calibri"/>
              <a:sym typeface="Calibri"/>
            </a:endParaRPr>
          </a:p>
          <a:p>
            <a:pPr indent="0" lvl="0" marL="45720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Au sein de l’entité de BCP academy on a plusieurs sous-entité , parmi eux là ou j’ai effectué mon stage : l’entité de gestion de compétences</a:t>
            </a:r>
            <a:endParaRPr sz="1200">
              <a:solidFill>
                <a:schemeClr val="dk1"/>
              </a:solidFill>
              <a:latin typeface="Calibri"/>
              <a:ea typeface="Calibri"/>
              <a:cs typeface="Calibri"/>
              <a:sym typeface="Calibri"/>
            </a:endParaRPr>
          </a:p>
          <a:p>
            <a:pPr indent="0" lvl="0" marL="457200" rtl="0" algn="l">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2" name="Shape 1892"/>
        <p:cNvGrpSpPr/>
        <p:nvPr/>
      </p:nvGrpSpPr>
      <p:grpSpPr>
        <a:xfrm>
          <a:off x="0" y="0"/>
          <a:ext cx="0" cy="0"/>
          <a:chOff x="0" y="0"/>
          <a:chExt cx="0" cy="0"/>
        </a:xfrm>
      </p:grpSpPr>
      <p:sp>
        <p:nvSpPr>
          <p:cNvPr id="1893" name="Google Shape;1893;g1366e86d896_0_3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4" name="Google Shape;1894;g1366e86d896_0_3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3" name="Shape 1913"/>
        <p:cNvGrpSpPr/>
        <p:nvPr/>
      </p:nvGrpSpPr>
      <p:grpSpPr>
        <a:xfrm>
          <a:off x="0" y="0"/>
          <a:ext cx="0" cy="0"/>
          <a:chOff x="0" y="0"/>
          <a:chExt cx="0" cy="0"/>
        </a:xfrm>
      </p:grpSpPr>
      <p:sp>
        <p:nvSpPr>
          <p:cNvPr id="1914" name="Google Shape;1914;g1366e86d896_0_3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5" name="Google Shape;1915;g1366e86d896_0_3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4" name="Shape 1934"/>
        <p:cNvGrpSpPr/>
        <p:nvPr/>
      </p:nvGrpSpPr>
      <p:grpSpPr>
        <a:xfrm>
          <a:off x="0" y="0"/>
          <a:ext cx="0" cy="0"/>
          <a:chOff x="0" y="0"/>
          <a:chExt cx="0" cy="0"/>
        </a:xfrm>
      </p:grpSpPr>
      <p:sp>
        <p:nvSpPr>
          <p:cNvPr id="1935" name="Google Shape;1935;g1366e86d896_0_3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6" name="Google Shape;1936;g1366e86d896_0_3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5" name="Shape 1955"/>
        <p:cNvGrpSpPr/>
        <p:nvPr/>
      </p:nvGrpSpPr>
      <p:grpSpPr>
        <a:xfrm>
          <a:off x="0" y="0"/>
          <a:ext cx="0" cy="0"/>
          <a:chOff x="0" y="0"/>
          <a:chExt cx="0" cy="0"/>
        </a:xfrm>
      </p:grpSpPr>
      <p:sp>
        <p:nvSpPr>
          <p:cNvPr id="1956" name="Google Shape;1956;g1366e86d896_0_4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7" name="Google Shape;1957;g1366e86d896_0_4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366e86d896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1366e86d896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Cette entité a été récemment crée pour un but clair, c’est l'amélioration de la performance du Groupe Centrale Populaire.</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Parmi les grandes activités, nous citons : </a:t>
            </a:r>
            <a:endParaRPr sz="1200">
              <a:solidFill>
                <a:schemeClr val="dk1"/>
              </a:solidFill>
              <a:latin typeface="Calibri"/>
              <a:ea typeface="Calibri"/>
              <a:cs typeface="Calibri"/>
              <a:sym typeface="Calibri"/>
            </a:endParaRPr>
          </a:p>
          <a:p>
            <a:pPr indent="457200" lvl="0" marL="0" rtl="0" algn="l">
              <a:spcBef>
                <a:spcPts val="0"/>
              </a:spcBef>
              <a:spcAft>
                <a:spcPts val="0"/>
              </a:spcAft>
              <a:buNone/>
            </a:pPr>
            <a:r>
              <a:rPr lang="en-GB" sz="1200">
                <a:solidFill>
                  <a:schemeClr val="dk1"/>
                </a:solidFill>
                <a:latin typeface="Fira Sans Extra Condensed"/>
                <a:ea typeface="Fira Sans Extra Condensed"/>
                <a:cs typeface="Fira Sans Extra Condensed"/>
                <a:sym typeface="Fira Sans Extra Condensed"/>
              </a:rPr>
              <a:t>Définir la politique d’évaluation et de gestion des compétences</a:t>
            </a:r>
            <a:endParaRPr sz="1200">
              <a:solidFill>
                <a:schemeClr val="dk1"/>
              </a:solidFill>
              <a:latin typeface="Fira Sans Extra Condensed"/>
              <a:ea typeface="Fira Sans Extra Condensed"/>
              <a:cs typeface="Fira Sans Extra Condensed"/>
              <a:sym typeface="Fira Sans Extra Condensed"/>
            </a:endParaRPr>
          </a:p>
          <a:p>
            <a:pPr indent="457200" lvl="0" marL="0" rtl="0" algn="l">
              <a:spcBef>
                <a:spcPts val="0"/>
              </a:spcBef>
              <a:spcAft>
                <a:spcPts val="0"/>
              </a:spcAft>
              <a:buNone/>
            </a:pPr>
            <a:r>
              <a:rPr lang="en-GB" sz="1200">
                <a:solidFill>
                  <a:schemeClr val="dk1"/>
                </a:solidFill>
                <a:latin typeface="Fira Sans Extra Condensed"/>
                <a:ea typeface="Fira Sans Extra Condensed"/>
                <a:cs typeface="Fira Sans Extra Condensed"/>
                <a:sym typeface="Fira Sans Extra Condensed"/>
              </a:rPr>
              <a:t>Concevoir et déployer le processus de gestion des compétences : </a:t>
            </a:r>
            <a:endParaRPr sz="1200">
              <a:solidFill>
                <a:schemeClr val="dk1"/>
              </a:solidFill>
              <a:latin typeface="Fira Sans Extra Condensed"/>
              <a:ea typeface="Fira Sans Extra Condensed"/>
              <a:cs typeface="Fira Sans Extra Condensed"/>
              <a:sym typeface="Fira Sans Extra Condensed"/>
            </a:endParaRPr>
          </a:p>
          <a:p>
            <a:pPr indent="457200" lvl="0" marL="0" rtl="0" algn="l">
              <a:spcBef>
                <a:spcPts val="0"/>
              </a:spcBef>
              <a:spcAft>
                <a:spcPts val="0"/>
              </a:spcAft>
              <a:buNone/>
            </a:pPr>
            <a:r>
              <a:rPr lang="en-GB" sz="1200">
                <a:solidFill>
                  <a:schemeClr val="dk1"/>
                </a:solidFill>
                <a:latin typeface="Fira Sans Extra Condensed"/>
                <a:ea typeface="Fira Sans Extra Condensed"/>
                <a:cs typeface="Fira Sans Extra Condensed"/>
                <a:sym typeface="Fira Sans Extra Condensed"/>
              </a:rPr>
              <a:t>	</a:t>
            </a:r>
            <a:endParaRPr sz="1200">
              <a:solidFill>
                <a:schemeClr val="dk1"/>
              </a:solidFill>
              <a:latin typeface="Fira Sans Extra Condensed"/>
              <a:ea typeface="Fira Sans Extra Condensed"/>
              <a:cs typeface="Fira Sans Extra Condensed"/>
              <a:sym typeface="Fira Sans Extra Condensed"/>
            </a:endParaRPr>
          </a:p>
          <a:p>
            <a:pPr indent="457200" lvl="0" marL="0" rtl="0" algn="l">
              <a:spcBef>
                <a:spcPts val="0"/>
              </a:spcBef>
              <a:spcAft>
                <a:spcPts val="0"/>
              </a:spcAft>
              <a:buNone/>
            </a:pPr>
            <a:r>
              <a:rPr lang="en-GB" sz="1200">
                <a:solidFill>
                  <a:schemeClr val="dk1"/>
                </a:solidFill>
                <a:latin typeface="Fira Sans Extra Condensed"/>
                <a:ea typeface="Fira Sans Extra Condensed"/>
                <a:cs typeface="Fira Sans Extra Condensed"/>
                <a:sym typeface="Fira Sans Extra Condensed"/>
              </a:rPr>
              <a:t>Accompagner les filiales et fondations du Groupe</a:t>
            </a:r>
            <a:endParaRPr sz="1200">
              <a:solidFill>
                <a:schemeClr val="dk1"/>
              </a:solidFill>
              <a:latin typeface="Fira Sans Extra Condensed"/>
              <a:ea typeface="Fira Sans Extra Condensed"/>
              <a:cs typeface="Fira Sans Extra Condensed"/>
              <a:sym typeface="Fira Sans Extra Condensed"/>
            </a:endParaRPr>
          </a:p>
          <a:p>
            <a:pPr indent="457200" lvl="0" marL="0" rtl="0" algn="l">
              <a:spcBef>
                <a:spcPts val="0"/>
              </a:spcBef>
              <a:spcAft>
                <a:spcPts val="0"/>
              </a:spcAft>
              <a:buNone/>
            </a:pPr>
            <a:r>
              <a:t/>
            </a:r>
            <a:endParaRPr sz="1200">
              <a:solidFill>
                <a:schemeClr val="dk1"/>
              </a:solidFill>
              <a:latin typeface="Fira Sans Extra Condensed"/>
              <a:ea typeface="Fira Sans Extra Condensed"/>
              <a:cs typeface="Fira Sans Extra Condensed"/>
              <a:sym typeface="Fira Sans Extra Condensed"/>
            </a:endParaRPr>
          </a:p>
          <a:p>
            <a:pPr indent="457200" lvl="0" marL="0" rtl="0" algn="l">
              <a:spcBef>
                <a:spcPts val="0"/>
              </a:spcBef>
              <a:spcAft>
                <a:spcPts val="0"/>
              </a:spcAft>
              <a:buNone/>
            </a:pPr>
            <a:r>
              <a:rPr lang="en-GB" sz="1200">
                <a:solidFill>
                  <a:schemeClr val="dk1"/>
                </a:solidFill>
                <a:latin typeface="Fira Sans Extra Condensed"/>
                <a:ea typeface="Fira Sans Extra Condensed"/>
                <a:cs typeface="Fira Sans Extra Condensed"/>
                <a:sym typeface="Fira Sans Extra Condensed"/>
              </a:rPr>
              <a:t>Gérer les référentiels des emplois et des compétences : </a:t>
            </a:r>
            <a:endParaRPr sz="1200">
              <a:solidFill>
                <a:schemeClr val="dk1"/>
              </a:solidFill>
              <a:latin typeface="Fira Sans Extra Condensed"/>
              <a:ea typeface="Fira Sans Extra Condensed"/>
              <a:cs typeface="Fira Sans Extra Condensed"/>
              <a:sym typeface="Fira Sans Extra Condensed"/>
            </a:endParaRPr>
          </a:p>
          <a:p>
            <a:pPr indent="457200" lvl="0" marL="0" rtl="0" algn="l">
              <a:spcBef>
                <a:spcPts val="0"/>
              </a:spcBef>
              <a:spcAft>
                <a:spcPts val="0"/>
              </a:spcAft>
              <a:buNone/>
            </a:pPr>
            <a:r>
              <a:rPr lang="en-GB" sz="1200">
                <a:solidFill>
                  <a:schemeClr val="dk1"/>
                </a:solidFill>
                <a:latin typeface="Fira Sans Extra Condensed"/>
                <a:ea typeface="Fira Sans Extra Condensed"/>
                <a:cs typeface="Fira Sans Extra Condensed"/>
                <a:sym typeface="Fira Sans Extra Condensed"/>
              </a:rPr>
              <a:t>	 L’assurance de la re-modélisation du référentiel des emplois ;</a:t>
            </a:r>
            <a:endParaRPr sz="1200">
              <a:solidFill>
                <a:schemeClr val="dk1"/>
              </a:solidFill>
              <a:latin typeface="Fira Sans Extra Condensed"/>
              <a:ea typeface="Fira Sans Extra Condensed"/>
              <a:cs typeface="Fira Sans Extra Condensed"/>
              <a:sym typeface="Fira Sans Extra Condensed"/>
            </a:endParaRPr>
          </a:p>
          <a:p>
            <a:pPr indent="457200" lvl="0" marL="0" rtl="0" algn="l">
              <a:spcBef>
                <a:spcPts val="0"/>
              </a:spcBef>
              <a:spcAft>
                <a:spcPts val="0"/>
              </a:spcAft>
              <a:buNone/>
            </a:pPr>
            <a:r>
              <a:rPr lang="en-GB" sz="1200">
                <a:solidFill>
                  <a:schemeClr val="dk1"/>
                </a:solidFill>
                <a:latin typeface="Fira Sans Extra Condensed"/>
                <a:ea typeface="Fira Sans Extra Condensed"/>
                <a:cs typeface="Fira Sans Extra Condensed"/>
                <a:sym typeface="Fira Sans Extra Condensed"/>
              </a:rPr>
              <a:t>	 L’élaboration le référentiel des compétences requises par emploi ;</a:t>
            </a:r>
            <a:endParaRPr sz="1200">
              <a:solidFill>
                <a:schemeClr val="dk1"/>
              </a:solidFill>
              <a:latin typeface="Fira Sans Extra Condensed"/>
              <a:ea typeface="Fira Sans Extra Condensed"/>
              <a:cs typeface="Fira Sans Extra Condensed"/>
              <a:sym typeface="Fira Sans Extra Condensed"/>
            </a:endParaRPr>
          </a:p>
          <a:p>
            <a:pPr indent="457200" lvl="0" marL="0" rtl="0" algn="l">
              <a:spcBef>
                <a:spcPts val="0"/>
              </a:spcBef>
              <a:spcAft>
                <a:spcPts val="0"/>
              </a:spcAft>
              <a:buNone/>
            </a:pPr>
            <a:r>
              <a:rPr lang="en-GB" sz="1200">
                <a:solidFill>
                  <a:schemeClr val="dk1"/>
                </a:solidFill>
                <a:latin typeface="Fira Sans Extra Condensed"/>
                <a:ea typeface="Fira Sans Extra Condensed"/>
                <a:cs typeface="Fira Sans Extra Condensed"/>
                <a:sym typeface="Fira Sans Extra Condensed"/>
              </a:rPr>
              <a:t>	 L’assurance de la veille prospective des métiers et compétences</a:t>
            </a:r>
            <a:endParaRPr sz="1200">
              <a:solidFill>
                <a:schemeClr val="dk1"/>
              </a:solidFill>
              <a:latin typeface="Fira Sans Extra Condensed"/>
              <a:ea typeface="Fira Sans Extra Condensed"/>
              <a:cs typeface="Fira Sans Extra Condensed"/>
              <a:sym typeface="Fira Sans Extra Condensed"/>
            </a:endParaRPr>
          </a:p>
          <a:p>
            <a:pPr indent="457200" lvl="0" marL="0" rtl="0" algn="l">
              <a:spcBef>
                <a:spcPts val="0"/>
              </a:spcBef>
              <a:spcAft>
                <a:spcPts val="0"/>
              </a:spcAft>
              <a:buClr>
                <a:schemeClr val="dk1"/>
              </a:buClr>
              <a:buSzPts val="1100"/>
              <a:buFont typeface="Arial"/>
              <a:buNone/>
            </a:pPr>
            <a:r>
              <a:t/>
            </a:r>
            <a:endParaRPr sz="1200">
              <a:solidFill>
                <a:schemeClr val="dk1"/>
              </a:solidFill>
              <a:latin typeface="Fira Sans Extra Condensed"/>
              <a:ea typeface="Fira Sans Extra Condensed"/>
              <a:cs typeface="Fira Sans Extra Condensed"/>
              <a:sym typeface="Fira Sans Extra Condense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1366e86d896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1366e86d896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REC est divisé en trois parties essentielles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	Référentiel des emplois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GB" sz="1200">
                <a:solidFill>
                  <a:schemeClr val="dk1"/>
                </a:solidFill>
                <a:latin typeface="Calibri"/>
                <a:ea typeface="Calibri"/>
                <a:cs typeface="Calibri"/>
                <a:sym typeface="Calibri"/>
              </a:rPr>
              <a:t>	Évaluation des compétences :</a:t>
            </a:r>
            <a:endParaRPr sz="1200">
              <a:solidFill>
                <a:schemeClr val="dk1"/>
              </a:solidFill>
              <a:latin typeface="Calibri"/>
              <a:ea typeface="Calibri"/>
              <a:cs typeface="Calibri"/>
              <a:sym typeface="Calibri"/>
            </a:endParaRPr>
          </a:p>
          <a:p>
            <a:pPr indent="0" lvl="0" marL="45720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Référentiels des compétences :</a:t>
            </a:r>
            <a:endParaRPr sz="1200">
              <a:solidFill>
                <a:schemeClr val="dk1"/>
              </a:solidFill>
              <a:latin typeface="Calibri"/>
              <a:ea typeface="Calibri"/>
              <a:cs typeface="Calibri"/>
              <a:sym typeface="Calibri"/>
            </a:endParaRPr>
          </a:p>
          <a:p>
            <a:pPr indent="0" lvl="0" marL="45720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1366e86d896_0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1366e86d896_0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Référentiel des emplois : C’est l’ensemble des fiches d’emplois de tous les emplois au sein des filiales et fondations du Groupe Central Populaire.</a:t>
            </a:r>
            <a:endParaRPr sz="1200">
              <a:solidFill>
                <a:schemeClr val="dk1"/>
              </a:solidFill>
              <a:latin typeface="Calibri"/>
              <a:ea typeface="Calibri"/>
              <a:cs typeface="Calibri"/>
              <a:sym typeface="Calibri"/>
            </a:endParaRPr>
          </a:p>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Une fiche d’emploi définit les responsabilités, exigences spécifiques de l’emploi, les marqueurs de séniorité, les compétences requises et les emplois sources et cibles pour un tel emploi.</a:t>
            </a:r>
            <a:endParaRPr sz="1200">
              <a:solidFill>
                <a:schemeClr val="dk1"/>
              </a:solidFill>
              <a:latin typeface="Calibri"/>
              <a:ea typeface="Calibri"/>
              <a:cs typeface="Calibri"/>
              <a:sym typeface="Calibri"/>
            </a:endParaRPr>
          </a:p>
          <a:p>
            <a:pPr indent="0" lvl="0" marL="45720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609600" y="1150825"/>
            <a:ext cx="4252200" cy="2395500"/>
          </a:xfrm>
          <a:prstGeom prst="rect">
            <a:avLst/>
          </a:prstGeom>
        </p:spPr>
        <p:txBody>
          <a:bodyPr anchorCtr="0" anchor="ctr" bIns="91425" lIns="91425" spcFirstLastPara="1" rIns="91425" wrap="square" tIns="91425">
            <a:noAutofit/>
          </a:bodyPr>
          <a:lstStyle>
            <a:lvl1pPr lvl="0" algn="l">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609600" y="3546275"/>
            <a:ext cx="4252200" cy="446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710280" y="536650"/>
            <a:ext cx="4918200" cy="2052600"/>
          </a:xfrm>
          <a:prstGeom prst="rect">
            <a:avLst/>
          </a:prstGeom>
        </p:spPr>
        <p:txBody>
          <a:bodyPr anchorCtr="0" anchor="ctr" bIns="91425" lIns="91425" spcFirstLastPara="1" rIns="91425" wrap="square" tIns="91425">
            <a:noAutofit/>
          </a:bodyPr>
          <a:lstStyle>
            <a:lvl1pPr lvl="0" rtl="0">
              <a:spcBef>
                <a:spcPts val="0"/>
              </a:spcBef>
              <a:spcAft>
                <a:spcPts val="0"/>
              </a:spcAft>
              <a:buSzPts val="4500"/>
              <a:buNone/>
              <a:defRPr sz="4500"/>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p:txBody>
      </p:sp>
      <p:sp>
        <p:nvSpPr>
          <p:cNvPr id="55" name="Google Shape;55;p14"/>
          <p:cNvSpPr txBox="1"/>
          <p:nvPr>
            <p:ph idx="1" type="subTitle"/>
          </p:nvPr>
        </p:nvSpPr>
        <p:spPr>
          <a:xfrm>
            <a:off x="710275" y="2589250"/>
            <a:ext cx="4918200" cy="536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6" name="Shape 56"/>
        <p:cNvGrpSpPr/>
        <p:nvPr/>
      </p:nvGrpSpPr>
      <p:grpSpPr>
        <a:xfrm>
          <a:off x="0" y="0"/>
          <a:ext cx="0" cy="0"/>
          <a:chOff x="0" y="0"/>
          <a:chExt cx="0" cy="0"/>
        </a:xfrm>
      </p:grpSpPr>
      <p:sp>
        <p:nvSpPr>
          <p:cNvPr id="57" name="Google Shape;57;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8" name="Google Shape;58;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9" name="Shape 59"/>
        <p:cNvGrpSpPr/>
        <p:nvPr/>
      </p:nvGrpSpPr>
      <p:grpSpPr>
        <a:xfrm>
          <a:off x="0" y="0"/>
          <a:ext cx="0" cy="0"/>
          <a:chOff x="0" y="0"/>
          <a:chExt cx="0" cy="0"/>
        </a:xfrm>
      </p:grpSpPr>
      <p:sp>
        <p:nvSpPr>
          <p:cNvPr id="60" name="Google Shape;60;p16"/>
          <p:cNvSpPr txBox="1"/>
          <p:nvPr>
            <p:ph type="title"/>
          </p:nvPr>
        </p:nvSpPr>
        <p:spPr>
          <a:xfrm>
            <a:off x="483675" y="415425"/>
            <a:ext cx="8203200" cy="481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61" name="Google Shape;61;p16"/>
          <p:cNvSpPr txBox="1"/>
          <p:nvPr>
            <p:ph idx="1" type="body"/>
          </p:nvPr>
        </p:nvSpPr>
        <p:spPr>
          <a:xfrm>
            <a:off x="483675" y="1031250"/>
            <a:ext cx="8203200" cy="36969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2" name="Google Shape;62;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3" name="Shape 63"/>
        <p:cNvGrpSpPr/>
        <p:nvPr/>
      </p:nvGrpSpPr>
      <p:grpSpPr>
        <a:xfrm>
          <a:off x="0" y="0"/>
          <a:ext cx="0" cy="0"/>
          <a:chOff x="0" y="0"/>
          <a:chExt cx="0" cy="0"/>
        </a:xfrm>
      </p:grpSpPr>
      <p:sp>
        <p:nvSpPr>
          <p:cNvPr id="64" name="Google Shape;64;p17"/>
          <p:cNvSpPr txBox="1"/>
          <p:nvPr>
            <p:ph type="title"/>
          </p:nvPr>
        </p:nvSpPr>
        <p:spPr>
          <a:xfrm>
            <a:off x="483675" y="415425"/>
            <a:ext cx="8203200" cy="481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65" name="Google Shape;65;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6" name="Google Shape;66;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7" name="Google Shape;67;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8" name="Shape 68"/>
        <p:cNvGrpSpPr/>
        <p:nvPr/>
      </p:nvGrpSpPr>
      <p:grpSpPr>
        <a:xfrm>
          <a:off x="0" y="0"/>
          <a:ext cx="0" cy="0"/>
          <a:chOff x="0" y="0"/>
          <a:chExt cx="0" cy="0"/>
        </a:xfrm>
      </p:grpSpPr>
      <p:sp>
        <p:nvSpPr>
          <p:cNvPr id="69" name="Google Shape;69;p18"/>
          <p:cNvSpPr txBox="1"/>
          <p:nvPr>
            <p:ph type="title"/>
          </p:nvPr>
        </p:nvSpPr>
        <p:spPr>
          <a:xfrm>
            <a:off x="483675" y="415425"/>
            <a:ext cx="8203200" cy="481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0" name="Shape 70"/>
        <p:cNvGrpSpPr/>
        <p:nvPr/>
      </p:nvGrpSpPr>
      <p:grpSpPr>
        <a:xfrm>
          <a:off x="0" y="0"/>
          <a:ext cx="0" cy="0"/>
          <a:chOff x="0" y="0"/>
          <a:chExt cx="0" cy="0"/>
        </a:xfrm>
      </p:grpSpPr>
      <p:sp>
        <p:nvSpPr>
          <p:cNvPr id="71" name="Google Shape;71;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2" name="Google Shape;72;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3" name="Google Shape;73;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4" name="Shape 74"/>
        <p:cNvGrpSpPr/>
        <p:nvPr/>
      </p:nvGrpSpPr>
      <p:grpSpPr>
        <a:xfrm>
          <a:off x="0" y="0"/>
          <a:ext cx="0" cy="0"/>
          <a:chOff x="0" y="0"/>
          <a:chExt cx="0" cy="0"/>
        </a:xfrm>
      </p:grpSpPr>
      <p:sp>
        <p:nvSpPr>
          <p:cNvPr id="75" name="Google Shape;75;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6" name="Google Shape;76;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7" name="Shape 77"/>
        <p:cNvGrpSpPr/>
        <p:nvPr/>
      </p:nvGrpSpPr>
      <p:grpSpPr>
        <a:xfrm>
          <a:off x="0" y="0"/>
          <a:ext cx="0" cy="0"/>
          <a:chOff x="0" y="0"/>
          <a:chExt cx="0" cy="0"/>
        </a:xfrm>
      </p:grpSpPr>
      <p:sp>
        <p:nvSpPr>
          <p:cNvPr id="78" name="Google Shape;78;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0" name="Google Shape;80;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1" name="Google Shape;81;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2" name="Google Shape;82;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3" name="Shape 83"/>
        <p:cNvGrpSpPr/>
        <p:nvPr/>
      </p:nvGrpSpPr>
      <p:grpSpPr>
        <a:xfrm>
          <a:off x="0" y="0"/>
          <a:ext cx="0" cy="0"/>
          <a:chOff x="0" y="0"/>
          <a:chExt cx="0" cy="0"/>
        </a:xfrm>
      </p:grpSpPr>
      <p:sp>
        <p:nvSpPr>
          <p:cNvPr id="84" name="Google Shape;84;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5" name="Google Shape;85;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6" name="Shape 86"/>
        <p:cNvGrpSpPr/>
        <p:nvPr/>
      </p:nvGrpSpPr>
      <p:grpSpPr>
        <a:xfrm>
          <a:off x="0" y="0"/>
          <a:ext cx="0" cy="0"/>
          <a:chOff x="0" y="0"/>
          <a:chExt cx="0" cy="0"/>
        </a:xfrm>
      </p:grpSpPr>
      <p:sp>
        <p:nvSpPr>
          <p:cNvPr id="87" name="Google Shape;87;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8" name="Google Shape;88;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89" name="Google Shape;89;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0" name="Shape 90"/>
        <p:cNvGrpSpPr/>
        <p:nvPr/>
      </p:nvGrpSpPr>
      <p:grpSpPr>
        <a:xfrm>
          <a:off x="0" y="0"/>
          <a:ext cx="0" cy="0"/>
          <a:chOff x="0" y="0"/>
          <a:chExt cx="0" cy="0"/>
        </a:xfrm>
      </p:grpSpPr>
      <p:sp>
        <p:nvSpPr>
          <p:cNvPr id="91" name="Google Shape;91;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6" name="Shape 96"/>
        <p:cNvGrpSpPr/>
        <p:nvPr/>
      </p:nvGrpSpPr>
      <p:grpSpPr>
        <a:xfrm>
          <a:off x="0" y="0"/>
          <a:ext cx="0" cy="0"/>
          <a:chOff x="0" y="0"/>
          <a:chExt cx="0" cy="0"/>
        </a:xfrm>
      </p:grpSpPr>
      <p:sp>
        <p:nvSpPr>
          <p:cNvPr id="97" name="Google Shape;97;p26"/>
          <p:cNvSpPr txBox="1"/>
          <p:nvPr>
            <p:ph type="ctrTitle"/>
          </p:nvPr>
        </p:nvSpPr>
        <p:spPr>
          <a:xfrm>
            <a:off x="609600" y="1150825"/>
            <a:ext cx="4252200" cy="23955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8" name="Google Shape;98;p26"/>
          <p:cNvSpPr txBox="1"/>
          <p:nvPr>
            <p:ph idx="1" type="subTitle"/>
          </p:nvPr>
        </p:nvSpPr>
        <p:spPr>
          <a:xfrm>
            <a:off x="609600" y="3546275"/>
            <a:ext cx="4252200" cy="44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9" name="Google Shape;99;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0" name="Shape 100"/>
        <p:cNvGrpSpPr/>
        <p:nvPr/>
      </p:nvGrpSpPr>
      <p:grpSpPr>
        <a:xfrm>
          <a:off x="0" y="0"/>
          <a:ext cx="0" cy="0"/>
          <a:chOff x="0" y="0"/>
          <a:chExt cx="0" cy="0"/>
        </a:xfrm>
      </p:grpSpPr>
      <p:sp>
        <p:nvSpPr>
          <p:cNvPr id="101" name="Google Shape;101;p2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2" name="Google Shape;102;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3" name="Shape 103"/>
        <p:cNvGrpSpPr/>
        <p:nvPr/>
      </p:nvGrpSpPr>
      <p:grpSpPr>
        <a:xfrm>
          <a:off x="0" y="0"/>
          <a:ext cx="0" cy="0"/>
          <a:chOff x="0" y="0"/>
          <a:chExt cx="0" cy="0"/>
        </a:xfrm>
      </p:grpSpPr>
      <p:sp>
        <p:nvSpPr>
          <p:cNvPr id="104" name="Google Shape;104;p28"/>
          <p:cNvSpPr txBox="1"/>
          <p:nvPr>
            <p:ph type="title"/>
          </p:nvPr>
        </p:nvSpPr>
        <p:spPr>
          <a:xfrm>
            <a:off x="514775" y="292625"/>
            <a:ext cx="8114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105" name="Google Shape;105;p28"/>
          <p:cNvSpPr txBox="1"/>
          <p:nvPr>
            <p:ph idx="1" type="body"/>
          </p:nvPr>
        </p:nvSpPr>
        <p:spPr>
          <a:xfrm>
            <a:off x="514775" y="1152475"/>
            <a:ext cx="81144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
        <p:nvSpPr>
          <p:cNvPr id="106" name="Google Shape;106;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7" name="Shape 107"/>
        <p:cNvGrpSpPr/>
        <p:nvPr/>
      </p:nvGrpSpPr>
      <p:grpSpPr>
        <a:xfrm>
          <a:off x="0" y="0"/>
          <a:ext cx="0" cy="0"/>
          <a:chOff x="0" y="0"/>
          <a:chExt cx="0" cy="0"/>
        </a:xfrm>
      </p:grpSpPr>
      <p:sp>
        <p:nvSpPr>
          <p:cNvPr id="108" name="Google Shape;108;p29"/>
          <p:cNvSpPr txBox="1"/>
          <p:nvPr>
            <p:ph type="title"/>
          </p:nvPr>
        </p:nvSpPr>
        <p:spPr>
          <a:xfrm>
            <a:off x="514775" y="292625"/>
            <a:ext cx="8114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109" name="Google Shape;109;p29"/>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0" name="Google Shape;110;p29"/>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1" name="Google Shape;111;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2" name="Shape 112"/>
        <p:cNvGrpSpPr/>
        <p:nvPr/>
      </p:nvGrpSpPr>
      <p:grpSpPr>
        <a:xfrm>
          <a:off x="0" y="0"/>
          <a:ext cx="0" cy="0"/>
          <a:chOff x="0" y="0"/>
          <a:chExt cx="0" cy="0"/>
        </a:xfrm>
      </p:grpSpPr>
      <p:sp>
        <p:nvSpPr>
          <p:cNvPr id="113" name="Google Shape;113;p30"/>
          <p:cNvSpPr txBox="1"/>
          <p:nvPr>
            <p:ph type="title"/>
          </p:nvPr>
        </p:nvSpPr>
        <p:spPr>
          <a:xfrm>
            <a:off x="514775" y="300700"/>
            <a:ext cx="8114400" cy="51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ctr">
              <a:spcBef>
                <a:spcPts val="0"/>
              </a:spcBef>
              <a:spcAft>
                <a:spcPts val="0"/>
              </a:spcAft>
              <a:buSzPts val="2500"/>
              <a:buNone/>
              <a:defRPr/>
            </a:lvl2pPr>
            <a:lvl3pPr lvl="2" rtl="0" algn="ctr">
              <a:spcBef>
                <a:spcPts val="0"/>
              </a:spcBef>
              <a:spcAft>
                <a:spcPts val="0"/>
              </a:spcAft>
              <a:buSzPts val="2500"/>
              <a:buNone/>
              <a:defRPr/>
            </a:lvl3pPr>
            <a:lvl4pPr lvl="3" rtl="0" algn="ctr">
              <a:spcBef>
                <a:spcPts val="0"/>
              </a:spcBef>
              <a:spcAft>
                <a:spcPts val="0"/>
              </a:spcAft>
              <a:buSzPts val="2500"/>
              <a:buNone/>
              <a:defRPr/>
            </a:lvl4pPr>
            <a:lvl5pPr lvl="4" rtl="0" algn="ctr">
              <a:spcBef>
                <a:spcPts val="0"/>
              </a:spcBef>
              <a:spcAft>
                <a:spcPts val="0"/>
              </a:spcAft>
              <a:buSzPts val="2500"/>
              <a:buNone/>
              <a:defRPr/>
            </a:lvl5pPr>
            <a:lvl6pPr lvl="5" rtl="0" algn="ctr">
              <a:spcBef>
                <a:spcPts val="0"/>
              </a:spcBef>
              <a:spcAft>
                <a:spcPts val="0"/>
              </a:spcAft>
              <a:buSzPts val="2500"/>
              <a:buNone/>
              <a:defRPr/>
            </a:lvl6pPr>
            <a:lvl7pPr lvl="6" rtl="0" algn="ctr">
              <a:spcBef>
                <a:spcPts val="0"/>
              </a:spcBef>
              <a:spcAft>
                <a:spcPts val="0"/>
              </a:spcAft>
              <a:buSzPts val="2500"/>
              <a:buNone/>
              <a:defRPr/>
            </a:lvl7pPr>
            <a:lvl8pPr lvl="7" rtl="0" algn="ctr">
              <a:spcBef>
                <a:spcPts val="0"/>
              </a:spcBef>
              <a:spcAft>
                <a:spcPts val="0"/>
              </a:spcAft>
              <a:buSzPts val="2500"/>
              <a:buNone/>
              <a:defRPr/>
            </a:lvl8pPr>
            <a:lvl9pPr lvl="8" rtl="0" algn="ctr">
              <a:spcBef>
                <a:spcPts val="0"/>
              </a:spcBef>
              <a:spcAft>
                <a:spcPts val="0"/>
              </a:spcAft>
              <a:buSzPts val="2500"/>
              <a:buNone/>
              <a:defRPr/>
            </a:lvl9pPr>
          </a:lstStyle>
          <a:p/>
        </p:txBody>
      </p:sp>
      <p:sp>
        <p:nvSpPr>
          <p:cNvPr id="114" name="Google Shape;114;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5" name="Shape 115"/>
        <p:cNvGrpSpPr/>
        <p:nvPr/>
      </p:nvGrpSpPr>
      <p:grpSpPr>
        <a:xfrm>
          <a:off x="0" y="0"/>
          <a:ext cx="0" cy="0"/>
          <a:chOff x="0" y="0"/>
          <a:chExt cx="0" cy="0"/>
        </a:xfrm>
      </p:grpSpPr>
      <p:sp>
        <p:nvSpPr>
          <p:cNvPr id="116" name="Google Shape;116;p31"/>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7" name="Google Shape;117;p31"/>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8" name="Google Shape;118;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9" name="Shape 119"/>
        <p:cNvGrpSpPr/>
        <p:nvPr/>
      </p:nvGrpSpPr>
      <p:grpSpPr>
        <a:xfrm>
          <a:off x="0" y="0"/>
          <a:ext cx="0" cy="0"/>
          <a:chOff x="0" y="0"/>
          <a:chExt cx="0" cy="0"/>
        </a:xfrm>
      </p:grpSpPr>
      <p:sp>
        <p:nvSpPr>
          <p:cNvPr id="120" name="Google Shape;120;p32"/>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21" name="Google Shape;121;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514775" y="292625"/>
            <a:ext cx="8114400" cy="5727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p:txBody>
      </p:sp>
      <p:sp>
        <p:nvSpPr>
          <p:cNvPr id="18" name="Google Shape;18;p4"/>
          <p:cNvSpPr txBox="1"/>
          <p:nvPr>
            <p:ph idx="1" type="body"/>
          </p:nvPr>
        </p:nvSpPr>
        <p:spPr>
          <a:xfrm>
            <a:off x="514775" y="1152475"/>
            <a:ext cx="81144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2" name="Shape 122"/>
        <p:cNvGrpSpPr/>
        <p:nvPr/>
      </p:nvGrpSpPr>
      <p:grpSpPr>
        <a:xfrm>
          <a:off x="0" y="0"/>
          <a:ext cx="0" cy="0"/>
          <a:chOff x="0" y="0"/>
          <a:chExt cx="0" cy="0"/>
        </a:xfrm>
      </p:grpSpPr>
      <p:sp>
        <p:nvSpPr>
          <p:cNvPr id="123" name="Google Shape;123;p3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3"/>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25" name="Google Shape;125;p33"/>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26" name="Google Shape;126;p33"/>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
        <p:nvSpPr>
          <p:cNvPr id="127" name="Google Shape;127;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8" name="Shape 128"/>
        <p:cNvGrpSpPr/>
        <p:nvPr/>
      </p:nvGrpSpPr>
      <p:grpSpPr>
        <a:xfrm>
          <a:off x="0" y="0"/>
          <a:ext cx="0" cy="0"/>
          <a:chOff x="0" y="0"/>
          <a:chExt cx="0" cy="0"/>
        </a:xfrm>
      </p:grpSpPr>
      <p:sp>
        <p:nvSpPr>
          <p:cNvPr id="129" name="Google Shape;129;p34"/>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200"/>
              <a:buNone/>
              <a:defRPr/>
            </a:lvl1pPr>
          </a:lstStyle>
          <a:p/>
        </p:txBody>
      </p:sp>
      <p:sp>
        <p:nvSpPr>
          <p:cNvPr id="130" name="Google Shape;130;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1" name="Shape 131"/>
        <p:cNvGrpSpPr/>
        <p:nvPr/>
      </p:nvGrpSpPr>
      <p:grpSpPr>
        <a:xfrm>
          <a:off x="0" y="0"/>
          <a:ext cx="0" cy="0"/>
          <a:chOff x="0" y="0"/>
          <a:chExt cx="0" cy="0"/>
        </a:xfrm>
      </p:grpSpPr>
      <p:sp>
        <p:nvSpPr>
          <p:cNvPr id="132" name="Google Shape;132;p3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3" name="Google Shape;133;p35"/>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rtl="0" algn="ctr">
              <a:spcBef>
                <a:spcPts val="0"/>
              </a:spcBef>
              <a:spcAft>
                <a:spcPts val="0"/>
              </a:spcAft>
              <a:buSzPts val="1200"/>
              <a:buChar char="●"/>
              <a:defRPr/>
            </a:lvl1pPr>
            <a:lvl2pPr indent="-304800" lvl="1" marL="914400" rtl="0" algn="ctr">
              <a:spcBef>
                <a:spcPts val="0"/>
              </a:spcBef>
              <a:spcAft>
                <a:spcPts val="0"/>
              </a:spcAft>
              <a:buSzPts val="1200"/>
              <a:buChar char="○"/>
              <a:defRPr/>
            </a:lvl2pPr>
            <a:lvl3pPr indent="-304800" lvl="2" marL="1371600" rtl="0" algn="ctr">
              <a:spcBef>
                <a:spcPts val="0"/>
              </a:spcBef>
              <a:spcAft>
                <a:spcPts val="0"/>
              </a:spcAft>
              <a:buSzPts val="1200"/>
              <a:buChar char="■"/>
              <a:defRPr/>
            </a:lvl3pPr>
            <a:lvl4pPr indent="-304800" lvl="3" marL="1828800" rtl="0" algn="ctr">
              <a:spcBef>
                <a:spcPts val="0"/>
              </a:spcBef>
              <a:spcAft>
                <a:spcPts val="0"/>
              </a:spcAft>
              <a:buSzPts val="1200"/>
              <a:buChar char="●"/>
              <a:defRPr/>
            </a:lvl4pPr>
            <a:lvl5pPr indent="-304800" lvl="4" marL="2286000" rtl="0" algn="ctr">
              <a:spcBef>
                <a:spcPts val="0"/>
              </a:spcBef>
              <a:spcAft>
                <a:spcPts val="0"/>
              </a:spcAft>
              <a:buSzPts val="1200"/>
              <a:buChar char="○"/>
              <a:defRPr/>
            </a:lvl5pPr>
            <a:lvl6pPr indent="-304800" lvl="5" marL="2743200" rtl="0" algn="ctr">
              <a:spcBef>
                <a:spcPts val="0"/>
              </a:spcBef>
              <a:spcAft>
                <a:spcPts val="0"/>
              </a:spcAft>
              <a:buSzPts val="1200"/>
              <a:buChar char="■"/>
              <a:defRPr/>
            </a:lvl6pPr>
            <a:lvl7pPr indent="-304800" lvl="6" marL="3200400" rtl="0" algn="ctr">
              <a:spcBef>
                <a:spcPts val="0"/>
              </a:spcBef>
              <a:spcAft>
                <a:spcPts val="0"/>
              </a:spcAft>
              <a:buSzPts val="1200"/>
              <a:buChar char="●"/>
              <a:defRPr/>
            </a:lvl7pPr>
            <a:lvl8pPr indent="-304800" lvl="7" marL="3657600" rtl="0" algn="ctr">
              <a:spcBef>
                <a:spcPts val="0"/>
              </a:spcBef>
              <a:spcAft>
                <a:spcPts val="0"/>
              </a:spcAft>
              <a:buSzPts val="1200"/>
              <a:buChar char="○"/>
              <a:defRPr/>
            </a:lvl8pPr>
            <a:lvl9pPr indent="-304800" lvl="8" marL="4114800" rtl="0" algn="ctr">
              <a:spcBef>
                <a:spcPts val="0"/>
              </a:spcBef>
              <a:spcAft>
                <a:spcPts val="0"/>
              </a:spcAft>
              <a:buSzPts val="1200"/>
              <a:buChar char="■"/>
              <a:defRPr/>
            </a:lvl9pPr>
          </a:lstStyle>
          <a:p/>
        </p:txBody>
      </p:sp>
      <p:sp>
        <p:nvSpPr>
          <p:cNvPr id="134" name="Google Shape;134;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5" name="Shape 135"/>
        <p:cNvGrpSpPr/>
        <p:nvPr/>
      </p:nvGrpSpPr>
      <p:grpSpPr>
        <a:xfrm>
          <a:off x="0" y="0"/>
          <a:ext cx="0" cy="0"/>
          <a:chOff x="0" y="0"/>
          <a:chExt cx="0" cy="0"/>
        </a:xfrm>
      </p:grpSpPr>
      <p:sp>
        <p:nvSpPr>
          <p:cNvPr id="136" name="Google Shape;136;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514775" y="292625"/>
            <a:ext cx="8114400" cy="5727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514775" y="300700"/>
            <a:ext cx="8114400" cy="513000"/>
          </a:xfrm>
          <a:prstGeom prst="rect">
            <a:avLst/>
          </a:prstGeom>
        </p:spPr>
        <p:txBody>
          <a:bodyPr anchorCtr="0" anchor="ctr" bIns="91425" lIns="91425" spcFirstLastPara="1" rIns="91425" wrap="square" tIns="91425">
            <a:noAutofit/>
          </a:bodyPr>
          <a:lstStyle>
            <a:lvl1pPr lvl="0" algn="ctr">
              <a:spcBef>
                <a:spcPts val="0"/>
              </a:spcBef>
              <a:spcAft>
                <a:spcPts val="0"/>
              </a:spcAft>
              <a:buSzPts val="2500"/>
              <a:buNone/>
              <a:defRPr/>
            </a:lvl1pPr>
            <a:lvl2pPr lvl="1" algn="ctr">
              <a:spcBef>
                <a:spcPts val="0"/>
              </a:spcBef>
              <a:spcAft>
                <a:spcPts val="0"/>
              </a:spcAft>
              <a:buSzPts val="2500"/>
              <a:buNone/>
              <a:defRPr/>
            </a:lvl2pPr>
            <a:lvl3pPr lvl="2" algn="ctr">
              <a:spcBef>
                <a:spcPts val="0"/>
              </a:spcBef>
              <a:spcAft>
                <a:spcPts val="0"/>
              </a:spcAft>
              <a:buSzPts val="2500"/>
              <a:buNone/>
              <a:defRPr/>
            </a:lvl3pPr>
            <a:lvl4pPr lvl="3" algn="ctr">
              <a:spcBef>
                <a:spcPts val="0"/>
              </a:spcBef>
              <a:spcAft>
                <a:spcPts val="0"/>
              </a:spcAft>
              <a:buSzPts val="2500"/>
              <a:buNone/>
              <a:defRPr/>
            </a:lvl4pPr>
            <a:lvl5pPr lvl="4" algn="ctr">
              <a:spcBef>
                <a:spcPts val="0"/>
              </a:spcBef>
              <a:spcAft>
                <a:spcPts val="0"/>
              </a:spcAft>
              <a:buSzPts val="2500"/>
              <a:buNone/>
              <a:defRPr/>
            </a:lvl5pPr>
            <a:lvl6pPr lvl="5" algn="ctr">
              <a:spcBef>
                <a:spcPts val="0"/>
              </a:spcBef>
              <a:spcAft>
                <a:spcPts val="0"/>
              </a:spcAft>
              <a:buSzPts val="2500"/>
              <a:buNone/>
              <a:defRPr/>
            </a:lvl6pPr>
            <a:lvl7pPr lvl="6" algn="ctr">
              <a:spcBef>
                <a:spcPts val="0"/>
              </a:spcBef>
              <a:spcAft>
                <a:spcPts val="0"/>
              </a:spcAft>
              <a:buSzPts val="2500"/>
              <a:buNone/>
              <a:defRPr/>
            </a:lvl7pPr>
            <a:lvl8pPr lvl="7" algn="ctr">
              <a:spcBef>
                <a:spcPts val="0"/>
              </a:spcBef>
              <a:spcAft>
                <a:spcPts val="0"/>
              </a:spcAft>
              <a:buSzPts val="2500"/>
              <a:buNone/>
              <a:defRPr/>
            </a:lvl8pPr>
            <a:lvl9pPr lvl="8" algn="ctr">
              <a:spcBef>
                <a:spcPts val="0"/>
              </a:spcBef>
              <a:spcAft>
                <a:spcPts val="0"/>
              </a:spcAft>
              <a:buSzPts val="25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2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4.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14775" y="292625"/>
            <a:ext cx="8114400" cy="5727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1pPr>
            <a:lvl2pPr lvl="1"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2pPr>
            <a:lvl3pPr lvl="2"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3pPr>
            <a:lvl4pPr lvl="3"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4pPr>
            <a:lvl5pPr lvl="4"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5pPr>
            <a:lvl6pPr lvl="5"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6pPr>
            <a:lvl7pPr lvl="6"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7pPr>
            <a:lvl8pPr lvl="7"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8pPr>
            <a:lvl9pPr lvl="8"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9pPr>
          </a:lstStyle>
          <a:p/>
        </p:txBody>
      </p:sp>
      <p:sp>
        <p:nvSpPr>
          <p:cNvPr id="7" name="Google Shape;7;p1"/>
          <p:cNvSpPr txBox="1"/>
          <p:nvPr>
            <p:ph idx="1" type="body"/>
          </p:nvPr>
        </p:nvSpPr>
        <p:spPr>
          <a:xfrm>
            <a:off x="514775" y="1152475"/>
            <a:ext cx="81144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indent="-304800" lvl="1" marL="9144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indent="-304800" lvl="2" marL="13716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indent="-304800" lvl="3" marL="1828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indent="-304800" lvl="4" marL="22860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indent="-304800" lvl="5" marL="27432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indent="-304800" lvl="6" marL="32004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indent="-304800" lvl="7" marL="36576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indent="-304800" lvl="8" marL="411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83675" y="415425"/>
            <a:ext cx="8203200" cy="481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1pPr>
            <a:lvl2pPr lvl="1" rtl="0">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9pPr>
          </a:lstStyle>
          <a:p/>
        </p:txBody>
      </p:sp>
      <p:sp>
        <p:nvSpPr>
          <p:cNvPr id="52" name="Google Shape;52;p13"/>
          <p:cNvSpPr txBox="1"/>
          <p:nvPr>
            <p:ph idx="1" type="body"/>
          </p:nvPr>
        </p:nvSpPr>
        <p:spPr>
          <a:xfrm>
            <a:off x="483675" y="1031250"/>
            <a:ext cx="8203200" cy="36969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SzPts val="1800"/>
              <a:buFont typeface="Roboto"/>
              <a:buChar char="●"/>
              <a:defRPr sz="1800">
                <a:latin typeface="Roboto"/>
                <a:ea typeface="Roboto"/>
                <a:cs typeface="Roboto"/>
                <a:sym typeface="Roboto"/>
              </a:defRPr>
            </a:lvl1pPr>
            <a:lvl2pPr indent="-317500" lvl="1" marL="914400" rtl="0">
              <a:lnSpc>
                <a:spcPct val="115000"/>
              </a:lnSpc>
              <a:spcBef>
                <a:spcPts val="1600"/>
              </a:spcBef>
              <a:spcAft>
                <a:spcPts val="0"/>
              </a:spcAft>
              <a:buSzPts val="1400"/>
              <a:buFont typeface="Roboto"/>
              <a:buChar char="○"/>
              <a:defRPr>
                <a:latin typeface="Roboto"/>
                <a:ea typeface="Roboto"/>
                <a:cs typeface="Roboto"/>
                <a:sym typeface="Roboto"/>
              </a:defRPr>
            </a:lvl2pPr>
            <a:lvl3pPr indent="-317500" lvl="2" marL="1371600" rtl="0">
              <a:lnSpc>
                <a:spcPct val="115000"/>
              </a:lnSpc>
              <a:spcBef>
                <a:spcPts val="1600"/>
              </a:spcBef>
              <a:spcAft>
                <a:spcPts val="0"/>
              </a:spcAft>
              <a:buSzPts val="1400"/>
              <a:buFont typeface="Roboto"/>
              <a:buChar char="■"/>
              <a:defRPr>
                <a:latin typeface="Roboto"/>
                <a:ea typeface="Roboto"/>
                <a:cs typeface="Roboto"/>
                <a:sym typeface="Roboto"/>
              </a:defRPr>
            </a:lvl3pPr>
            <a:lvl4pPr indent="-317500" lvl="3" marL="1828800" rtl="0">
              <a:lnSpc>
                <a:spcPct val="115000"/>
              </a:lnSpc>
              <a:spcBef>
                <a:spcPts val="1600"/>
              </a:spcBef>
              <a:spcAft>
                <a:spcPts val="0"/>
              </a:spcAft>
              <a:buSzPts val="1400"/>
              <a:buFont typeface="Roboto"/>
              <a:buChar char="●"/>
              <a:defRPr>
                <a:latin typeface="Roboto"/>
                <a:ea typeface="Roboto"/>
                <a:cs typeface="Roboto"/>
                <a:sym typeface="Roboto"/>
              </a:defRPr>
            </a:lvl4pPr>
            <a:lvl5pPr indent="-317500" lvl="4" marL="2286000" rtl="0">
              <a:lnSpc>
                <a:spcPct val="115000"/>
              </a:lnSpc>
              <a:spcBef>
                <a:spcPts val="1600"/>
              </a:spcBef>
              <a:spcAft>
                <a:spcPts val="0"/>
              </a:spcAft>
              <a:buSzPts val="1400"/>
              <a:buFont typeface="Roboto"/>
              <a:buChar char="○"/>
              <a:defRPr>
                <a:latin typeface="Roboto"/>
                <a:ea typeface="Roboto"/>
                <a:cs typeface="Roboto"/>
                <a:sym typeface="Roboto"/>
              </a:defRPr>
            </a:lvl5pPr>
            <a:lvl6pPr indent="-317500" lvl="5" marL="2743200" rtl="0">
              <a:lnSpc>
                <a:spcPct val="115000"/>
              </a:lnSpc>
              <a:spcBef>
                <a:spcPts val="1600"/>
              </a:spcBef>
              <a:spcAft>
                <a:spcPts val="0"/>
              </a:spcAft>
              <a:buSzPts val="1400"/>
              <a:buFont typeface="Roboto"/>
              <a:buChar char="■"/>
              <a:defRPr>
                <a:latin typeface="Roboto"/>
                <a:ea typeface="Roboto"/>
                <a:cs typeface="Roboto"/>
                <a:sym typeface="Roboto"/>
              </a:defRPr>
            </a:lvl6pPr>
            <a:lvl7pPr indent="-317500" lvl="6" marL="3200400" rtl="0">
              <a:lnSpc>
                <a:spcPct val="115000"/>
              </a:lnSpc>
              <a:spcBef>
                <a:spcPts val="1600"/>
              </a:spcBef>
              <a:spcAft>
                <a:spcPts val="0"/>
              </a:spcAft>
              <a:buSzPts val="1400"/>
              <a:buFont typeface="Roboto"/>
              <a:buChar char="●"/>
              <a:defRPr>
                <a:latin typeface="Roboto"/>
                <a:ea typeface="Roboto"/>
                <a:cs typeface="Roboto"/>
                <a:sym typeface="Roboto"/>
              </a:defRPr>
            </a:lvl7pPr>
            <a:lvl8pPr indent="-317500" lvl="7" marL="3657600" rtl="0">
              <a:lnSpc>
                <a:spcPct val="115000"/>
              </a:lnSpc>
              <a:spcBef>
                <a:spcPts val="1600"/>
              </a:spcBef>
              <a:spcAft>
                <a:spcPts val="0"/>
              </a:spcAft>
              <a:buSzPts val="1400"/>
              <a:buFont typeface="Roboto"/>
              <a:buChar char="○"/>
              <a:defRPr>
                <a:latin typeface="Roboto"/>
                <a:ea typeface="Roboto"/>
                <a:cs typeface="Roboto"/>
                <a:sym typeface="Roboto"/>
              </a:defRPr>
            </a:lvl8pPr>
            <a:lvl9pPr indent="-317500" lvl="8" marL="4114800" rtl="0">
              <a:lnSpc>
                <a:spcPct val="115000"/>
              </a:lnSpc>
              <a:spcBef>
                <a:spcPts val="1600"/>
              </a:spcBef>
              <a:spcAft>
                <a:spcPts val="1600"/>
              </a:spcAft>
              <a:buSzPts val="1400"/>
              <a:buFont typeface="Roboto"/>
              <a:buChar char="■"/>
              <a:defRPr>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288">
          <p15:clr>
            <a:srgbClr val="EA4335"/>
          </p15:clr>
        </p15:guide>
        <p15:guide id="4" pos="5472">
          <p15:clr>
            <a:srgbClr val="EA4335"/>
          </p15:clr>
        </p15:guide>
        <p15:guide id="5" orient="horz" pos="262">
          <p15:clr>
            <a:srgbClr val="EA4335"/>
          </p15:clr>
        </p15:guide>
        <p15:guide id="6" orient="horz" pos="2978">
          <p15:clr>
            <a:srgbClr val="EA4335"/>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2" name="Shape 92"/>
        <p:cNvGrpSpPr/>
        <p:nvPr/>
      </p:nvGrpSpPr>
      <p:grpSpPr>
        <a:xfrm>
          <a:off x="0" y="0"/>
          <a:ext cx="0" cy="0"/>
          <a:chOff x="0" y="0"/>
          <a:chExt cx="0" cy="0"/>
        </a:xfrm>
      </p:grpSpPr>
      <p:sp>
        <p:nvSpPr>
          <p:cNvPr id="93" name="Google Shape;93;p25"/>
          <p:cNvSpPr txBox="1"/>
          <p:nvPr>
            <p:ph type="title"/>
          </p:nvPr>
        </p:nvSpPr>
        <p:spPr>
          <a:xfrm>
            <a:off x="514775" y="292625"/>
            <a:ext cx="81144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1pPr>
            <a:lvl2pPr lvl="1" rtl="0"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2pPr>
            <a:lvl3pPr lvl="2" rtl="0"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3pPr>
            <a:lvl4pPr lvl="3" rtl="0"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4pPr>
            <a:lvl5pPr lvl="4" rtl="0"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5pPr>
            <a:lvl6pPr lvl="5" rtl="0"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6pPr>
            <a:lvl7pPr lvl="6" rtl="0"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7pPr>
            <a:lvl8pPr lvl="7" rtl="0"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8pPr>
            <a:lvl9pPr lvl="8" rtl="0"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9pPr>
          </a:lstStyle>
          <a:p/>
        </p:txBody>
      </p:sp>
      <p:sp>
        <p:nvSpPr>
          <p:cNvPr id="94" name="Google Shape;94;p25"/>
          <p:cNvSpPr txBox="1"/>
          <p:nvPr>
            <p:ph idx="1" type="body"/>
          </p:nvPr>
        </p:nvSpPr>
        <p:spPr>
          <a:xfrm>
            <a:off x="514775" y="1152475"/>
            <a:ext cx="81144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indent="-304800" lvl="1" marL="914400" rtl="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indent="-304800" lvl="2" marL="1371600" rtl="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indent="-304800" lvl="3" marL="1828800" rtl="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indent="-304800" lvl="4" marL="2286000" rtl="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indent="-304800" lvl="5" marL="2743200" rtl="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indent="-304800" lvl="6" marL="3200400" rtl="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indent="-304800" lvl="7" marL="3657600" rtl="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indent="-304800" lvl="8" marL="4114800" rtl="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p:txBody>
      </p:sp>
      <p:sp>
        <p:nvSpPr>
          <p:cNvPr id="95" name="Google Shape;95;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27.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2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5.png"/><Relationship Id="rId6" Type="http://schemas.openxmlformats.org/officeDocument/2006/relationships/image" Target="../media/image17.png"/><Relationship Id="rId7"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32.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image" Target="../media/image2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2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image" Target="../media/image1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 Id="rId3" Type="http://schemas.openxmlformats.org/officeDocument/2006/relationships/image" Target="../media/image24.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 Id="rId3" Type="http://schemas.openxmlformats.org/officeDocument/2006/relationships/image" Target="../media/image2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8.xml"/><Relationship Id="rId3" Type="http://schemas.openxmlformats.org/officeDocument/2006/relationships/image" Target="../media/image3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9.xml"/><Relationship Id="rId3" Type="http://schemas.openxmlformats.org/officeDocument/2006/relationships/image" Target="../media/image2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13.png"/><Relationship Id="rId6" Type="http://schemas.openxmlformats.org/officeDocument/2006/relationships/image" Target="../media/image4.png"/><Relationship Id="rId7" Type="http://schemas.openxmlformats.org/officeDocument/2006/relationships/image" Target="../media/image10.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 Id="rId3" Type="http://schemas.openxmlformats.org/officeDocument/2006/relationships/image" Target="../media/image18.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1.xml"/><Relationship Id="rId3" Type="http://schemas.openxmlformats.org/officeDocument/2006/relationships/image" Target="../media/image30.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2.xml"/><Relationship Id="rId3" Type="http://schemas.openxmlformats.org/officeDocument/2006/relationships/image" Target="../media/image2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2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37"/>
          <p:cNvPicPr preferRelativeResize="0"/>
          <p:nvPr/>
        </p:nvPicPr>
        <p:blipFill>
          <a:blip r:embed="rId3">
            <a:alphaModFix amt="10000"/>
          </a:blip>
          <a:stretch>
            <a:fillRect/>
          </a:stretch>
        </p:blipFill>
        <p:spPr>
          <a:xfrm>
            <a:off x="-1296750" y="645775"/>
            <a:ext cx="11803100" cy="4126474"/>
          </a:xfrm>
          <a:prstGeom prst="rect">
            <a:avLst/>
          </a:prstGeom>
          <a:noFill/>
          <a:ln>
            <a:noFill/>
          </a:ln>
        </p:spPr>
      </p:pic>
      <p:sp>
        <p:nvSpPr>
          <p:cNvPr id="142" name="Google Shape;142;p37"/>
          <p:cNvSpPr txBox="1"/>
          <p:nvPr>
            <p:ph idx="1" type="subTitle"/>
          </p:nvPr>
        </p:nvSpPr>
        <p:spPr>
          <a:xfrm>
            <a:off x="674875" y="3842588"/>
            <a:ext cx="2224200" cy="73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t>Élaboré par:</a:t>
            </a:r>
            <a:endParaRPr b="1" sz="1200"/>
          </a:p>
          <a:p>
            <a:pPr indent="0" lvl="0" marL="0" rtl="0" algn="l">
              <a:spcBef>
                <a:spcPts val="0"/>
              </a:spcBef>
              <a:spcAft>
                <a:spcPts val="0"/>
              </a:spcAft>
              <a:buNone/>
            </a:pPr>
            <a:r>
              <a:rPr lang="en-GB" sz="1100"/>
              <a:t>FARFAOUA Mohamed-Amine</a:t>
            </a:r>
            <a:endParaRPr sz="1100"/>
          </a:p>
          <a:p>
            <a:pPr indent="0" lvl="0" marL="0" rtl="0" algn="l">
              <a:spcBef>
                <a:spcPts val="0"/>
              </a:spcBef>
              <a:spcAft>
                <a:spcPts val="0"/>
              </a:spcAft>
              <a:buNone/>
            </a:pPr>
            <a:r>
              <a:rPr lang="en-GB" sz="900"/>
              <a:t>3éme année Data and Software Engineering</a:t>
            </a:r>
            <a:endParaRPr sz="900"/>
          </a:p>
        </p:txBody>
      </p:sp>
      <p:sp>
        <p:nvSpPr>
          <p:cNvPr id="143" name="Google Shape;143;p37"/>
          <p:cNvSpPr txBox="1"/>
          <p:nvPr>
            <p:ph type="ctrTitle"/>
          </p:nvPr>
        </p:nvSpPr>
        <p:spPr>
          <a:xfrm>
            <a:off x="753150" y="1461025"/>
            <a:ext cx="7637700" cy="143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2500"/>
              <a:t>Conception et développement d'une plateforme de</a:t>
            </a:r>
            <a:endParaRPr sz="2500"/>
          </a:p>
          <a:p>
            <a:pPr indent="0" lvl="0" marL="0" rtl="0" algn="ctr">
              <a:spcBef>
                <a:spcPts val="0"/>
              </a:spcBef>
              <a:spcAft>
                <a:spcPts val="0"/>
              </a:spcAft>
              <a:buNone/>
            </a:pPr>
            <a:r>
              <a:rPr lang="en-GB" sz="2500"/>
              <a:t>gestion des assessments pour des employés de la banque</a:t>
            </a:r>
            <a:endParaRPr sz="2500"/>
          </a:p>
          <a:p>
            <a:pPr indent="0" lvl="0" marL="0" rtl="0" algn="ctr">
              <a:spcBef>
                <a:spcPts val="0"/>
              </a:spcBef>
              <a:spcAft>
                <a:spcPts val="0"/>
              </a:spcAft>
              <a:buNone/>
            </a:pPr>
            <a:r>
              <a:rPr lang="en-GB" sz="2500"/>
              <a:t>populaire basée sur l'architecture micro-services</a:t>
            </a:r>
            <a:endParaRPr sz="2500"/>
          </a:p>
        </p:txBody>
      </p:sp>
      <p:pic>
        <p:nvPicPr>
          <p:cNvPr id="144" name="Google Shape;144;p37"/>
          <p:cNvPicPr preferRelativeResize="0"/>
          <p:nvPr/>
        </p:nvPicPr>
        <p:blipFill>
          <a:blip r:embed="rId4">
            <a:alphaModFix/>
          </a:blip>
          <a:stretch>
            <a:fillRect/>
          </a:stretch>
        </p:blipFill>
        <p:spPr>
          <a:xfrm>
            <a:off x="7485232" y="261400"/>
            <a:ext cx="905625" cy="984099"/>
          </a:xfrm>
          <a:prstGeom prst="rect">
            <a:avLst/>
          </a:prstGeom>
          <a:noFill/>
          <a:ln>
            <a:noFill/>
          </a:ln>
        </p:spPr>
      </p:pic>
      <p:sp>
        <p:nvSpPr>
          <p:cNvPr id="145" name="Google Shape;145;p37"/>
          <p:cNvSpPr txBox="1"/>
          <p:nvPr>
            <p:ph idx="1" type="subTitle"/>
          </p:nvPr>
        </p:nvSpPr>
        <p:spPr>
          <a:xfrm>
            <a:off x="3538175" y="3842588"/>
            <a:ext cx="2287200" cy="73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t>Sous la direction de:</a:t>
            </a:r>
            <a:endParaRPr b="1" sz="1200"/>
          </a:p>
          <a:p>
            <a:pPr indent="0" lvl="0" marL="0" rtl="0" algn="l">
              <a:spcBef>
                <a:spcPts val="0"/>
              </a:spcBef>
              <a:spcAft>
                <a:spcPts val="0"/>
              </a:spcAft>
              <a:buClr>
                <a:schemeClr val="dk1"/>
              </a:buClr>
              <a:buSzPts val="1100"/>
              <a:buFont typeface="Arial"/>
              <a:buNone/>
            </a:pPr>
            <a:r>
              <a:rPr lang="en-GB" sz="1100"/>
              <a:t>M.HILAL Imane</a:t>
            </a:r>
            <a:endParaRPr sz="1100"/>
          </a:p>
          <a:p>
            <a:pPr indent="0" lvl="0" marL="0" rtl="0" algn="l">
              <a:spcBef>
                <a:spcPts val="0"/>
              </a:spcBef>
              <a:spcAft>
                <a:spcPts val="0"/>
              </a:spcAft>
              <a:buNone/>
            </a:pPr>
            <a:r>
              <a:rPr lang="en-GB" sz="1100"/>
              <a:t>Mme. MABROUK Wafaa</a:t>
            </a:r>
            <a:endParaRPr sz="1100"/>
          </a:p>
          <a:p>
            <a:pPr indent="0" lvl="0" marL="0" rtl="0" algn="l">
              <a:spcBef>
                <a:spcPts val="0"/>
              </a:spcBef>
              <a:spcAft>
                <a:spcPts val="0"/>
              </a:spcAft>
              <a:buNone/>
            </a:pPr>
            <a:r>
              <a:rPr lang="en-GB" sz="1100"/>
              <a:t>Mme. GHANNAM Sanae</a:t>
            </a:r>
            <a:endParaRPr sz="1100"/>
          </a:p>
          <a:p>
            <a:pPr indent="0" lvl="0" marL="0" rtl="0" algn="l">
              <a:spcBef>
                <a:spcPts val="0"/>
              </a:spcBef>
              <a:spcAft>
                <a:spcPts val="0"/>
              </a:spcAft>
              <a:buNone/>
            </a:pPr>
            <a:r>
              <a:rPr lang="en-GB" sz="1100"/>
              <a:t>M. N'cho Seka Jean Carlos Orace</a:t>
            </a:r>
            <a:endParaRPr sz="1100"/>
          </a:p>
          <a:p>
            <a:pPr indent="0" lvl="0" marL="0" rtl="0" algn="l">
              <a:spcBef>
                <a:spcPts val="0"/>
              </a:spcBef>
              <a:spcAft>
                <a:spcPts val="0"/>
              </a:spcAft>
              <a:buNone/>
            </a:pPr>
            <a:r>
              <a:t/>
            </a:r>
            <a:endParaRPr sz="900"/>
          </a:p>
        </p:txBody>
      </p:sp>
      <p:sp>
        <p:nvSpPr>
          <p:cNvPr id="146" name="Google Shape;146;p37"/>
          <p:cNvSpPr txBox="1"/>
          <p:nvPr>
            <p:ph idx="1" type="subTitle"/>
          </p:nvPr>
        </p:nvSpPr>
        <p:spPr>
          <a:xfrm>
            <a:off x="6244925" y="3802050"/>
            <a:ext cx="2369700" cy="73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t>Membres du jury:</a:t>
            </a:r>
            <a:endParaRPr b="1" sz="1200"/>
          </a:p>
          <a:p>
            <a:pPr indent="0" lvl="0" marL="0" rtl="0" algn="l">
              <a:spcBef>
                <a:spcPts val="0"/>
              </a:spcBef>
              <a:spcAft>
                <a:spcPts val="0"/>
              </a:spcAft>
              <a:buNone/>
            </a:pPr>
            <a:r>
              <a:rPr lang="en-GB" sz="1100"/>
              <a:t>M.RADGI Maryam</a:t>
            </a:r>
            <a:endParaRPr sz="1100"/>
          </a:p>
          <a:p>
            <a:pPr indent="0" lvl="0" marL="0" rtl="0" algn="l">
              <a:spcBef>
                <a:spcPts val="0"/>
              </a:spcBef>
              <a:spcAft>
                <a:spcPts val="0"/>
              </a:spcAft>
              <a:buNone/>
            </a:pPr>
            <a:r>
              <a:rPr lang="en-GB" sz="1100"/>
              <a:t>M.HILAL Imane</a:t>
            </a:r>
            <a:endParaRPr sz="1100"/>
          </a:p>
          <a:p>
            <a:pPr indent="0" lvl="0" marL="0" rtl="0" algn="l">
              <a:spcBef>
                <a:spcPts val="0"/>
              </a:spcBef>
              <a:spcAft>
                <a:spcPts val="0"/>
              </a:spcAft>
              <a:buNone/>
            </a:pPr>
            <a:r>
              <a:rPr lang="en-GB" sz="1100"/>
              <a:t>Mme. MABROUK Wafaa</a:t>
            </a:r>
            <a:endParaRPr sz="1100"/>
          </a:p>
          <a:p>
            <a:pPr indent="0" lvl="0" marL="0" rtl="0" algn="l">
              <a:spcBef>
                <a:spcPts val="0"/>
              </a:spcBef>
              <a:spcAft>
                <a:spcPts val="0"/>
              </a:spcAft>
              <a:buNone/>
            </a:pPr>
            <a:r>
              <a:rPr lang="en-GB" sz="1100"/>
              <a:t>Mme. GHANNAM Sanae</a:t>
            </a:r>
            <a:endParaRPr sz="1100"/>
          </a:p>
          <a:p>
            <a:pPr indent="0" lvl="0" marL="0" rtl="0" algn="l">
              <a:spcBef>
                <a:spcPts val="0"/>
              </a:spcBef>
              <a:spcAft>
                <a:spcPts val="0"/>
              </a:spcAft>
              <a:buNone/>
            </a:pPr>
            <a:r>
              <a:rPr lang="en-GB" sz="1100"/>
              <a:t>M. N'cho Seka Jean Carlos Orace</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t/>
            </a:r>
            <a:endParaRPr sz="1100"/>
          </a:p>
        </p:txBody>
      </p:sp>
      <p:sp>
        <p:nvSpPr>
          <p:cNvPr id="147" name="Google Shape;147;p37"/>
          <p:cNvSpPr txBox="1"/>
          <p:nvPr>
            <p:ph idx="1" type="subTitle"/>
          </p:nvPr>
        </p:nvSpPr>
        <p:spPr>
          <a:xfrm>
            <a:off x="1136775" y="2787650"/>
            <a:ext cx="6855600" cy="47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300"/>
              <a:t>Organisme d'accueil: Banque Centrale Populaire</a:t>
            </a:r>
            <a:endParaRPr b="1" sz="1300"/>
          </a:p>
          <a:p>
            <a:pPr indent="0" lvl="0" marL="0" rtl="0" algn="ctr">
              <a:spcBef>
                <a:spcPts val="0"/>
              </a:spcBef>
              <a:spcAft>
                <a:spcPts val="0"/>
              </a:spcAft>
              <a:buNone/>
            </a:pPr>
            <a:r>
              <a:t/>
            </a:r>
            <a:endParaRPr b="1" sz="1300"/>
          </a:p>
          <a:p>
            <a:pPr indent="0" lvl="0" marL="0" rtl="0" algn="ctr">
              <a:spcBef>
                <a:spcPts val="0"/>
              </a:spcBef>
              <a:spcAft>
                <a:spcPts val="0"/>
              </a:spcAft>
              <a:buNone/>
            </a:pPr>
            <a:r>
              <a:rPr b="1" lang="en-GB" sz="1300"/>
              <a:t>Soutenu comme exigence pour obtention d'un diplôme d'Ingénieur d'État en:</a:t>
            </a:r>
            <a:endParaRPr b="1" sz="1300"/>
          </a:p>
          <a:p>
            <a:pPr indent="0" lvl="0" marL="0" rtl="0" algn="ctr">
              <a:spcBef>
                <a:spcPts val="0"/>
              </a:spcBef>
              <a:spcAft>
                <a:spcPts val="0"/>
              </a:spcAft>
              <a:buNone/>
            </a:pPr>
            <a:r>
              <a:rPr b="1" lang="en-GB" sz="1300"/>
              <a:t>Data &amp; Software Engineering</a:t>
            </a:r>
            <a:endParaRPr b="1" sz="1300"/>
          </a:p>
        </p:txBody>
      </p:sp>
      <p:pic>
        <p:nvPicPr>
          <p:cNvPr id="148" name="Google Shape;148;p37"/>
          <p:cNvPicPr preferRelativeResize="0"/>
          <p:nvPr/>
        </p:nvPicPr>
        <p:blipFill>
          <a:blip r:embed="rId5">
            <a:alphaModFix/>
          </a:blip>
          <a:stretch>
            <a:fillRect/>
          </a:stretch>
        </p:blipFill>
        <p:spPr>
          <a:xfrm>
            <a:off x="548917" y="296363"/>
            <a:ext cx="1071475" cy="91416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46"/>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589" name="Google Shape;589;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590" name="Google Shape;590;p46"/>
          <p:cNvSpPr/>
          <p:nvPr/>
        </p:nvSpPr>
        <p:spPr>
          <a:xfrm flipH="1">
            <a:off x="3511865" y="2429483"/>
            <a:ext cx="2028000" cy="2028000"/>
          </a:xfrm>
          <a:prstGeom prst="ellipse">
            <a:avLst/>
          </a:prstGeom>
          <a:solidFill>
            <a:srgbClr val="8B8B8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FFFFFF"/>
              </a:solidFill>
              <a:latin typeface="Fira Sans Extra Condensed"/>
              <a:ea typeface="Fira Sans Extra Condensed"/>
              <a:cs typeface="Fira Sans Extra Condensed"/>
              <a:sym typeface="Fira Sans Extra Condensed"/>
            </a:endParaRPr>
          </a:p>
        </p:txBody>
      </p:sp>
      <p:sp>
        <p:nvSpPr>
          <p:cNvPr id="591" name="Google Shape;591;p46"/>
          <p:cNvSpPr/>
          <p:nvPr/>
        </p:nvSpPr>
        <p:spPr>
          <a:xfrm flipH="1">
            <a:off x="3824173" y="2035425"/>
            <a:ext cx="1403400" cy="1403400"/>
          </a:xfrm>
          <a:prstGeom prst="ellipse">
            <a:avLst/>
          </a:prstGeom>
          <a:solidFill>
            <a:srgbClr val="FFFFFF"/>
          </a:solidFill>
          <a:ln cap="flat" cmpd="sng" w="2857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2200">
                <a:latin typeface="Fira Sans Extra Condensed"/>
                <a:ea typeface="Fira Sans Extra Condensed"/>
                <a:cs typeface="Fira Sans Extra Condensed"/>
                <a:sym typeface="Fira Sans Extra Condensed"/>
              </a:rPr>
              <a:t>REC</a:t>
            </a:r>
            <a:endParaRPr b="1" sz="2200">
              <a:latin typeface="Fira Sans Extra Condensed"/>
              <a:ea typeface="Fira Sans Extra Condensed"/>
              <a:cs typeface="Fira Sans Extra Condensed"/>
              <a:sym typeface="Fira Sans Extra Condensed"/>
            </a:endParaRPr>
          </a:p>
        </p:txBody>
      </p:sp>
      <p:cxnSp>
        <p:nvCxnSpPr>
          <p:cNvPr id="592" name="Google Shape;592;p46"/>
          <p:cNvCxnSpPr/>
          <p:nvPr/>
        </p:nvCxnSpPr>
        <p:spPr>
          <a:xfrm flipH="1" rot="10800000">
            <a:off x="5315275" y="4107100"/>
            <a:ext cx="1836300" cy="1200"/>
          </a:xfrm>
          <a:prstGeom prst="straightConnector1">
            <a:avLst/>
          </a:prstGeom>
          <a:noFill/>
          <a:ln cap="flat" cmpd="sng" w="9525">
            <a:solidFill>
              <a:schemeClr val="accent6"/>
            </a:solidFill>
            <a:prstDash val="solid"/>
            <a:round/>
            <a:headEnd len="med" w="med" type="none"/>
            <a:tailEnd len="med" w="med" type="diamond"/>
          </a:ln>
        </p:spPr>
      </p:cxnSp>
      <p:grpSp>
        <p:nvGrpSpPr>
          <p:cNvPr id="593" name="Google Shape;593;p46"/>
          <p:cNvGrpSpPr/>
          <p:nvPr/>
        </p:nvGrpSpPr>
        <p:grpSpPr>
          <a:xfrm>
            <a:off x="4313763" y="3615476"/>
            <a:ext cx="424182" cy="424211"/>
            <a:chOff x="3860400" y="3955025"/>
            <a:chExt cx="296175" cy="296175"/>
          </a:xfrm>
        </p:grpSpPr>
        <p:sp>
          <p:nvSpPr>
            <p:cNvPr id="594" name="Google Shape;594;p46"/>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6"/>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6"/>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6"/>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6"/>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46"/>
          <p:cNvSpPr txBox="1"/>
          <p:nvPr/>
        </p:nvSpPr>
        <p:spPr>
          <a:xfrm>
            <a:off x="4924424" y="3590275"/>
            <a:ext cx="27504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8B8B89"/>
                </a:solidFill>
                <a:latin typeface="Fira Sans Extra Condensed Medium"/>
                <a:ea typeface="Fira Sans Extra Condensed Medium"/>
                <a:cs typeface="Fira Sans Extra Condensed Medium"/>
                <a:sym typeface="Fira Sans Extra Condensed Medium"/>
              </a:rPr>
              <a:t>Référentiel des</a:t>
            </a:r>
            <a:endParaRPr sz="1800">
              <a:solidFill>
                <a:srgbClr val="8B8B89"/>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1800">
                <a:solidFill>
                  <a:srgbClr val="8B8B89"/>
                </a:solidFill>
                <a:latin typeface="Fira Sans Extra Condensed Medium"/>
                <a:ea typeface="Fira Sans Extra Condensed Medium"/>
                <a:cs typeface="Fira Sans Extra Condensed Medium"/>
                <a:sym typeface="Fira Sans Extra Condensed Medium"/>
              </a:rPr>
              <a:t>Compétences</a:t>
            </a:r>
            <a:endParaRPr sz="1800">
              <a:solidFill>
                <a:srgbClr val="8B8B89"/>
              </a:solidFill>
              <a:latin typeface="Fira Sans Extra Condensed Medium"/>
              <a:ea typeface="Fira Sans Extra Condensed Medium"/>
              <a:cs typeface="Fira Sans Extra Condensed Medium"/>
              <a:sym typeface="Fira Sans Extra Condensed Medium"/>
            </a:endParaRPr>
          </a:p>
        </p:txBody>
      </p:sp>
      <p:grpSp>
        <p:nvGrpSpPr>
          <p:cNvPr id="600" name="Google Shape;600;p46"/>
          <p:cNvGrpSpPr/>
          <p:nvPr/>
        </p:nvGrpSpPr>
        <p:grpSpPr>
          <a:xfrm>
            <a:off x="571499" y="1528775"/>
            <a:ext cx="2940300" cy="1914600"/>
            <a:chOff x="571499" y="1528775"/>
            <a:chExt cx="2940300" cy="1914600"/>
          </a:xfrm>
        </p:grpSpPr>
        <p:sp>
          <p:nvSpPr>
            <p:cNvPr id="601" name="Google Shape;601;p46"/>
            <p:cNvSpPr txBox="1"/>
            <p:nvPr/>
          </p:nvSpPr>
          <p:spPr>
            <a:xfrm>
              <a:off x="571499" y="1528775"/>
              <a:ext cx="27504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121212"/>
                  </a:solidFill>
                  <a:latin typeface="Fira Sans Extra Condensed Medium"/>
                  <a:ea typeface="Fira Sans Extra Condensed Medium"/>
                  <a:cs typeface="Fira Sans Extra Condensed Medium"/>
                  <a:sym typeface="Fira Sans Extra Condensed Medium"/>
                </a:rPr>
                <a:t>Evaluation Tenue de Poste</a:t>
              </a:r>
              <a:endParaRPr sz="1800">
                <a:solidFill>
                  <a:srgbClr val="121212"/>
                </a:solidFill>
                <a:latin typeface="Fira Sans Extra Condensed Medium"/>
                <a:ea typeface="Fira Sans Extra Condensed Medium"/>
                <a:cs typeface="Fira Sans Extra Condensed Medium"/>
                <a:sym typeface="Fira Sans Extra Condensed Medium"/>
              </a:endParaRPr>
            </a:p>
          </p:txBody>
        </p:sp>
        <p:cxnSp>
          <p:nvCxnSpPr>
            <p:cNvPr id="602" name="Google Shape;602;p46"/>
            <p:cNvCxnSpPr>
              <a:stCxn id="601" idx="2"/>
              <a:endCxn id="590" idx="6"/>
            </p:cNvCxnSpPr>
            <p:nvPr/>
          </p:nvCxnSpPr>
          <p:spPr>
            <a:xfrm flipH="1" rot="-5400000">
              <a:off x="1936949" y="1868525"/>
              <a:ext cx="1584600" cy="1565100"/>
            </a:xfrm>
            <a:prstGeom prst="curvedConnector2">
              <a:avLst/>
            </a:prstGeom>
            <a:noFill/>
            <a:ln cap="flat" cmpd="sng" w="28575">
              <a:solidFill>
                <a:schemeClr val="dk2"/>
              </a:solidFill>
              <a:prstDash val="solid"/>
              <a:round/>
              <a:headEnd len="med" w="med" type="stealth"/>
              <a:tailEnd len="med" w="med" type="none"/>
            </a:ln>
          </p:spPr>
        </p:cxnSp>
      </p:grpSp>
      <p:grpSp>
        <p:nvGrpSpPr>
          <p:cNvPr id="603" name="Google Shape;603;p46"/>
          <p:cNvGrpSpPr/>
          <p:nvPr/>
        </p:nvGrpSpPr>
        <p:grpSpPr>
          <a:xfrm>
            <a:off x="5539874" y="1528775"/>
            <a:ext cx="3147000" cy="1914600"/>
            <a:chOff x="5539874" y="1528775"/>
            <a:chExt cx="3147000" cy="1914600"/>
          </a:xfrm>
        </p:grpSpPr>
        <p:sp>
          <p:nvSpPr>
            <p:cNvPr id="604" name="Google Shape;604;p46"/>
            <p:cNvSpPr txBox="1"/>
            <p:nvPr/>
          </p:nvSpPr>
          <p:spPr>
            <a:xfrm>
              <a:off x="5936474" y="1528775"/>
              <a:ext cx="27504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latin typeface="Fira Sans Extra Condensed Medium"/>
                  <a:ea typeface="Fira Sans Extra Condensed Medium"/>
                  <a:cs typeface="Fira Sans Extra Condensed Medium"/>
                  <a:sym typeface="Fira Sans Extra Condensed Medium"/>
                </a:rPr>
                <a:t>Evaluation Savoir-Faire</a:t>
              </a:r>
              <a:endParaRPr sz="1800">
                <a:latin typeface="Fira Sans Extra Condensed Medium"/>
                <a:ea typeface="Fira Sans Extra Condensed Medium"/>
                <a:cs typeface="Fira Sans Extra Condensed Medium"/>
                <a:sym typeface="Fira Sans Extra Condensed Medium"/>
              </a:endParaRPr>
            </a:p>
          </p:txBody>
        </p:sp>
        <p:cxnSp>
          <p:nvCxnSpPr>
            <p:cNvPr id="605" name="Google Shape;605;p46"/>
            <p:cNvCxnSpPr>
              <a:stCxn id="604" idx="2"/>
              <a:endCxn id="590" idx="2"/>
            </p:cNvCxnSpPr>
            <p:nvPr/>
          </p:nvCxnSpPr>
          <p:spPr>
            <a:xfrm rot="5400000">
              <a:off x="5633474" y="1765175"/>
              <a:ext cx="1584600" cy="1771800"/>
            </a:xfrm>
            <a:prstGeom prst="curvedConnector2">
              <a:avLst/>
            </a:prstGeom>
            <a:noFill/>
            <a:ln cap="flat" cmpd="sng" w="28575">
              <a:solidFill>
                <a:schemeClr val="dk2"/>
              </a:solidFill>
              <a:prstDash val="solid"/>
              <a:round/>
              <a:headEnd len="med" w="med" type="stealth"/>
              <a:tailEnd len="med" w="med" type="none"/>
            </a:ln>
          </p:spPr>
        </p:cxnSp>
      </p:grpSp>
      <p:sp>
        <p:nvSpPr>
          <p:cNvPr id="606" name="Google Shape;606;p46"/>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Entité de gestion de compétences</a:t>
            </a:r>
            <a:endParaRPr/>
          </a:p>
        </p:txBody>
      </p:sp>
      <p:sp>
        <p:nvSpPr>
          <p:cNvPr id="607" name="Google Shape;607;p46"/>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608" name="Google Shape;608;p46"/>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0"/>
                                        </p:tgtEl>
                                        <p:attrNameLst>
                                          <p:attrName>style.visibility</p:attrName>
                                        </p:attrNameLst>
                                      </p:cBhvr>
                                      <p:to>
                                        <p:strVal val="visible"/>
                                      </p:to>
                                    </p:set>
                                    <p:animEffect filter="fade" transition="in">
                                      <p:cBhvr>
                                        <p:cTn dur="1000"/>
                                        <p:tgtEl>
                                          <p:spTgt spid="600"/>
                                        </p:tgtEl>
                                      </p:cBhvr>
                                    </p:animEffect>
                                  </p:childTnLst>
                                </p:cTn>
                              </p:par>
                              <p:par>
                                <p:cTn fill="hold" nodeType="withEffect" presetClass="entr" presetID="10" presetSubtype="0">
                                  <p:stCondLst>
                                    <p:cond delay="0"/>
                                  </p:stCondLst>
                                  <p:childTnLst>
                                    <p:set>
                                      <p:cBhvr>
                                        <p:cTn dur="1" fill="hold">
                                          <p:stCondLst>
                                            <p:cond delay="0"/>
                                          </p:stCondLst>
                                        </p:cTn>
                                        <p:tgtEl>
                                          <p:spTgt spid="603"/>
                                        </p:tgtEl>
                                        <p:attrNameLst>
                                          <p:attrName>style.visibility</p:attrName>
                                        </p:attrNameLst>
                                      </p:cBhvr>
                                      <p:to>
                                        <p:strVal val="visible"/>
                                      </p:to>
                                    </p:set>
                                    <p:animEffect filter="fade" transition="in">
                                      <p:cBhvr>
                                        <p:cTn dur="1000"/>
                                        <p:tgtEl>
                                          <p:spTgt spid="6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47"/>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614" name="Google Shape;614;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615" name="Google Shape;615;p47"/>
          <p:cNvSpPr/>
          <p:nvPr/>
        </p:nvSpPr>
        <p:spPr>
          <a:xfrm flipH="1">
            <a:off x="1939949" y="1308750"/>
            <a:ext cx="2028000" cy="2028000"/>
          </a:xfrm>
          <a:prstGeom prst="ellipse">
            <a:avLst/>
          </a:prstGeom>
          <a:solidFill>
            <a:srgbClr val="F5DFC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FFFFFF"/>
              </a:solidFill>
              <a:latin typeface="Fira Sans Extra Condensed"/>
              <a:ea typeface="Fira Sans Extra Condensed"/>
              <a:cs typeface="Fira Sans Extra Condensed"/>
              <a:sym typeface="Fira Sans Extra Condensed"/>
            </a:endParaRPr>
          </a:p>
        </p:txBody>
      </p:sp>
      <p:sp>
        <p:nvSpPr>
          <p:cNvPr id="616" name="Google Shape;616;p47"/>
          <p:cNvSpPr/>
          <p:nvPr/>
        </p:nvSpPr>
        <p:spPr>
          <a:xfrm flipH="1">
            <a:off x="2966923" y="2035425"/>
            <a:ext cx="1403400" cy="1403400"/>
          </a:xfrm>
          <a:prstGeom prst="ellipse">
            <a:avLst/>
          </a:prstGeom>
          <a:solidFill>
            <a:srgbClr val="FFFFFF"/>
          </a:solidFill>
          <a:ln cap="flat" cmpd="sng" w="2857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2200">
                <a:latin typeface="Fira Sans Extra Condensed"/>
                <a:ea typeface="Fira Sans Extra Condensed"/>
                <a:cs typeface="Fira Sans Extra Condensed"/>
                <a:sym typeface="Fira Sans Extra Condensed"/>
              </a:rPr>
              <a:t>REC</a:t>
            </a:r>
            <a:endParaRPr b="1" sz="2200">
              <a:latin typeface="Fira Sans Extra Condensed"/>
              <a:ea typeface="Fira Sans Extra Condensed"/>
              <a:cs typeface="Fira Sans Extra Condensed"/>
              <a:sym typeface="Fira Sans Extra Condensed"/>
            </a:endParaRPr>
          </a:p>
        </p:txBody>
      </p:sp>
      <p:cxnSp>
        <p:nvCxnSpPr>
          <p:cNvPr id="617" name="Google Shape;617;p47"/>
          <p:cNvCxnSpPr/>
          <p:nvPr/>
        </p:nvCxnSpPr>
        <p:spPr>
          <a:xfrm flipH="1" rot="10800000">
            <a:off x="238450" y="1840150"/>
            <a:ext cx="1836300" cy="1200"/>
          </a:xfrm>
          <a:prstGeom prst="straightConnector1">
            <a:avLst/>
          </a:prstGeom>
          <a:noFill/>
          <a:ln cap="flat" cmpd="sng" w="9525">
            <a:solidFill>
              <a:schemeClr val="accent6"/>
            </a:solidFill>
            <a:prstDash val="solid"/>
            <a:round/>
            <a:headEnd len="med" w="med" type="diamond"/>
            <a:tailEnd len="med" w="med" type="none"/>
          </a:ln>
        </p:spPr>
      </p:cxnSp>
      <p:grpSp>
        <p:nvGrpSpPr>
          <p:cNvPr id="618" name="Google Shape;618;p47"/>
          <p:cNvGrpSpPr/>
          <p:nvPr/>
        </p:nvGrpSpPr>
        <p:grpSpPr>
          <a:xfrm>
            <a:off x="2498274" y="1872457"/>
            <a:ext cx="424163" cy="423050"/>
            <a:chOff x="1310075" y="3253275"/>
            <a:chExt cx="296950" cy="296150"/>
          </a:xfrm>
        </p:grpSpPr>
        <p:sp>
          <p:nvSpPr>
            <p:cNvPr id="619" name="Google Shape;619;p47"/>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7"/>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7"/>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 name="Google Shape;622;p47"/>
          <p:cNvSpPr txBox="1"/>
          <p:nvPr/>
        </p:nvSpPr>
        <p:spPr>
          <a:xfrm>
            <a:off x="-124875" y="2041525"/>
            <a:ext cx="25596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666666"/>
                </a:solidFill>
                <a:latin typeface="Fira Sans Extra Condensed Medium"/>
                <a:ea typeface="Fira Sans Extra Condensed Medium"/>
                <a:cs typeface="Fira Sans Extra Condensed Medium"/>
                <a:sym typeface="Fira Sans Extra Condensed Medium"/>
              </a:rPr>
              <a:t>Evaluation des </a:t>
            </a:r>
            <a:endParaRPr sz="1800">
              <a:solidFill>
                <a:srgbClr val="666666"/>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1800">
                <a:solidFill>
                  <a:srgbClr val="666666"/>
                </a:solidFill>
                <a:latin typeface="Fira Sans Extra Condensed Medium"/>
                <a:ea typeface="Fira Sans Extra Condensed Medium"/>
                <a:cs typeface="Fira Sans Extra Condensed Medium"/>
                <a:sym typeface="Fira Sans Extra Condensed Medium"/>
              </a:rPr>
              <a:t>Compétences</a:t>
            </a:r>
            <a:endParaRPr sz="1800">
              <a:solidFill>
                <a:srgbClr val="666666"/>
              </a:solidFill>
              <a:latin typeface="Fira Sans Extra Condensed Medium"/>
              <a:ea typeface="Fira Sans Extra Condensed Medium"/>
              <a:cs typeface="Fira Sans Extra Condensed Medium"/>
              <a:sym typeface="Fira Sans Extra Condensed Medium"/>
            </a:endParaRPr>
          </a:p>
        </p:txBody>
      </p:sp>
      <p:grpSp>
        <p:nvGrpSpPr>
          <p:cNvPr id="623" name="Google Shape;623;p47"/>
          <p:cNvGrpSpPr/>
          <p:nvPr/>
        </p:nvGrpSpPr>
        <p:grpSpPr>
          <a:xfrm>
            <a:off x="5456775" y="1651464"/>
            <a:ext cx="2559600" cy="2239336"/>
            <a:chOff x="5456775" y="1651464"/>
            <a:chExt cx="2559600" cy="2239336"/>
          </a:xfrm>
        </p:grpSpPr>
        <p:grpSp>
          <p:nvGrpSpPr>
            <p:cNvPr id="624" name="Google Shape;624;p47"/>
            <p:cNvGrpSpPr/>
            <p:nvPr/>
          </p:nvGrpSpPr>
          <p:grpSpPr>
            <a:xfrm>
              <a:off x="5980667" y="1651464"/>
              <a:ext cx="1692668" cy="1674714"/>
              <a:chOff x="946175" y="3619500"/>
              <a:chExt cx="296975" cy="293825"/>
            </a:xfrm>
          </p:grpSpPr>
          <p:sp>
            <p:nvSpPr>
              <p:cNvPr id="625" name="Google Shape;625;p47"/>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8B8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7"/>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8B8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7"/>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8B8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7"/>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8B8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7"/>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8B8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7"/>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8B8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 name="Google Shape;631;p47"/>
            <p:cNvSpPr txBox="1"/>
            <p:nvPr/>
          </p:nvSpPr>
          <p:spPr>
            <a:xfrm>
              <a:off x="5456775" y="3560800"/>
              <a:ext cx="25596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666666"/>
                  </a:solidFill>
                  <a:latin typeface="Fira Sans Extra Condensed Medium"/>
                  <a:ea typeface="Fira Sans Extra Condensed Medium"/>
                  <a:cs typeface="Fira Sans Extra Condensed Medium"/>
                  <a:sym typeface="Fira Sans Extra Condensed Medium"/>
                </a:rPr>
                <a:t>Processus d’assessment</a:t>
              </a:r>
              <a:endParaRPr sz="1800">
                <a:solidFill>
                  <a:srgbClr val="666666"/>
                </a:solidFill>
                <a:latin typeface="Fira Sans Extra Condensed Medium"/>
                <a:ea typeface="Fira Sans Extra Condensed Medium"/>
                <a:cs typeface="Fira Sans Extra Condensed Medium"/>
                <a:sym typeface="Fira Sans Extra Condensed Medium"/>
              </a:endParaRPr>
            </a:p>
          </p:txBody>
        </p:sp>
      </p:grpSp>
      <p:sp>
        <p:nvSpPr>
          <p:cNvPr id="632" name="Google Shape;632;p47"/>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Entité de gestion de compétences</a:t>
            </a:r>
            <a:endParaRPr/>
          </a:p>
        </p:txBody>
      </p:sp>
      <p:sp>
        <p:nvSpPr>
          <p:cNvPr id="633" name="Google Shape;633;p47"/>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634" name="Google Shape;634;p47"/>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3"/>
                                        </p:tgtEl>
                                        <p:attrNameLst>
                                          <p:attrName>style.visibility</p:attrName>
                                        </p:attrNameLst>
                                      </p:cBhvr>
                                      <p:to>
                                        <p:strVal val="visible"/>
                                      </p:to>
                                    </p:set>
                                    <p:animEffect filter="fade" transition="in">
                                      <p:cBhvr>
                                        <p:cTn dur="1000"/>
                                        <p:tgtEl>
                                          <p:spTgt spid="6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48"/>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640" name="Google Shape;640;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641" name="Google Shape;641;p48"/>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Processus d’assessment</a:t>
            </a:r>
            <a:endParaRPr/>
          </a:p>
        </p:txBody>
      </p:sp>
      <p:sp>
        <p:nvSpPr>
          <p:cNvPr id="642" name="Google Shape;642;p48"/>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643" name="Google Shape;643;p48"/>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644" name="Google Shape;644;p48"/>
          <p:cNvSpPr/>
          <p:nvPr/>
        </p:nvSpPr>
        <p:spPr>
          <a:xfrm>
            <a:off x="322926" y="2268606"/>
            <a:ext cx="821388" cy="946333"/>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solidFill>
            <a:srgbClr val="E67900"/>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3000">
                <a:solidFill>
                  <a:srgbClr val="FFFFFF"/>
                </a:solidFill>
                <a:latin typeface="Fira Sans Extra Condensed Medium"/>
                <a:ea typeface="Fira Sans Extra Condensed Medium"/>
                <a:cs typeface="Fira Sans Extra Condensed Medium"/>
                <a:sym typeface="Fira Sans Extra Condensed Medium"/>
              </a:rPr>
              <a:t>01</a:t>
            </a:r>
            <a:endParaRPr sz="1800">
              <a:solidFill>
                <a:srgbClr val="FFFFFF"/>
              </a:solidFill>
              <a:latin typeface="Fira Sans Extra Condensed Medium"/>
              <a:ea typeface="Fira Sans Extra Condensed Medium"/>
              <a:cs typeface="Fira Sans Extra Condensed Medium"/>
              <a:sym typeface="Fira Sans Extra Condensed Medium"/>
            </a:endParaRPr>
          </a:p>
        </p:txBody>
      </p:sp>
      <p:sp>
        <p:nvSpPr>
          <p:cNvPr id="645" name="Google Shape;645;p48"/>
          <p:cNvSpPr/>
          <p:nvPr/>
        </p:nvSpPr>
        <p:spPr>
          <a:xfrm>
            <a:off x="414534" y="2374151"/>
            <a:ext cx="638172" cy="735247"/>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Fira Sans Extra Condensed Medium"/>
              <a:ea typeface="Fira Sans Extra Condensed Medium"/>
              <a:cs typeface="Fira Sans Extra Condensed Medium"/>
              <a:sym typeface="Fira Sans Extra Condensed Medium"/>
            </a:endParaRPr>
          </a:p>
        </p:txBody>
      </p:sp>
      <p:sp>
        <p:nvSpPr>
          <p:cNvPr id="646" name="Google Shape;646;p48"/>
          <p:cNvSpPr/>
          <p:nvPr/>
        </p:nvSpPr>
        <p:spPr>
          <a:xfrm>
            <a:off x="1388568" y="2268606"/>
            <a:ext cx="821388" cy="946333"/>
          </a:xfrm>
          <a:custGeom>
            <a:rect b="b" l="l" r="r" t="t"/>
            <a:pathLst>
              <a:path extrusionOk="0" h="63152" w="54814">
                <a:moveTo>
                  <a:pt x="27510" y="1"/>
                </a:moveTo>
                <a:lnTo>
                  <a:pt x="120" y="15686"/>
                </a:lnTo>
                <a:lnTo>
                  <a:pt x="1" y="47261"/>
                </a:lnTo>
                <a:lnTo>
                  <a:pt x="27287" y="63151"/>
                </a:lnTo>
                <a:lnTo>
                  <a:pt x="54694" y="47466"/>
                </a:lnTo>
                <a:lnTo>
                  <a:pt x="54813" y="15874"/>
                </a:lnTo>
                <a:lnTo>
                  <a:pt x="27510" y="1"/>
                </a:lnTo>
                <a:close/>
              </a:path>
            </a:pathLst>
          </a:cu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3000">
                <a:solidFill>
                  <a:srgbClr val="FFFFFF"/>
                </a:solidFill>
                <a:latin typeface="Fira Sans Extra Condensed Medium"/>
                <a:ea typeface="Fira Sans Extra Condensed Medium"/>
                <a:cs typeface="Fira Sans Extra Condensed Medium"/>
                <a:sym typeface="Fira Sans Extra Condensed Medium"/>
              </a:rPr>
              <a:t>02</a:t>
            </a:r>
            <a:endParaRPr>
              <a:solidFill>
                <a:srgbClr val="FFFFFF"/>
              </a:solidFill>
              <a:latin typeface="Fira Sans Extra Condensed Medium"/>
              <a:ea typeface="Fira Sans Extra Condensed Medium"/>
              <a:cs typeface="Fira Sans Extra Condensed Medium"/>
              <a:sym typeface="Fira Sans Extra Condensed Medium"/>
            </a:endParaRPr>
          </a:p>
        </p:txBody>
      </p:sp>
      <p:sp>
        <p:nvSpPr>
          <p:cNvPr id="647" name="Google Shape;647;p48"/>
          <p:cNvSpPr/>
          <p:nvPr/>
        </p:nvSpPr>
        <p:spPr>
          <a:xfrm>
            <a:off x="1478641" y="2374151"/>
            <a:ext cx="638172" cy="735247"/>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Fira Sans Extra Condensed Medium"/>
              <a:ea typeface="Fira Sans Extra Condensed Medium"/>
              <a:cs typeface="Fira Sans Extra Condensed Medium"/>
              <a:sym typeface="Fira Sans Extra Condensed Medium"/>
            </a:endParaRPr>
          </a:p>
        </p:txBody>
      </p:sp>
      <p:sp>
        <p:nvSpPr>
          <p:cNvPr id="648" name="Google Shape;648;p48"/>
          <p:cNvSpPr/>
          <p:nvPr/>
        </p:nvSpPr>
        <p:spPr>
          <a:xfrm>
            <a:off x="2451137" y="2268606"/>
            <a:ext cx="821388" cy="946333"/>
          </a:xfrm>
          <a:custGeom>
            <a:rect b="b" l="l" r="r" t="t"/>
            <a:pathLst>
              <a:path extrusionOk="0" h="63152" w="54814">
                <a:moveTo>
                  <a:pt x="27526" y="1"/>
                </a:moveTo>
                <a:lnTo>
                  <a:pt x="120" y="15686"/>
                </a:lnTo>
                <a:lnTo>
                  <a:pt x="1" y="47261"/>
                </a:lnTo>
                <a:lnTo>
                  <a:pt x="27287" y="63151"/>
                </a:lnTo>
                <a:lnTo>
                  <a:pt x="54694" y="47466"/>
                </a:lnTo>
                <a:lnTo>
                  <a:pt x="54813" y="15874"/>
                </a:lnTo>
                <a:lnTo>
                  <a:pt x="27526" y="1"/>
                </a:lnTo>
                <a:close/>
              </a:path>
            </a:pathLst>
          </a:custGeom>
          <a:solidFill>
            <a:srgbClr val="E67900"/>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3000">
                <a:solidFill>
                  <a:srgbClr val="FFFFFF"/>
                </a:solidFill>
                <a:latin typeface="Fira Sans Extra Condensed Medium"/>
                <a:ea typeface="Fira Sans Extra Condensed Medium"/>
                <a:cs typeface="Fira Sans Extra Condensed Medium"/>
                <a:sym typeface="Fira Sans Extra Condensed Medium"/>
              </a:rPr>
              <a:t>03</a:t>
            </a:r>
            <a:endParaRPr>
              <a:solidFill>
                <a:srgbClr val="FFFFFF"/>
              </a:solidFill>
              <a:latin typeface="Fira Sans Extra Condensed Medium"/>
              <a:ea typeface="Fira Sans Extra Condensed Medium"/>
              <a:cs typeface="Fira Sans Extra Condensed Medium"/>
              <a:sym typeface="Fira Sans Extra Condensed Medium"/>
            </a:endParaRPr>
          </a:p>
        </p:txBody>
      </p:sp>
      <p:sp>
        <p:nvSpPr>
          <p:cNvPr id="649" name="Google Shape;649;p48"/>
          <p:cNvSpPr txBox="1"/>
          <p:nvPr/>
        </p:nvSpPr>
        <p:spPr>
          <a:xfrm>
            <a:off x="59371" y="1161851"/>
            <a:ext cx="1348500" cy="44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solidFill>
                  <a:srgbClr val="E67900"/>
                </a:solidFill>
                <a:latin typeface="Fira Sans Extra Condensed Medium"/>
                <a:ea typeface="Fira Sans Extra Condensed Medium"/>
                <a:cs typeface="Fira Sans Extra Condensed Medium"/>
                <a:sym typeface="Fira Sans Extra Condensed Medium"/>
              </a:rPr>
              <a:t>RH BCP</a:t>
            </a:r>
            <a:endParaRPr sz="1600">
              <a:solidFill>
                <a:srgbClr val="E67900"/>
              </a:solidFill>
              <a:latin typeface="Fira Sans Extra Condensed Medium"/>
              <a:ea typeface="Fira Sans Extra Condensed Medium"/>
              <a:cs typeface="Fira Sans Extra Condensed Medium"/>
              <a:sym typeface="Fira Sans Extra Condensed Medium"/>
            </a:endParaRPr>
          </a:p>
        </p:txBody>
      </p:sp>
      <p:sp>
        <p:nvSpPr>
          <p:cNvPr id="650" name="Google Shape;650;p48"/>
          <p:cNvSpPr txBox="1"/>
          <p:nvPr/>
        </p:nvSpPr>
        <p:spPr>
          <a:xfrm>
            <a:off x="12851" y="1617679"/>
            <a:ext cx="1441500" cy="44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900">
                <a:solidFill>
                  <a:srgbClr val="434343"/>
                </a:solidFill>
                <a:latin typeface="Roboto"/>
                <a:ea typeface="Roboto"/>
                <a:cs typeface="Roboto"/>
                <a:sym typeface="Roboto"/>
              </a:rPr>
              <a:t>Détermination de la population cible et la préparation du Kit d’évaluation</a:t>
            </a:r>
            <a:endParaRPr sz="900">
              <a:solidFill>
                <a:srgbClr val="434343"/>
              </a:solidFill>
              <a:latin typeface="Roboto"/>
              <a:ea typeface="Roboto"/>
              <a:cs typeface="Roboto"/>
              <a:sym typeface="Roboto"/>
            </a:endParaRPr>
          </a:p>
        </p:txBody>
      </p:sp>
      <p:sp>
        <p:nvSpPr>
          <p:cNvPr id="651" name="Google Shape;651;p48"/>
          <p:cNvSpPr/>
          <p:nvPr/>
        </p:nvSpPr>
        <p:spPr>
          <a:xfrm>
            <a:off x="2544794" y="2374151"/>
            <a:ext cx="638172" cy="735247"/>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Fira Sans Extra Condensed Medium"/>
              <a:ea typeface="Fira Sans Extra Condensed Medium"/>
              <a:cs typeface="Fira Sans Extra Condensed Medium"/>
              <a:sym typeface="Fira Sans Extra Condensed Medium"/>
            </a:endParaRPr>
          </a:p>
        </p:txBody>
      </p:sp>
      <p:sp>
        <p:nvSpPr>
          <p:cNvPr id="652" name="Google Shape;652;p48"/>
          <p:cNvSpPr/>
          <p:nvPr/>
        </p:nvSpPr>
        <p:spPr>
          <a:xfrm>
            <a:off x="3517798" y="2268606"/>
            <a:ext cx="821388" cy="946333"/>
          </a:xfrm>
          <a:custGeom>
            <a:rect b="b" l="l" r="r" t="t"/>
            <a:pathLst>
              <a:path extrusionOk="0" h="63152" w="54814">
                <a:moveTo>
                  <a:pt x="27527" y="1"/>
                </a:moveTo>
                <a:lnTo>
                  <a:pt x="120" y="15686"/>
                </a:lnTo>
                <a:lnTo>
                  <a:pt x="1" y="47261"/>
                </a:lnTo>
                <a:lnTo>
                  <a:pt x="27287" y="63151"/>
                </a:lnTo>
                <a:lnTo>
                  <a:pt x="54694" y="47466"/>
                </a:lnTo>
                <a:lnTo>
                  <a:pt x="54813" y="15874"/>
                </a:lnTo>
                <a:lnTo>
                  <a:pt x="27527" y="1"/>
                </a:lnTo>
                <a:close/>
              </a:path>
            </a:pathLst>
          </a:cu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3000">
                <a:solidFill>
                  <a:srgbClr val="FFFFFF"/>
                </a:solidFill>
                <a:latin typeface="Fira Sans Extra Condensed Medium"/>
                <a:ea typeface="Fira Sans Extra Condensed Medium"/>
                <a:cs typeface="Fira Sans Extra Condensed Medium"/>
                <a:sym typeface="Fira Sans Extra Condensed Medium"/>
              </a:rPr>
              <a:t>04</a:t>
            </a:r>
            <a:endParaRPr>
              <a:solidFill>
                <a:srgbClr val="FFFFFF"/>
              </a:solidFill>
              <a:latin typeface="Fira Sans Extra Condensed Medium"/>
              <a:ea typeface="Fira Sans Extra Condensed Medium"/>
              <a:cs typeface="Fira Sans Extra Condensed Medium"/>
              <a:sym typeface="Fira Sans Extra Condensed Medium"/>
            </a:endParaRPr>
          </a:p>
        </p:txBody>
      </p:sp>
      <p:sp>
        <p:nvSpPr>
          <p:cNvPr id="653" name="Google Shape;653;p48"/>
          <p:cNvSpPr/>
          <p:nvPr/>
        </p:nvSpPr>
        <p:spPr>
          <a:xfrm>
            <a:off x="3606864" y="2374151"/>
            <a:ext cx="638172" cy="735247"/>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Fira Sans Extra Condensed Medium"/>
              <a:ea typeface="Fira Sans Extra Condensed Medium"/>
              <a:cs typeface="Fira Sans Extra Condensed Medium"/>
              <a:sym typeface="Fira Sans Extra Condensed Medium"/>
            </a:endParaRPr>
          </a:p>
        </p:txBody>
      </p:sp>
      <p:sp>
        <p:nvSpPr>
          <p:cNvPr id="654" name="Google Shape;654;p48"/>
          <p:cNvSpPr/>
          <p:nvPr/>
        </p:nvSpPr>
        <p:spPr>
          <a:xfrm>
            <a:off x="1210900" y="2689208"/>
            <a:ext cx="111312" cy="105344"/>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8"/>
          <p:cNvSpPr/>
          <p:nvPr/>
        </p:nvSpPr>
        <p:spPr>
          <a:xfrm>
            <a:off x="2275064" y="2689208"/>
            <a:ext cx="111312" cy="105344"/>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8"/>
          <p:cNvSpPr/>
          <p:nvPr/>
        </p:nvSpPr>
        <p:spPr>
          <a:xfrm>
            <a:off x="3339749" y="2689208"/>
            <a:ext cx="111312" cy="105344"/>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8"/>
          <p:cNvSpPr/>
          <p:nvPr/>
        </p:nvSpPr>
        <p:spPr>
          <a:xfrm>
            <a:off x="4583593" y="2268593"/>
            <a:ext cx="821388" cy="946333"/>
          </a:xfrm>
          <a:custGeom>
            <a:rect b="b" l="l" r="r" t="t"/>
            <a:pathLst>
              <a:path extrusionOk="0" h="63152" w="54814">
                <a:moveTo>
                  <a:pt x="27510" y="1"/>
                </a:moveTo>
                <a:lnTo>
                  <a:pt x="120" y="15686"/>
                </a:lnTo>
                <a:lnTo>
                  <a:pt x="1" y="47261"/>
                </a:lnTo>
                <a:lnTo>
                  <a:pt x="27287" y="63151"/>
                </a:lnTo>
                <a:lnTo>
                  <a:pt x="54694" y="47466"/>
                </a:lnTo>
                <a:lnTo>
                  <a:pt x="54813" y="15874"/>
                </a:lnTo>
                <a:lnTo>
                  <a:pt x="27510" y="1"/>
                </a:lnTo>
                <a:close/>
              </a:path>
            </a:pathLst>
          </a:custGeom>
          <a:solidFill>
            <a:srgbClr val="E67900"/>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3000">
                <a:solidFill>
                  <a:srgbClr val="FFFFFF"/>
                </a:solidFill>
                <a:latin typeface="Fira Sans Extra Condensed Medium"/>
                <a:ea typeface="Fira Sans Extra Condensed Medium"/>
                <a:cs typeface="Fira Sans Extra Condensed Medium"/>
                <a:sym typeface="Fira Sans Extra Condensed Medium"/>
              </a:rPr>
              <a:t>05</a:t>
            </a:r>
            <a:endParaRPr>
              <a:solidFill>
                <a:srgbClr val="FFFFFF"/>
              </a:solidFill>
              <a:latin typeface="Fira Sans Extra Condensed Medium"/>
              <a:ea typeface="Fira Sans Extra Condensed Medium"/>
              <a:cs typeface="Fira Sans Extra Condensed Medium"/>
              <a:sym typeface="Fira Sans Extra Condensed Medium"/>
            </a:endParaRPr>
          </a:p>
        </p:txBody>
      </p:sp>
      <p:sp>
        <p:nvSpPr>
          <p:cNvPr id="658" name="Google Shape;658;p48"/>
          <p:cNvSpPr/>
          <p:nvPr/>
        </p:nvSpPr>
        <p:spPr>
          <a:xfrm>
            <a:off x="4673666" y="2374138"/>
            <a:ext cx="638172" cy="735247"/>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Fira Sans Extra Condensed Medium"/>
              <a:ea typeface="Fira Sans Extra Condensed Medium"/>
              <a:cs typeface="Fira Sans Extra Condensed Medium"/>
              <a:sym typeface="Fira Sans Extra Condensed Medium"/>
            </a:endParaRPr>
          </a:p>
        </p:txBody>
      </p:sp>
      <p:sp>
        <p:nvSpPr>
          <p:cNvPr id="659" name="Google Shape;659;p48"/>
          <p:cNvSpPr/>
          <p:nvPr/>
        </p:nvSpPr>
        <p:spPr>
          <a:xfrm>
            <a:off x="5646162" y="2268593"/>
            <a:ext cx="821388" cy="946333"/>
          </a:xfrm>
          <a:custGeom>
            <a:rect b="b" l="l" r="r" t="t"/>
            <a:pathLst>
              <a:path extrusionOk="0" h="63152" w="54814">
                <a:moveTo>
                  <a:pt x="27526" y="1"/>
                </a:moveTo>
                <a:lnTo>
                  <a:pt x="120" y="15686"/>
                </a:lnTo>
                <a:lnTo>
                  <a:pt x="1" y="47261"/>
                </a:lnTo>
                <a:lnTo>
                  <a:pt x="27287" y="63151"/>
                </a:lnTo>
                <a:lnTo>
                  <a:pt x="54694" y="47466"/>
                </a:lnTo>
                <a:lnTo>
                  <a:pt x="54813" y="15874"/>
                </a:lnTo>
                <a:lnTo>
                  <a:pt x="27526" y="1"/>
                </a:lnTo>
                <a:close/>
              </a:path>
            </a:pathLst>
          </a:cu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3000">
                <a:solidFill>
                  <a:srgbClr val="FFFFFF"/>
                </a:solidFill>
                <a:latin typeface="Fira Sans Extra Condensed Medium"/>
                <a:ea typeface="Fira Sans Extra Condensed Medium"/>
                <a:cs typeface="Fira Sans Extra Condensed Medium"/>
                <a:sym typeface="Fira Sans Extra Condensed Medium"/>
              </a:rPr>
              <a:t>06</a:t>
            </a:r>
            <a:endParaRPr>
              <a:solidFill>
                <a:srgbClr val="FFFFFF"/>
              </a:solidFill>
              <a:latin typeface="Fira Sans Extra Condensed Medium"/>
              <a:ea typeface="Fira Sans Extra Condensed Medium"/>
              <a:cs typeface="Fira Sans Extra Condensed Medium"/>
              <a:sym typeface="Fira Sans Extra Condensed Medium"/>
            </a:endParaRPr>
          </a:p>
        </p:txBody>
      </p:sp>
      <p:sp>
        <p:nvSpPr>
          <p:cNvPr id="660" name="Google Shape;660;p48"/>
          <p:cNvSpPr/>
          <p:nvPr/>
        </p:nvSpPr>
        <p:spPr>
          <a:xfrm>
            <a:off x="5739819" y="2374138"/>
            <a:ext cx="638172" cy="735247"/>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Fira Sans Extra Condensed Medium"/>
              <a:ea typeface="Fira Sans Extra Condensed Medium"/>
              <a:cs typeface="Fira Sans Extra Condensed Medium"/>
              <a:sym typeface="Fira Sans Extra Condensed Medium"/>
            </a:endParaRPr>
          </a:p>
        </p:txBody>
      </p:sp>
      <p:sp>
        <p:nvSpPr>
          <p:cNvPr id="661" name="Google Shape;661;p48"/>
          <p:cNvSpPr/>
          <p:nvPr/>
        </p:nvSpPr>
        <p:spPr>
          <a:xfrm>
            <a:off x="6712823" y="2268593"/>
            <a:ext cx="821388" cy="946333"/>
          </a:xfrm>
          <a:custGeom>
            <a:rect b="b" l="l" r="r" t="t"/>
            <a:pathLst>
              <a:path extrusionOk="0" h="63152" w="54814">
                <a:moveTo>
                  <a:pt x="27527" y="1"/>
                </a:moveTo>
                <a:lnTo>
                  <a:pt x="120" y="15686"/>
                </a:lnTo>
                <a:lnTo>
                  <a:pt x="1" y="47261"/>
                </a:lnTo>
                <a:lnTo>
                  <a:pt x="27287" y="63151"/>
                </a:lnTo>
                <a:lnTo>
                  <a:pt x="54694" y="47466"/>
                </a:lnTo>
                <a:lnTo>
                  <a:pt x="54813" y="15874"/>
                </a:lnTo>
                <a:lnTo>
                  <a:pt x="27527" y="1"/>
                </a:lnTo>
                <a:close/>
              </a:path>
            </a:pathLst>
          </a:custGeom>
          <a:solidFill>
            <a:srgbClr val="E67900"/>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3000">
                <a:solidFill>
                  <a:srgbClr val="FFFFFF"/>
                </a:solidFill>
                <a:latin typeface="Fira Sans Extra Condensed Medium"/>
                <a:ea typeface="Fira Sans Extra Condensed Medium"/>
                <a:cs typeface="Fira Sans Extra Condensed Medium"/>
                <a:sym typeface="Fira Sans Extra Condensed Medium"/>
              </a:rPr>
              <a:t>07</a:t>
            </a:r>
            <a:endParaRPr>
              <a:solidFill>
                <a:srgbClr val="FFFFFF"/>
              </a:solidFill>
              <a:latin typeface="Fira Sans Extra Condensed Medium"/>
              <a:ea typeface="Fira Sans Extra Condensed Medium"/>
              <a:cs typeface="Fira Sans Extra Condensed Medium"/>
              <a:sym typeface="Fira Sans Extra Condensed Medium"/>
            </a:endParaRPr>
          </a:p>
        </p:txBody>
      </p:sp>
      <p:sp>
        <p:nvSpPr>
          <p:cNvPr id="662" name="Google Shape;662;p48"/>
          <p:cNvSpPr/>
          <p:nvPr/>
        </p:nvSpPr>
        <p:spPr>
          <a:xfrm>
            <a:off x="6801889" y="2374138"/>
            <a:ext cx="638172" cy="735247"/>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Fira Sans Extra Condensed Medium"/>
              <a:ea typeface="Fira Sans Extra Condensed Medium"/>
              <a:cs typeface="Fira Sans Extra Condensed Medium"/>
              <a:sym typeface="Fira Sans Extra Condensed Medium"/>
            </a:endParaRPr>
          </a:p>
        </p:txBody>
      </p:sp>
      <p:sp>
        <p:nvSpPr>
          <p:cNvPr id="663" name="Google Shape;663;p48"/>
          <p:cNvSpPr/>
          <p:nvPr/>
        </p:nvSpPr>
        <p:spPr>
          <a:xfrm>
            <a:off x="4405925" y="2689196"/>
            <a:ext cx="111312" cy="105344"/>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8"/>
          <p:cNvSpPr/>
          <p:nvPr/>
        </p:nvSpPr>
        <p:spPr>
          <a:xfrm>
            <a:off x="5470089" y="2689196"/>
            <a:ext cx="111312" cy="105344"/>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8"/>
          <p:cNvSpPr/>
          <p:nvPr/>
        </p:nvSpPr>
        <p:spPr>
          <a:xfrm>
            <a:off x="6534774" y="2689196"/>
            <a:ext cx="111312" cy="105344"/>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8"/>
          <p:cNvSpPr/>
          <p:nvPr/>
        </p:nvSpPr>
        <p:spPr>
          <a:xfrm>
            <a:off x="7778998" y="2268718"/>
            <a:ext cx="821388" cy="946333"/>
          </a:xfrm>
          <a:custGeom>
            <a:rect b="b" l="l" r="r" t="t"/>
            <a:pathLst>
              <a:path extrusionOk="0" h="63152" w="54814">
                <a:moveTo>
                  <a:pt x="27527" y="1"/>
                </a:moveTo>
                <a:lnTo>
                  <a:pt x="120" y="15686"/>
                </a:lnTo>
                <a:lnTo>
                  <a:pt x="1" y="47261"/>
                </a:lnTo>
                <a:lnTo>
                  <a:pt x="27287" y="63151"/>
                </a:lnTo>
                <a:lnTo>
                  <a:pt x="54694" y="47466"/>
                </a:lnTo>
                <a:lnTo>
                  <a:pt x="54813" y="15874"/>
                </a:lnTo>
                <a:lnTo>
                  <a:pt x="27527" y="1"/>
                </a:lnTo>
                <a:close/>
              </a:path>
            </a:pathLst>
          </a:cu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3000">
                <a:solidFill>
                  <a:srgbClr val="FFFFFF"/>
                </a:solidFill>
                <a:latin typeface="Fira Sans Extra Condensed Medium"/>
                <a:ea typeface="Fira Sans Extra Condensed Medium"/>
                <a:cs typeface="Fira Sans Extra Condensed Medium"/>
                <a:sym typeface="Fira Sans Extra Condensed Medium"/>
              </a:rPr>
              <a:t>08</a:t>
            </a:r>
            <a:endParaRPr>
              <a:solidFill>
                <a:srgbClr val="FFFFFF"/>
              </a:solidFill>
              <a:latin typeface="Fira Sans Extra Condensed Medium"/>
              <a:ea typeface="Fira Sans Extra Condensed Medium"/>
              <a:cs typeface="Fira Sans Extra Condensed Medium"/>
              <a:sym typeface="Fira Sans Extra Condensed Medium"/>
            </a:endParaRPr>
          </a:p>
        </p:txBody>
      </p:sp>
      <p:sp>
        <p:nvSpPr>
          <p:cNvPr id="667" name="Google Shape;667;p48"/>
          <p:cNvSpPr/>
          <p:nvPr/>
        </p:nvSpPr>
        <p:spPr>
          <a:xfrm>
            <a:off x="7868064" y="2374263"/>
            <a:ext cx="638172" cy="735247"/>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Fira Sans Extra Condensed Medium"/>
              <a:ea typeface="Fira Sans Extra Condensed Medium"/>
              <a:cs typeface="Fira Sans Extra Condensed Medium"/>
              <a:sym typeface="Fira Sans Extra Condensed Medium"/>
            </a:endParaRPr>
          </a:p>
        </p:txBody>
      </p:sp>
      <p:sp>
        <p:nvSpPr>
          <p:cNvPr id="668" name="Google Shape;668;p48"/>
          <p:cNvSpPr/>
          <p:nvPr/>
        </p:nvSpPr>
        <p:spPr>
          <a:xfrm>
            <a:off x="7600949" y="2689321"/>
            <a:ext cx="111312" cy="105344"/>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8"/>
          <p:cNvSpPr txBox="1"/>
          <p:nvPr/>
        </p:nvSpPr>
        <p:spPr>
          <a:xfrm>
            <a:off x="1123496" y="3257651"/>
            <a:ext cx="1348500" cy="44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solidFill>
                  <a:srgbClr val="E67900"/>
                </a:solidFill>
                <a:latin typeface="Fira Sans Extra Condensed Medium"/>
                <a:ea typeface="Fira Sans Extra Condensed Medium"/>
                <a:cs typeface="Fira Sans Extra Condensed Medium"/>
                <a:sym typeface="Fira Sans Extra Condensed Medium"/>
              </a:rPr>
              <a:t>RH BPR</a:t>
            </a:r>
            <a:endParaRPr sz="1600">
              <a:solidFill>
                <a:srgbClr val="E67900"/>
              </a:solidFill>
              <a:latin typeface="Fira Sans Extra Condensed Medium"/>
              <a:ea typeface="Fira Sans Extra Condensed Medium"/>
              <a:cs typeface="Fira Sans Extra Condensed Medium"/>
              <a:sym typeface="Fira Sans Extra Condensed Medium"/>
            </a:endParaRPr>
          </a:p>
        </p:txBody>
      </p:sp>
      <p:sp>
        <p:nvSpPr>
          <p:cNvPr id="670" name="Google Shape;670;p48"/>
          <p:cNvSpPr txBox="1"/>
          <p:nvPr/>
        </p:nvSpPr>
        <p:spPr>
          <a:xfrm>
            <a:off x="1076989" y="3594379"/>
            <a:ext cx="1441500" cy="44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900">
                <a:solidFill>
                  <a:srgbClr val="434343"/>
                </a:solidFill>
                <a:latin typeface="Roboto"/>
                <a:ea typeface="Roboto"/>
                <a:cs typeface="Roboto"/>
                <a:sym typeface="Roboto"/>
              </a:rPr>
              <a:t>Envoi du Kit d’évaluation aux Managers</a:t>
            </a:r>
            <a:endParaRPr sz="900">
              <a:solidFill>
                <a:srgbClr val="434343"/>
              </a:solidFill>
              <a:latin typeface="Roboto"/>
              <a:ea typeface="Roboto"/>
              <a:cs typeface="Roboto"/>
              <a:sym typeface="Roboto"/>
            </a:endParaRPr>
          </a:p>
        </p:txBody>
      </p:sp>
      <p:sp>
        <p:nvSpPr>
          <p:cNvPr id="671" name="Google Shape;671;p48"/>
          <p:cNvSpPr txBox="1"/>
          <p:nvPr/>
        </p:nvSpPr>
        <p:spPr>
          <a:xfrm>
            <a:off x="1821299" y="1323263"/>
            <a:ext cx="2056800" cy="44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E67900"/>
                </a:solidFill>
                <a:latin typeface="Fira Sans Extra Condensed Medium"/>
                <a:ea typeface="Fira Sans Extra Condensed Medium"/>
                <a:cs typeface="Fira Sans Extra Condensed Medium"/>
                <a:sym typeface="Fira Sans Extra Condensed Medium"/>
              </a:rPr>
              <a:t>Managers / Collaborateurs</a:t>
            </a:r>
            <a:endParaRPr>
              <a:solidFill>
                <a:srgbClr val="E67900"/>
              </a:solidFill>
              <a:latin typeface="Fira Sans Extra Condensed Medium"/>
              <a:ea typeface="Fira Sans Extra Condensed Medium"/>
              <a:cs typeface="Fira Sans Extra Condensed Medium"/>
              <a:sym typeface="Fira Sans Extra Condensed Medium"/>
            </a:endParaRPr>
          </a:p>
        </p:txBody>
      </p:sp>
      <p:sp>
        <p:nvSpPr>
          <p:cNvPr id="672" name="Google Shape;672;p48"/>
          <p:cNvSpPr txBox="1"/>
          <p:nvPr/>
        </p:nvSpPr>
        <p:spPr>
          <a:xfrm>
            <a:off x="2143139" y="1617691"/>
            <a:ext cx="1441500" cy="44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900">
                <a:solidFill>
                  <a:srgbClr val="434343"/>
                </a:solidFill>
                <a:latin typeface="Roboto"/>
                <a:ea typeface="Roboto"/>
                <a:cs typeface="Roboto"/>
                <a:sym typeface="Roboto"/>
              </a:rPr>
              <a:t>Déroulement de la fiche d’évaluation</a:t>
            </a:r>
            <a:endParaRPr sz="900">
              <a:solidFill>
                <a:srgbClr val="434343"/>
              </a:solidFill>
              <a:latin typeface="Roboto"/>
              <a:ea typeface="Roboto"/>
              <a:cs typeface="Roboto"/>
              <a:sym typeface="Roboto"/>
            </a:endParaRPr>
          </a:p>
        </p:txBody>
      </p:sp>
      <p:sp>
        <p:nvSpPr>
          <p:cNvPr id="673" name="Google Shape;673;p48"/>
          <p:cNvSpPr txBox="1"/>
          <p:nvPr/>
        </p:nvSpPr>
        <p:spPr>
          <a:xfrm>
            <a:off x="3254234" y="3251026"/>
            <a:ext cx="1348500" cy="44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solidFill>
                  <a:srgbClr val="E67900"/>
                </a:solidFill>
                <a:latin typeface="Fira Sans Extra Condensed Medium"/>
                <a:ea typeface="Fira Sans Extra Condensed Medium"/>
                <a:cs typeface="Fira Sans Extra Condensed Medium"/>
                <a:sym typeface="Fira Sans Extra Condensed Medium"/>
              </a:rPr>
              <a:t>Manager N+1</a:t>
            </a:r>
            <a:endParaRPr sz="1600">
              <a:solidFill>
                <a:srgbClr val="E67900"/>
              </a:solidFill>
              <a:latin typeface="Fira Sans Extra Condensed Medium"/>
              <a:ea typeface="Fira Sans Extra Condensed Medium"/>
              <a:cs typeface="Fira Sans Extra Condensed Medium"/>
              <a:sym typeface="Fira Sans Extra Condensed Medium"/>
            </a:endParaRPr>
          </a:p>
        </p:txBody>
      </p:sp>
      <p:sp>
        <p:nvSpPr>
          <p:cNvPr id="674" name="Google Shape;674;p48"/>
          <p:cNvSpPr txBox="1"/>
          <p:nvPr/>
        </p:nvSpPr>
        <p:spPr>
          <a:xfrm>
            <a:off x="3207726" y="3594379"/>
            <a:ext cx="1441500" cy="44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900">
                <a:solidFill>
                  <a:srgbClr val="434343"/>
                </a:solidFill>
                <a:latin typeface="Roboto"/>
                <a:ea typeface="Roboto"/>
                <a:cs typeface="Roboto"/>
                <a:sym typeface="Roboto"/>
              </a:rPr>
              <a:t>Envoi du Kit d’évaluation aux Manager N+2</a:t>
            </a:r>
            <a:endParaRPr sz="900">
              <a:solidFill>
                <a:srgbClr val="434343"/>
              </a:solidFill>
              <a:latin typeface="Roboto"/>
              <a:ea typeface="Roboto"/>
              <a:cs typeface="Roboto"/>
              <a:sym typeface="Roboto"/>
            </a:endParaRPr>
          </a:p>
        </p:txBody>
      </p:sp>
      <p:sp>
        <p:nvSpPr>
          <p:cNvPr id="675" name="Google Shape;675;p48"/>
          <p:cNvSpPr txBox="1"/>
          <p:nvPr/>
        </p:nvSpPr>
        <p:spPr>
          <a:xfrm>
            <a:off x="4343209" y="1085651"/>
            <a:ext cx="1348500" cy="44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solidFill>
                  <a:srgbClr val="E67900"/>
                </a:solidFill>
                <a:latin typeface="Fira Sans Extra Condensed Medium"/>
                <a:ea typeface="Fira Sans Extra Condensed Medium"/>
                <a:cs typeface="Fira Sans Extra Condensed Medium"/>
                <a:sym typeface="Fira Sans Extra Condensed Medium"/>
              </a:rPr>
              <a:t>Manager N+2</a:t>
            </a:r>
            <a:endParaRPr sz="1600">
              <a:solidFill>
                <a:srgbClr val="E67900"/>
              </a:solidFill>
              <a:latin typeface="Fira Sans Extra Condensed Medium"/>
              <a:ea typeface="Fira Sans Extra Condensed Medium"/>
              <a:cs typeface="Fira Sans Extra Condensed Medium"/>
              <a:sym typeface="Fira Sans Extra Condensed Medium"/>
            </a:endParaRPr>
          </a:p>
        </p:txBody>
      </p:sp>
      <p:sp>
        <p:nvSpPr>
          <p:cNvPr id="676" name="Google Shape;676;p48"/>
          <p:cNvSpPr txBox="1"/>
          <p:nvPr/>
        </p:nvSpPr>
        <p:spPr>
          <a:xfrm>
            <a:off x="4245026" y="1641529"/>
            <a:ext cx="1441500" cy="44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900">
                <a:solidFill>
                  <a:srgbClr val="434343"/>
                </a:solidFill>
                <a:latin typeface="Roboto"/>
                <a:ea typeface="Roboto"/>
                <a:cs typeface="Roboto"/>
                <a:sym typeface="Roboto"/>
              </a:rPr>
              <a:t>Validation des évaluations</a:t>
            </a:r>
            <a:endParaRPr sz="900">
              <a:solidFill>
                <a:srgbClr val="434343"/>
              </a:solidFill>
              <a:latin typeface="Roboto"/>
              <a:ea typeface="Roboto"/>
              <a:cs typeface="Roboto"/>
              <a:sym typeface="Roboto"/>
            </a:endParaRPr>
          </a:p>
          <a:p>
            <a:pPr indent="0" lvl="0" marL="0" rtl="0" algn="ctr">
              <a:lnSpc>
                <a:spcPct val="100000"/>
              </a:lnSpc>
              <a:spcBef>
                <a:spcPts val="0"/>
              </a:spcBef>
              <a:spcAft>
                <a:spcPts val="0"/>
              </a:spcAft>
              <a:buNone/>
            </a:pPr>
            <a:r>
              <a:t/>
            </a:r>
            <a:endParaRPr sz="900">
              <a:solidFill>
                <a:srgbClr val="434343"/>
              </a:solidFill>
              <a:latin typeface="Roboto"/>
              <a:ea typeface="Roboto"/>
              <a:cs typeface="Roboto"/>
              <a:sym typeface="Roboto"/>
            </a:endParaRPr>
          </a:p>
          <a:p>
            <a:pPr indent="0" lvl="0" marL="0" rtl="0" algn="ctr">
              <a:lnSpc>
                <a:spcPct val="100000"/>
              </a:lnSpc>
              <a:spcBef>
                <a:spcPts val="0"/>
              </a:spcBef>
              <a:spcAft>
                <a:spcPts val="0"/>
              </a:spcAft>
              <a:buNone/>
            </a:pPr>
            <a:r>
              <a:rPr lang="en-GB" sz="900">
                <a:solidFill>
                  <a:srgbClr val="434343"/>
                </a:solidFill>
                <a:latin typeface="Roboto"/>
                <a:ea typeface="Roboto"/>
                <a:cs typeface="Roboto"/>
                <a:sym typeface="Roboto"/>
              </a:rPr>
              <a:t>Consolidation et envoi au DRH BPR</a:t>
            </a:r>
            <a:endParaRPr sz="900">
              <a:solidFill>
                <a:srgbClr val="434343"/>
              </a:solidFill>
              <a:latin typeface="Roboto"/>
              <a:ea typeface="Roboto"/>
              <a:cs typeface="Roboto"/>
              <a:sym typeface="Roboto"/>
            </a:endParaRPr>
          </a:p>
        </p:txBody>
      </p:sp>
      <p:sp>
        <p:nvSpPr>
          <p:cNvPr id="677" name="Google Shape;677;p48"/>
          <p:cNvSpPr txBox="1"/>
          <p:nvPr/>
        </p:nvSpPr>
        <p:spPr>
          <a:xfrm>
            <a:off x="5384959" y="3257651"/>
            <a:ext cx="1348500" cy="44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solidFill>
                  <a:srgbClr val="E67900"/>
                </a:solidFill>
                <a:latin typeface="Fira Sans Extra Condensed Medium"/>
                <a:ea typeface="Fira Sans Extra Condensed Medium"/>
                <a:cs typeface="Fira Sans Extra Condensed Medium"/>
                <a:sym typeface="Fira Sans Extra Condensed Medium"/>
              </a:rPr>
              <a:t>RH BPR</a:t>
            </a:r>
            <a:endParaRPr sz="1600">
              <a:solidFill>
                <a:srgbClr val="E67900"/>
              </a:solidFill>
              <a:latin typeface="Fira Sans Extra Condensed Medium"/>
              <a:ea typeface="Fira Sans Extra Condensed Medium"/>
              <a:cs typeface="Fira Sans Extra Condensed Medium"/>
              <a:sym typeface="Fira Sans Extra Condensed Medium"/>
            </a:endParaRPr>
          </a:p>
        </p:txBody>
      </p:sp>
      <p:sp>
        <p:nvSpPr>
          <p:cNvPr id="678" name="Google Shape;678;p48"/>
          <p:cNvSpPr txBox="1"/>
          <p:nvPr/>
        </p:nvSpPr>
        <p:spPr>
          <a:xfrm>
            <a:off x="5338451" y="3642004"/>
            <a:ext cx="1441500" cy="44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900">
                <a:solidFill>
                  <a:srgbClr val="434343"/>
                </a:solidFill>
                <a:latin typeface="Roboto"/>
                <a:ea typeface="Roboto"/>
                <a:cs typeface="Roboto"/>
                <a:sym typeface="Roboto"/>
              </a:rPr>
              <a:t>Consolidation et envoi des fiches d’évaluations au PDCH</a:t>
            </a:r>
            <a:endParaRPr sz="900">
              <a:solidFill>
                <a:srgbClr val="434343"/>
              </a:solidFill>
              <a:latin typeface="Roboto"/>
              <a:ea typeface="Roboto"/>
              <a:cs typeface="Roboto"/>
              <a:sym typeface="Roboto"/>
            </a:endParaRPr>
          </a:p>
        </p:txBody>
      </p:sp>
      <p:sp>
        <p:nvSpPr>
          <p:cNvPr id="679" name="Google Shape;679;p48"/>
          <p:cNvSpPr txBox="1"/>
          <p:nvPr/>
        </p:nvSpPr>
        <p:spPr>
          <a:xfrm>
            <a:off x="6450259" y="1290451"/>
            <a:ext cx="1348500" cy="44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solidFill>
                  <a:srgbClr val="E67900"/>
                </a:solidFill>
                <a:latin typeface="Fira Sans Extra Condensed Medium"/>
                <a:ea typeface="Fira Sans Extra Condensed Medium"/>
                <a:cs typeface="Fira Sans Extra Condensed Medium"/>
                <a:sym typeface="Fira Sans Extra Condensed Medium"/>
              </a:rPr>
              <a:t>RH BCP</a:t>
            </a:r>
            <a:endParaRPr sz="1600">
              <a:solidFill>
                <a:srgbClr val="E67900"/>
              </a:solidFill>
              <a:latin typeface="Fira Sans Extra Condensed Medium"/>
              <a:ea typeface="Fira Sans Extra Condensed Medium"/>
              <a:cs typeface="Fira Sans Extra Condensed Medium"/>
              <a:sym typeface="Fira Sans Extra Condensed Medium"/>
            </a:endParaRPr>
          </a:p>
        </p:txBody>
      </p:sp>
      <p:sp>
        <p:nvSpPr>
          <p:cNvPr id="680" name="Google Shape;680;p48"/>
          <p:cNvSpPr txBox="1"/>
          <p:nvPr/>
        </p:nvSpPr>
        <p:spPr>
          <a:xfrm>
            <a:off x="6403751" y="1641529"/>
            <a:ext cx="1441500" cy="44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900">
                <a:solidFill>
                  <a:srgbClr val="434343"/>
                </a:solidFill>
                <a:latin typeface="Roboto"/>
                <a:ea typeface="Roboto"/>
                <a:cs typeface="Roboto"/>
                <a:sym typeface="Roboto"/>
              </a:rPr>
              <a:t>Analyse et application des règles de gestion</a:t>
            </a:r>
            <a:endParaRPr sz="900">
              <a:solidFill>
                <a:srgbClr val="434343"/>
              </a:solidFill>
              <a:latin typeface="Roboto"/>
              <a:ea typeface="Roboto"/>
              <a:cs typeface="Roboto"/>
              <a:sym typeface="Roboto"/>
            </a:endParaRPr>
          </a:p>
        </p:txBody>
      </p:sp>
      <p:sp>
        <p:nvSpPr>
          <p:cNvPr id="681" name="Google Shape;681;p48"/>
          <p:cNvSpPr txBox="1"/>
          <p:nvPr/>
        </p:nvSpPr>
        <p:spPr>
          <a:xfrm>
            <a:off x="7515684" y="3257651"/>
            <a:ext cx="1348500" cy="44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solidFill>
                  <a:srgbClr val="E67900"/>
                </a:solidFill>
                <a:latin typeface="Fira Sans Extra Condensed Medium"/>
                <a:ea typeface="Fira Sans Extra Condensed Medium"/>
                <a:cs typeface="Fira Sans Extra Condensed Medium"/>
                <a:sym typeface="Fira Sans Extra Condensed Medium"/>
              </a:rPr>
              <a:t>RH BCP</a:t>
            </a:r>
            <a:endParaRPr sz="1600">
              <a:solidFill>
                <a:srgbClr val="E67900"/>
              </a:solidFill>
              <a:latin typeface="Fira Sans Extra Condensed Medium"/>
              <a:ea typeface="Fira Sans Extra Condensed Medium"/>
              <a:cs typeface="Fira Sans Extra Condensed Medium"/>
              <a:sym typeface="Fira Sans Extra Condensed Medium"/>
            </a:endParaRPr>
          </a:p>
        </p:txBody>
      </p:sp>
      <p:sp>
        <p:nvSpPr>
          <p:cNvPr id="682" name="Google Shape;682;p48"/>
          <p:cNvSpPr txBox="1"/>
          <p:nvPr/>
        </p:nvSpPr>
        <p:spPr>
          <a:xfrm>
            <a:off x="7469176" y="3747204"/>
            <a:ext cx="1441500" cy="44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900">
                <a:solidFill>
                  <a:srgbClr val="434343"/>
                </a:solidFill>
                <a:latin typeface="Roboto"/>
                <a:ea typeface="Roboto"/>
                <a:cs typeface="Roboto"/>
                <a:sym typeface="Roboto"/>
              </a:rPr>
              <a:t>Analyse du potentiel de progression</a:t>
            </a:r>
            <a:endParaRPr sz="900">
              <a:solidFill>
                <a:srgbClr val="434343"/>
              </a:solidFill>
              <a:latin typeface="Roboto"/>
              <a:ea typeface="Roboto"/>
              <a:cs typeface="Roboto"/>
              <a:sym typeface="Roboto"/>
            </a:endParaRPr>
          </a:p>
          <a:p>
            <a:pPr indent="0" lvl="0" marL="0" rtl="0" algn="ctr">
              <a:lnSpc>
                <a:spcPct val="100000"/>
              </a:lnSpc>
              <a:spcBef>
                <a:spcPts val="0"/>
              </a:spcBef>
              <a:spcAft>
                <a:spcPts val="0"/>
              </a:spcAft>
              <a:buNone/>
            </a:pPr>
            <a:r>
              <a:t/>
            </a:r>
            <a:endParaRPr sz="900">
              <a:solidFill>
                <a:srgbClr val="434343"/>
              </a:solidFill>
              <a:latin typeface="Roboto"/>
              <a:ea typeface="Roboto"/>
              <a:cs typeface="Roboto"/>
              <a:sym typeface="Roboto"/>
            </a:endParaRPr>
          </a:p>
          <a:p>
            <a:pPr indent="0" lvl="0" marL="0" rtl="0" algn="ctr">
              <a:lnSpc>
                <a:spcPct val="100000"/>
              </a:lnSpc>
              <a:spcBef>
                <a:spcPts val="0"/>
              </a:spcBef>
              <a:spcAft>
                <a:spcPts val="0"/>
              </a:spcAft>
              <a:buNone/>
            </a:pPr>
            <a:r>
              <a:rPr lang="en-GB" sz="900">
                <a:solidFill>
                  <a:srgbClr val="434343"/>
                </a:solidFill>
                <a:latin typeface="Roboto"/>
                <a:ea typeface="Roboto"/>
                <a:cs typeface="Roboto"/>
                <a:sym typeface="Roboto"/>
              </a:rPr>
              <a:t>Régularisation et nominations</a:t>
            </a:r>
            <a:endParaRPr sz="900">
              <a:solidFill>
                <a:srgbClr val="434343"/>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49"/>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688" name="Google Shape;688;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graphicFrame>
        <p:nvGraphicFramePr>
          <p:cNvPr id="689" name="Google Shape;689;p49"/>
          <p:cNvGraphicFramePr/>
          <p:nvPr/>
        </p:nvGraphicFramePr>
        <p:xfrm>
          <a:off x="724818" y="1109650"/>
          <a:ext cx="3000000" cy="3000000"/>
        </p:xfrm>
        <a:graphic>
          <a:graphicData uri="http://schemas.openxmlformats.org/drawingml/2006/table">
            <a:tbl>
              <a:tblPr>
                <a:noFill/>
                <a:tableStyleId>{CDA322C2-EAFF-49FB-8BB8-2598E6246C63}</a:tableStyleId>
              </a:tblPr>
              <a:tblGrid>
                <a:gridCol w="1195150"/>
                <a:gridCol w="2069700"/>
              </a:tblGrid>
              <a:tr h="685300">
                <a:tc>
                  <a:txBody>
                    <a:bodyPr/>
                    <a:lstStyle/>
                    <a:p>
                      <a:pPr indent="0" lvl="0" marL="0" rtl="0" algn="ctr">
                        <a:spcBef>
                          <a:spcPts val="0"/>
                        </a:spcBef>
                        <a:spcAft>
                          <a:spcPts val="0"/>
                        </a:spcAft>
                        <a:buNone/>
                      </a:pPr>
                      <a:r>
                        <a:t/>
                      </a:r>
                      <a:endParaRPr b="1" sz="18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1B6FA4"/>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GB">
                          <a:solidFill>
                            <a:srgbClr val="FFFFFF"/>
                          </a:solidFill>
                          <a:latin typeface="Fira Sans Extra Condensed"/>
                          <a:ea typeface="Fira Sans Extra Condensed"/>
                          <a:cs typeface="Fira Sans Extra Condensed"/>
                          <a:sym typeface="Fira Sans Extra Condensed"/>
                        </a:rPr>
                        <a:t>Mode de gestion</a:t>
                      </a:r>
                      <a:endParaRPr b="1">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1B6FA4"/>
                      </a:solidFill>
                      <a:prstDash val="solid"/>
                      <a:round/>
                      <a:headEnd len="sm" w="sm" type="none"/>
                      <a:tailEnd len="sm" w="sm" type="none"/>
                    </a:lnL>
                    <a:lnR cap="flat" cmpd="sng" w="19050">
                      <a:solidFill>
                        <a:srgbClr val="1B6FA4"/>
                      </a:solidFill>
                      <a:prstDash val="solid"/>
                      <a:round/>
                      <a:headEnd len="sm" w="sm" type="none"/>
                      <a:tailEnd len="sm" w="sm" type="none"/>
                    </a:lnR>
                    <a:lnT cap="flat" cmpd="sng" w="19050">
                      <a:solidFill>
                        <a:srgbClr val="1B6FA4"/>
                      </a:solidFill>
                      <a:prstDash val="solid"/>
                      <a:round/>
                      <a:headEnd len="sm" w="sm" type="none"/>
                      <a:tailEnd len="sm" w="sm" type="none"/>
                    </a:lnT>
                    <a:lnB cap="flat" cmpd="sng" w="19050">
                      <a:solidFill>
                        <a:srgbClr val="1B6FA4"/>
                      </a:solidFill>
                      <a:prstDash val="solid"/>
                      <a:round/>
                      <a:headEnd len="sm" w="sm" type="none"/>
                      <a:tailEnd len="sm" w="sm" type="none"/>
                    </a:lnB>
                    <a:solidFill>
                      <a:srgbClr val="1B6FA4"/>
                    </a:solidFill>
                  </a:tcPr>
                </a:tc>
              </a:tr>
              <a:tr h="904275">
                <a:tc>
                  <a:txBody>
                    <a:bodyPr/>
                    <a:lstStyle/>
                    <a:p>
                      <a:pPr indent="0" lvl="0" marL="0" rtl="0" algn="ctr">
                        <a:spcBef>
                          <a:spcPts val="0"/>
                        </a:spcBef>
                        <a:spcAft>
                          <a:spcPts val="0"/>
                        </a:spcAft>
                        <a:buNone/>
                      </a:pPr>
                      <a:r>
                        <a:rPr b="1" lang="en-GB" sz="1300">
                          <a:solidFill>
                            <a:schemeClr val="lt1"/>
                          </a:solidFill>
                          <a:latin typeface="Fira Sans Extra Condensed"/>
                          <a:ea typeface="Fira Sans Extra Condensed"/>
                          <a:cs typeface="Fira Sans Extra Condensed"/>
                          <a:sym typeface="Fira Sans Extra Condensed"/>
                        </a:rPr>
                        <a:t>Référentiel des emplois</a:t>
                      </a:r>
                      <a:endParaRPr b="1" sz="13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E67900"/>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F5DFC5"/>
                      </a:solidFill>
                      <a:prstDash val="solid"/>
                      <a:round/>
                      <a:headEnd len="sm" w="sm" type="none"/>
                      <a:tailEnd len="sm" w="sm" type="none"/>
                    </a:lnB>
                    <a:solidFill>
                      <a:srgbClr val="E67900"/>
                    </a:solidFill>
                  </a:tcPr>
                </a:tc>
                <a:tc>
                  <a:txBody>
                    <a:bodyPr/>
                    <a:lstStyle/>
                    <a:p>
                      <a:pPr indent="-304800" lvl="0" marL="457200" rtl="0" algn="l">
                        <a:spcBef>
                          <a:spcPts val="0"/>
                        </a:spcBef>
                        <a:spcAft>
                          <a:spcPts val="0"/>
                        </a:spcAft>
                        <a:buClr>
                          <a:srgbClr val="191919"/>
                        </a:buClr>
                        <a:buSzPts val="1200"/>
                        <a:buFont typeface="Roboto"/>
                        <a:buChar char="●"/>
                      </a:pPr>
                      <a:r>
                        <a:rPr lang="en-GB" sz="1200">
                          <a:solidFill>
                            <a:srgbClr val="191919"/>
                          </a:solidFill>
                          <a:latin typeface="Roboto"/>
                          <a:ea typeface="Roboto"/>
                          <a:cs typeface="Roboto"/>
                          <a:sym typeface="Roboto"/>
                        </a:rPr>
                        <a:t>Excel</a:t>
                      </a:r>
                      <a:endParaRPr sz="1200">
                        <a:solidFill>
                          <a:srgbClr val="191919"/>
                        </a:solidFill>
                        <a:latin typeface="Roboto"/>
                        <a:ea typeface="Roboto"/>
                        <a:cs typeface="Roboto"/>
                        <a:sym typeface="Roboto"/>
                      </a:endParaRPr>
                    </a:p>
                    <a:p>
                      <a:pPr indent="-304800" lvl="0" marL="457200" rtl="0" algn="l">
                        <a:spcBef>
                          <a:spcPts val="0"/>
                        </a:spcBef>
                        <a:spcAft>
                          <a:spcPts val="0"/>
                        </a:spcAft>
                        <a:buClr>
                          <a:srgbClr val="191919"/>
                        </a:buClr>
                        <a:buSzPts val="1200"/>
                        <a:buFont typeface="Roboto"/>
                        <a:buChar char="●"/>
                      </a:pPr>
                      <a:r>
                        <a:rPr lang="en-GB" sz="1200">
                          <a:solidFill>
                            <a:srgbClr val="191919"/>
                          </a:solidFill>
                          <a:latin typeface="Roboto"/>
                          <a:ea typeface="Roboto"/>
                          <a:cs typeface="Roboto"/>
                          <a:sym typeface="Roboto"/>
                        </a:rPr>
                        <a:t>Word</a:t>
                      </a:r>
                      <a:endParaRPr sz="1200">
                        <a:solidFill>
                          <a:srgbClr val="191919"/>
                        </a:solidFill>
                        <a:latin typeface="Roboto"/>
                        <a:ea typeface="Roboto"/>
                        <a:cs typeface="Roboto"/>
                        <a:sym typeface="Roboto"/>
                      </a:endParaRPr>
                    </a:p>
                  </a:txBody>
                  <a:tcPr marT="91425" marB="91425" marR="91425" marL="0" anchor="ctr">
                    <a:lnL cap="flat" cmpd="sng" w="19050">
                      <a:solidFill>
                        <a:srgbClr val="E67900"/>
                      </a:solidFill>
                      <a:prstDash val="solid"/>
                      <a:round/>
                      <a:headEnd len="sm" w="sm" type="none"/>
                      <a:tailEnd len="sm" w="sm" type="none"/>
                    </a:lnL>
                    <a:lnR cap="flat" cmpd="sng" w="19050">
                      <a:solidFill>
                        <a:srgbClr val="E67900"/>
                      </a:solidFill>
                      <a:prstDash val="solid"/>
                      <a:round/>
                      <a:headEnd len="sm" w="sm" type="none"/>
                      <a:tailEnd len="sm" w="sm" type="none"/>
                    </a:lnR>
                    <a:lnT cap="flat" cmpd="sng" w="19050">
                      <a:solidFill>
                        <a:srgbClr val="1B6FA4"/>
                      </a:solidFill>
                      <a:prstDash val="solid"/>
                      <a:round/>
                      <a:headEnd len="sm" w="sm" type="none"/>
                      <a:tailEnd len="sm" w="sm" type="none"/>
                    </a:lnT>
                    <a:lnB cap="flat" cmpd="sng" w="19050">
                      <a:solidFill>
                        <a:srgbClr val="E67900"/>
                      </a:solidFill>
                      <a:prstDash val="solid"/>
                      <a:round/>
                      <a:headEnd len="sm" w="sm" type="none"/>
                      <a:tailEnd len="sm" w="sm" type="none"/>
                    </a:lnB>
                  </a:tcPr>
                </a:tc>
              </a:tr>
              <a:tr h="904275">
                <a:tc>
                  <a:txBody>
                    <a:bodyPr/>
                    <a:lstStyle/>
                    <a:p>
                      <a:pPr indent="0" lvl="0" marL="0" rtl="0" algn="ctr">
                        <a:spcBef>
                          <a:spcPts val="0"/>
                        </a:spcBef>
                        <a:spcAft>
                          <a:spcPts val="0"/>
                        </a:spcAft>
                        <a:buNone/>
                      </a:pPr>
                      <a:r>
                        <a:rPr b="1" lang="en-GB" sz="1300">
                          <a:solidFill>
                            <a:schemeClr val="lt1"/>
                          </a:solidFill>
                          <a:latin typeface="Fira Sans Extra Condensed"/>
                          <a:ea typeface="Fira Sans Extra Condensed"/>
                          <a:cs typeface="Fira Sans Extra Condensed"/>
                          <a:sym typeface="Fira Sans Extra Condensed"/>
                        </a:rPr>
                        <a:t>Référentiel des compétences</a:t>
                      </a:r>
                      <a:endParaRPr b="1" sz="13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F5DFC5"/>
                      </a:solidFill>
                      <a:prstDash val="solid"/>
                      <a:round/>
                      <a:headEnd len="sm" w="sm" type="none"/>
                      <a:tailEnd len="sm" w="sm" type="none"/>
                    </a:lnL>
                    <a:lnR cap="flat" cmpd="sng" w="19050">
                      <a:solidFill>
                        <a:srgbClr val="F5DFC5"/>
                      </a:solidFill>
                      <a:prstDash val="solid"/>
                      <a:round/>
                      <a:headEnd len="sm" w="sm" type="none"/>
                      <a:tailEnd len="sm" w="sm" type="none"/>
                    </a:lnR>
                    <a:lnT cap="flat" cmpd="sng" w="19050">
                      <a:solidFill>
                        <a:srgbClr val="F5DFC5"/>
                      </a:solidFill>
                      <a:prstDash val="solid"/>
                      <a:round/>
                      <a:headEnd len="sm" w="sm" type="none"/>
                      <a:tailEnd len="sm" w="sm" type="none"/>
                    </a:lnT>
                    <a:lnB cap="flat" cmpd="sng" w="19050">
                      <a:solidFill>
                        <a:srgbClr val="F5DFC5"/>
                      </a:solidFill>
                      <a:prstDash val="solid"/>
                      <a:round/>
                      <a:headEnd len="sm" w="sm" type="none"/>
                      <a:tailEnd len="sm" w="sm" type="none"/>
                    </a:lnB>
                    <a:solidFill>
                      <a:srgbClr val="F5DFC5"/>
                    </a:solidFill>
                  </a:tcPr>
                </a:tc>
                <a:tc>
                  <a:txBody>
                    <a:bodyPr/>
                    <a:lstStyle/>
                    <a:p>
                      <a:pPr indent="-304800" lvl="0" marL="457200" rtl="0" algn="l">
                        <a:spcBef>
                          <a:spcPts val="0"/>
                        </a:spcBef>
                        <a:spcAft>
                          <a:spcPts val="0"/>
                        </a:spcAft>
                        <a:buClr>
                          <a:srgbClr val="191919"/>
                        </a:buClr>
                        <a:buSzPts val="1200"/>
                        <a:buFont typeface="Roboto"/>
                        <a:buChar char="●"/>
                      </a:pPr>
                      <a:r>
                        <a:rPr lang="en-GB" sz="1200">
                          <a:solidFill>
                            <a:srgbClr val="191919"/>
                          </a:solidFill>
                          <a:latin typeface="Roboto"/>
                          <a:ea typeface="Roboto"/>
                          <a:cs typeface="Roboto"/>
                          <a:sym typeface="Roboto"/>
                        </a:rPr>
                        <a:t>Excel</a:t>
                      </a:r>
                      <a:endParaRPr sz="1200">
                        <a:solidFill>
                          <a:srgbClr val="191919"/>
                        </a:solidFill>
                        <a:latin typeface="Roboto"/>
                        <a:ea typeface="Roboto"/>
                        <a:cs typeface="Roboto"/>
                        <a:sym typeface="Roboto"/>
                      </a:endParaRPr>
                    </a:p>
                    <a:p>
                      <a:pPr indent="-304800" lvl="0" marL="457200" rtl="0" algn="l">
                        <a:spcBef>
                          <a:spcPts val="0"/>
                        </a:spcBef>
                        <a:spcAft>
                          <a:spcPts val="0"/>
                        </a:spcAft>
                        <a:buClr>
                          <a:srgbClr val="191919"/>
                        </a:buClr>
                        <a:buSzPts val="1200"/>
                        <a:buFont typeface="Roboto"/>
                        <a:buChar char="●"/>
                      </a:pPr>
                      <a:r>
                        <a:rPr lang="en-GB" sz="1200">
                          <a:solidFill>
                            <a:srgbClr val="191919"/>
                          </a:solidFill>
                          <a:latin typeface="Roboto"/>
                          <a:ea typeface="Roboto"/>
                          <a:cs typeface="Roboto"/>
                          <a:sym typeface="Roboto"/>
                        </a:rPr>
                        <a:t>Word</a:t>
                      </a:r>
                      <a:endParaRPr sz="1200">
                        <a:solidFill>
                          <a:srgbClr val="191919"/>
                        </a:solidFill>
                        <a:latin typeface="Roboto"/>
                        <a:ea typeface="Roboto"/>
                        <a:cs typeface="Roboto"/>
                        <a:sym typeface="Roboto"/>
                      </a:endParaRPr>
                    </a:p>
                  </a:txBody>
                  <a:tcPr marT="91425" marB="91425" marR="91425" marL="0" anchor="ctr">
                    <a:lnL cap="flat" cmpd="sng" w="19050">
                      <a:solidFill>
                        <a:srgbClr val="F5DFC5"/>
                      </a:solidFill>
                      <a:prstDash val="solid"/>
                      <a:round/>
                      <a:headEnd len="sm" w="sm" type="none"/>
                      <a:tailEnd len="sm" w="sm" type="none"/>
                    </a:lnL>
                    <a:lnR cap="flat" cmpd="sng" w="19050">
                      <a:solidFill>
                        <a:srgbClr val="F5DFC5"/>
                      </a:solidFill>
                      <a:prstDash val="solid"/>
                      <a:round/>
                      <a:headEnd len="sm" w="sm" type="none"/>
                      <a:tailEnd len="sm" w="sm" type="none"/>
                    </a:lnR>
                    <a:lnT cap="flat" cmpd="sng" w="19050">
                      <a:solidFill>
                        <a:srgbClr val="E67900"/>
                      </a:solidFill>
                      <a:prstDash val="solid"/>
                      <a:round/>
                      <a:headEnd len="sm" w="sm" type="none"/>
                      <a:tailEnd len="sm" w="sm" type="none"/>
                    </a:lnT>
                    <a:lnB cap="flat" cmpd="sng" w="19050">
                      <a:solidFill>
                        <a:srgbClr val="F5DFC5"/>
                      </a:solidFill>
                      <a:prstDash val="solid"/>
                      <a:round/>
                      <a:headEnd len="sm" w="sm" type="none"/>
                      <a:tailEnd len="sm" w="sm" type="none"/>
                    </a:lnB>
                  </a:tcPr>
                </a:tc>
              </a:tr>
              <a:tr h="856600">
                <a:tc>
                  <a:txBody>
                    <a:bodyPr/>
                    <a:lstStyle/>
                    <a:p>
                      <a:pPr indent="0" lvl="0" marL="0" rtl="0" algn="ctr">
                        <a:spcBef>
                          <a:spcPts val="0"/>
                        </a:spcBef>
                        <a:spcAft>
                          <a:spcPts val="0"/>
                        </a:spcAft>
                        <a:buNone/>
                      </a:pPr>
                      <a:r>
                        <a:rPr b="1" lang="en-GB" sz="1300">
                          <a:solidFill>
                            <a:srgbClr val="FFFFFF"/>
                          </a:solidFill>
                          <a:latin typeface="Fira Sans Extra Condensed"/>
                          <a:ea typeface="Fira Sans Extra Condensed"/>
                          <a:cs typeface="Fira Sans Extra Condensed"/>
                          <a:sym typeface="Fira Sans Extra Condensed"/>
                        </a:rPr>
                        <a:t>Evaluation des compétences</a:t>
                      </a:r>
                      <a:endParaRPr b="1" sz="13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8B8B89"/>
                      </a:solidFill>
                      <a:prstDash val="solid"/>
                      <a:round/>
                      <a:headEnd len="sm" w="sm" type="none"/>
                      <a:tailEnd len="sm" w="sm" type="none"/>
                    </a:lnR>
                    <a:lnT cap="flat" cmpd="sng" w="19050">
                      <a:solidFill>
                        <a:srgbClr val="F5DFC5"/>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8B8B89"/>
                    </a:solidFill>
                  </a:tcPr>
                </a:tc>
                <a:tc>
                  <a:txBody>
                    <a:bodyPr/>
                    <a:lstStyle/>
                    <a:p>
                      <a:pPr indent="-304800" lvl="0" marL="457200" rtl="0" algn="l">
                        <a:spcBef>
                          <a:spcPts val="0"/>
                        </a:spcBef>
                        <a:spcAft>
                          <a:spcPts val="0"/>
                        </a:spcAft>
                        <a:buClr>
                          <a:srgbClr val="191919"/>
                        </a:buClr>
                        <a:buSzPts val="1200"/>
                        <a:buFont typeface="Roboto"/>
                        <a:buChar char="●"/>
                      </a:pPr>
                      <a:r>
                        <a:rPr lang="en-GB" sz="1200">
                          <a:solidFill>
                            <a:srgbClr val="191919"/>
                          </a:solidFill>
                          <a:latin typeface="Roboto"/>
                          <a:ea typeface="Roboto"/>
                          <a:cs typeface="Roboto"/>
                          <a:sym typeface="Roboto"/>
                        </a:rPr>
                        <a:t>Outil Excel</a:t>
                      </a:r>
                      <a:endParaRPr sz="1200">
                        <a:solidFill>
                          <a:srgbClr val="191919"/>
                        </a:solidFill>
                        <a:latin typeface="Roboto"/>
                        <a:ea typeface="Roboto"/>
                        <a:cs typeface="Roboto"/>
                        <a:sym typeface="Roboto"/>
                      </a:endParaRPr>
                    </a:p>
                  </a:txBody>
                  <a:tcPr marT="91425" marB="91425" marR="91425" marL="0" anchor="ctr">
                    <a:lnL cap="flat" cmpd="sng" w="19050">
                      <a:solidFill>
                        <a:srgbClr val="8B8B89"/>
                      </a:solidFill>
                      <a:prstDash val="solid"/>
                      <a:round/>
                      <a:headEnd len="sm" w="sm" type="none"/>
                      <a:tailEnd len="sm" w="sm" type="none"/>
                    </a:lnL>
                    <a:lnR cap="flat" cmpd="sng" w="19050">
                      <a:solidFill>
                        <a:srgbClr val="8B8B89"/>
                      </a:solidFill>
                      <a:prstDash val="solid"/>
                      <a:round/>
                      <a:headEnd len="sm" w="sm" type="none"/>
                      <a:tailEnd len="sm" w="sm" type="none"/>
                    </a:lnR>
                    <a:lnT cap="flat" cmpd="sng" w="19050">
                      <a:solidFill>
                        <a:srgbClr val="F5DFC5"/>
                      </a:solidFill>
                      <a:prstDash val="solid"/>
                      <a:round/>
                      <a:headEnd len="sm" w="sm" type="none"/>
                      <a:tailEnd len="sm" w="sm" type="none"/>
                    </a:lnT>
                    <a:lnB cap="flat" cmpd="sng" w="19050">
                      <a:solidFill>
                        <a:srgbClr val="8B8B89"/>
                      </a:solidFill>
                      <a:prstDash val="solid"/>
                      <a:round/>
                      <a:headEnd len="sm" w="sm" type="none"/>
                      <a:tailEnd len="sm" w="sm" type="none"/>
                    </a:lnB>
                  </a:tcPr>
                </a:tc>
              </a:tr>
            </a:tbl>
          </a:graphicData>
        </a:graphic>
      </p:graphicFrame>
      <p:grpSp>
        <p:nvGrpSpPr>
          <p:cNvPr id="690" name="Google Shape;690;p49"/>
          <p:cNvGrpSpPr/>
          <p:nvPr/>
        </p:nvGrpSpPr>
        <p:grpSpPr>
          <a:xfrm>
            <a:off x="5175912" y="1847292"/>
            <a:ext cx="3453738" cy="581408"/>
            <a:chOff x="5233062" y="1847292"/>
            <a:chExt cx="3453738" cy="581408"/>
          </a:xfrm>
        </p:grpSpPr>
        <p:sp>
          <p:nvSpPr>
            <p:cNvPr id="691" name="Google Shape;691;p49"/>
            <p:cNvSpPr txBox="1"/>
            <p:nvPr/>
          </p:nvSpPr>
          <p:spPr>
            <a:xfrm flipH="1">
              <a:off x="5724000" y="1847300"/>
              <a:ext cx="2962800" cy="5814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600"/>
                </a:spcAft>
                <a:buNone/>
              </a:pPr>
              <a:r>
                <a:rPr lang="en-GB" sz="1800">
                  <a:solidFill>
                    <a:srgbClr val="191919"/>
                  </a:solidFill>
                  <a:latin typeface="Fira Sans Extra Condensed"/>
                  <a:ea typeface="Fira Sans Extra Condensed"/>
                  <a:cs typeface="Fira Sans Extra Condensed"/>
                  <a:sym typeface="Fira Sans Extra Condensed"/>
                </a:rPr>
                <a:t>Consomme l'énergie et le temps</a:t>
              </a:r>
              <a:endParaRPr sz="1800">
                <a:solidFill>
                  <a:srgbClr val="191919"/>
                </a:solidFill>
                <a:latin typeface="Fira Sans Extra Condensed"/>
                <a:ea typeface="Fira Sans Extra Condensed"/>
                <a:cs typeface="Fira Sans Extra Condensed"/>
                <a:sym typeface="Fira Sans Extra Condensed"/>
              </a:endParaRPr>
            </a:p>
          </p:txBody>
        </p:sp>
        <p:grpSp>
          <p:nvGrpSpPr>
            <p:cNvPr id="692" name="Google Shape;692;p49"/>
            <p:cNvGrpSpPr/>
            <p:nvPr/>
          </p:nvGrpSpPr>
          <p:grpSpPr>
            <a:xfrm>
              <a:off x="5233062" y="1847292"/>
              <a:ext cx="339253" cy="339253"/>
              <a:chOff x="2085525" y="4992125"/>
              <a:chExt cx="481825" cy="481825"/>
            </a:xfrm>
          </p:grpSpPr>
          <p:sp>
            <p:nvSpPr>
              <p:cNvPr id="693" name="Google Shape;693;p4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694" name="Google Shape;694;p4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grpSp>
        <p:nvGrpSpPr>
          <p:cNvPr id="695" name="Google Shape;695;p49"/>
          <p:cNvGrpSpPr/>
          <p:nvPr/>
        </p:nvGrpSpPr>
        <p:grpSpPr>
          <a:xfrm>
            <a:off x="5175912" y="2530355"/>
            <a:ext cx="3025113" cy="622795"/>
            <a:chOff x="5233062" y="2530355"/>
            <a:chExt cx="3025113" cy="622795"/>
          </a:xfrm>
        </p:grpSpPr>
        <p:sp>
          <p:nvSpPr>
            <p:cNvPr id="696" name="Google Shape;696;p49"/>
            <p:cNvSpPr txBox="1"/>
            <p:nvPr/>
          </p:nvSpPr>
          <p:spPr>
            <a:xfrm flipH="1">
              <a:off x="5723775" y="2571750"/>
              <a:ext cx="2534400" cy="5814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600"/>
                </a:spcAft>
                <a:buNone/>
              </a:pPr>
              <a:r>
                <a:rPr lang="en-GB" sz="1800">
                  <a:solidFill>
                    <a:srgbClr val="191919"/>
                  </a:solidFill>
                  <a:latin typeface="Fira Sans Extra Condensed"/>
                  <a:ea typeface="Fira Sans Extra Condensed"/>
                  <a:cs typeface="Fira Sans Extra Condensed"/>
                  <a:sym typeface="Fira Sans Extra Condensed"/>
                </a:rPr>
                <a:t>Lourd en terme de gestion</a:t>
              </a:r>
              <a:endParaRPr sz="1800">
                <a:solidFill>
                  <a:srgbClr val="191919"/>
                </a:solidFill>
                <a:latin typeface="Fira Sans Extra Condensed"/>
                <a:ea typeface="Fira Sans Extra Condensed"/>
                <a:cs typeface="Fira Sans Extra Condensed"/>
                <a:sym typeface="Fira Sans Extra Condensed"/>
              </a:endParaRPr>
            </a:p>
          </p:txBody>
        </p:sp>
        <p:grpSp>
          <p:nvGrpSpPr>
            <p:cNvPr id="697" name="Google Shape;697;p49"/>
            <p:cNvGrpSpPr/>
            <p:nvPr/>
          </p:nvGrpSpPr>
          <p:grpSpPr>
            <a:xfrm>
              <a:off x="5233062" y="2530355"/>
              <a:ext cx="339253" cy="339253"/>
              <a:chOff x="2085525" y="4992125"/>
              <a:chExt cx="481825" cy="481825"/>
            </a:xfrm>
          </p:grpSpPr>
          <p:sp>
            <p:nvSpPr>
              <p:cNvPr id="698" name="Google Shape;698;p4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699" name="Google Shape;699;p4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grpSp>
        <p:nvGrpSpPr>
          <p:cNvPr id="700" name="Google Shape;700;p49"/>
          <p:cNvGrpSpPr/>
          <p:nvPr/>
        </p:nvGrpSpPr>
        <p:grpSpPr>
          <a:xfrm>
            <a:off x="5175912" y="3213417"/>
            <a:ext cx="2640038" cy="633783"/>
            <a:chOff x="5233062" y="3213417"/>
            <a:chExt cx="2640038" cy="633783"/>
          </a:xfrm>
        </p:grpSpPr>
        <p:sp>
          <p:nvSpPr>
            <p:cNvPr id="701" name="Google Shape;701;p49"/>
            <p:cNvSpPr txBox="1"/>
            <p:nvPr/>
          </p:nvSpPr>
          <p:spPr>
            <a:xfrm flipH="1">
              <a:off x="5723900" y="3265800"/>
              <a:ext cx="2149200" cy="5814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600"/>
                </a:spcAft>
                <a:buNone/>
              </a:pPr>
              <a:r>
                <a:rPr lang="en-GB" sz="1800">
                  <a:solidFill>
                    <a:srgbClr val="191919"/>
                  </a:solidFill>
                  <a:latin typeface="Fira Sans Extra Condensed"/>
                  <a:ea typeface="Fira Sans Extra Condensed"/>
                  <a:cs typeface="Fira Sans Extra Condensed"/>
                  <a:sym typeface="Fira Sans Extra Condensed"/>
                </a:rPr>
                <a:t>Solutions délicate</a:t>
              </a:r>
              <a:endParaRPr sz="1800">
                <a:solidFill>
                  <a:srgbClr val="191919"/>
                </a:solidFill>
                <a:latin typeface="Fira Sans Extra Condensed"/>
                <a:ea typeface="Fira Sans Extra Condensed"/>
                <a:cs typeface="Fira Sans Extra Condensed"/>
                <a:sym typeface="Fira Sans Extra Condensed"/>
              </a:endParaRPr>
            </a:p>
          </p:txBody>
        </p:sp>
        <p:grpSp>
          <p:nvGrpSpPr>
            <p:cNvPr id="702" name="Google Shape;702;p49"/>
            <p:cNvGrpSpPr/>
            <p:nvPr/>
          </p:nvGrpSpPr>
          <p:grpSpPr>
            <a:xfrm>
              <a:off x="5233062" y="3213417"/>
              <a:ext cx="339253" cy="339253"/>
              <a:chOff x="2085525" y="4992125"/>
              <a:chExt cx="481825" cy="481825"/>
            </a:xfrm>
          </p:grpSpPr>
          <p:sp>
            <p:nvSpPr>
              <p:cNvPr id="703" name="Google Shape;703;p4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04" name="Google Shape;704;p4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sp>
        <p:nvSpPr>
          <p:cNvPr id="705" name="Google Shape;705;p49"/>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Entité de gestion de compétences</a:t>
            </a:r>
            <a:endParaRPr/>
          </a:p>
        </p:txBody>
      </p:sp>
      <p:sp>
        <p:nvSpPr>
          <p:cNvPr id="706" name="Google Shape;706;p49"/>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707" name="Google Shape;707;p49"/>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0"/>
                                        </p:tgtEl>
                                        <p:attrNameLst>
                                          <p:attrName>style.visibility</p:attrName>
                                        </p:attrNameLst>
                                      </p:cBhvr>
                                      <p:to>
                                        <p:strVal val="visible"/>
                                      </p:to>
                                    </p:set>
                                    <p:animEffect filter="fade" transition="in">
                                      <p:cBhvr>
                                        <p:cTn dur="1000"/>
                                        <p:tgtEl>
                                          <p:spTgt spid="690"/>
                                        </p:tgtEl>
                                      </p:cBhvr>
                                    </p:animEffect>
                                  </p:childTnLst>
                                </p:cTn>
                              </p:par>
                              <p:par>
                                <p:cTn fill="hold" nodeType="withEffect" presetClass="entr" presetID="10" presetSubtype="0">
                                  <p:stCondLst>
                                    <p:cond delay="0"/>
                                  </p:stCondLst>
                                  <p:childTnLst>
                                    <p:set>
                                      <p:cBhvr>
                                        <p:cTn dur="1" fill="hold">
                                          <p:stCondLst>
                                            <p:cond delay="0"/>
                                          </p:stCondLst>
                                        </p:cTn>
                                        <p:tgtEl>
                                          <p:spTgt spid="695"/>
                                        </p:tgtEl>
                                        <p:attrNameLst>
                                          <p:attrName>style.visibility</p:attrName>
                                        </p:attrNameLst>
                                      </p:cBhvr>
                                      <p:to>
                                        <p:strVal val="visible"/>
                                      </p:to>
                                    </p:set>
                                    <p:animEffect filter="fade" transition="in">
                                      <p:cBhvr>
                                        <p:cTn dur="1000"/>
                                        <p:tgtEl>
                                          <p:spTgt spid="695"/>
                                        </p:tgtEl>
                                      </p:cBhvr>
                                    </p:animEffect>
                                  </p:childTnLst>
                                </p:cTn>
                              </p:par>
                              <p:par>
                                <p:cTn fill="hold" nodeType="withEffect" presetClass="entr" presetID="10" presetSubtype="0">
                                  <p:stCondLst>
                                    <p:cond delay="0"/>
                                  </p:stCondLst>
                                  <p:childTnLst>
                                    <p:set>
                                      <p:cBhvr>
                                        <p:cTn dur="1" fill="hold">
                                          <p:stCondLst>
                                            <p:cond delay="0"/>
                                          </p:stCondLst>
                                        </p:cTn>
                                        <p:tgtEl>
                                          <p:spTgt spid="700"/>
                                        </p:tgtEl>
                                        <p:attrNameLst>
                                          <p:attrName>style.visibility</p:attrName>
                                        </p:attrNameLst>
                                      </p:cBhvr>
                                      <p:to>
                                        <p:strVal val="visible"/>
                                      </p:to>
                                    </p:set>
                                    <p:animEffect filter="fade" transition="in">
                                      <p:cBhvr>
                                        <p:cTn dur="1000"/>
                                        <p:tgtEl>
                                          <p:spTgt spid="7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50"/>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713" name="Google Shape;713;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714" name="Google Shape;714;p50"/>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Problématique</a:t>
            </a:r>
            <a:endParaRPr/>
          </a:p>
        </p:txBody>
      </p:sp>
      <p:sp>
        <p:nvSpPr>
          <p:cNvPr id="715" name="Google Shape;715;p50"/>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716" name="Google Shape;716;p50"/>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grpSp>
        <p:nvGrpSpPr>
          <p:cNvPr id="717" name="Google Shape;717;p50"/>
          <p:cNvGrpSpPr/>
          <p:nvPr/>
        </p:nvGrpSpPr>
        <p:grpSpPr>
          <a:xfrm>
            <a:off x="4308233" y="1217175"/>
            <a:ext cx="3724200" cy="857400"/>
            <a:chOff x="4308233" y="1217175"/>
            <a:chExt cx="3724200" cy="857400"/>
          </a:xfrm>
        </p:grpSpPr>
        <p:sp>
          <p:nvSpPr>
            <p:cNvPr id="718" name="Google Shape;718;p50"/>
            <p:cNvSpPr/>
            <p:nvPr/>
          </p:nvSpPr>
          <p:spPr>
            <a:xfrm flipH="1">
              <a:off x="4308233" y="1217175"/>
              <a:ext cx="3724200" cy="857400"/>
            </a:xfrm>
            <a:prstGeom prst="roundRect">
              <a:avLst>
                <a:gd fmla="val 16667" name="adj"/>
              </a:avLst>
            </a:pr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0"/>
            <p:cNvSpPr txBox="1"/>
            <p:nvPr/>
          </p:nvSpPr>
          <p:spPr>
            <a:xfrm>
              <a:off x="5231417" y="1361325"/>
              <a:ext cx="2727000" cy="569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GB" sz="1200">
                  <a:solidFill>
                    <a:srgbClr val="FFFFFF"/>
                  </a:solidFill>
                  <a:latin typeface="Roboto"/>
                  <a:ea typeface="Roboto"/>
                  <a:cs typeface="Roboto"/>
                  <a:sym typeface="Roboto"/>
                </a:rPr>
                <a:t>Difficulté de synchroniser des changement dans les fiches d’emplois avec leurs référentiels de compétences</a:t>
              </a:r>
              <a:endParaRPr sz="1200">
                <a:solidFill>
                  <a:srgbClr val="FFFFFF"/>
                </a:solidFill>
                <a:latin typeface="Roboto"/>
                <a:ea typeface="Roboto"/>
                <a:cs typeface="Roboto"/>
                <a:sym typeface="Roboto"/>
              </a:endParaRPr>
            </a:p>
          </p:txBody>
        </p:sp>
        <p:sp>
          <p:nvSpPr>
            <p:cNvPr id="720" name="Google Shape;720;p50"/>
            <p:cNvSpPr txBox="1"/>
            <p:nvPr/>
          </p:nvSpPr>
          <p:spPr>
            <a:xfrm>
              <a:off x="4308325" y="1462913"/>
              <a:ext cx="999300" cy="393600"/>
            </a:xfrm>
            <a:prstGeom prst="rect">
              <a:avLst/>
            </a:prstGeom>
            <a:noFill/>
            <a:ln>
              <a:noFill/>
            </a:ln>
          </p:spPr>
          <p:txBody>
            <a:bodyPr anchorCtr="0" anchor="t" bIns="0" lIns="91425" spcFirstLastPara="1" rIns="91425" wrap="square" tIns="0">
              <a:noAutofit/>
            </a:bodyPr>
            <a:lstStyle/>
            <a:p>
              <a:pPr indent="0" lvl="0" marL="0" rtl="0" algn="ctr">
                <a:lnSpc>
                  <a:spcPct val="115000"/>
                </a:lnSpc>
                <a:spcBef>
                  <a:spcPts val="0"/>
                </a:spcBef>
                <a:spcAft>
                  <a:spcPts val="0"/>
                </a:spcAft>
                <a:buNone/>
              </a:pPr>
              <a:r>
                <a:rPr b="1" lang="en-GB" sz="2700">
                  <a:solidFill>
                    <a:srgbClr val="FFFFFF"/>
                  </a:solidFill>
                  <a:latin typeface="Fira Sans Extra Condensed"/>
                  <a:ea typeface="Fira Sans Extra Condensed"/>
                  <a:cs typeface="Fira Sans Extra Condensed"/>
                  <a:sym typeface="Fira Sans Extra Condensed"/>
                </a:rPr>
                <a:t>1</a:t>
              </a:r>
              <a:endParaRPr b="1" sz="2700">
                <a:solidFill>
                  <a:srgbClr val="FFFFFF"/>
                </a:solidFill>
                <a:latin typeface="Fira Sans Extra Condensed"/>
                <a:ea typeface="Fira Sans Extra Condensed"/>
                <a:cs typeface="Fira Sans Extra Condensed"/>
                <a:sym typeface="Fira Sans Extra Condensed"/>
              </a:endParaRPr>
            </a:p>
          </p:txBody>
        </p:sp>
      </p:grpSp>
      <p:grpSp>
        <p:nvGrpSpPr>
          <p:cNvPr id="721" name="Google Shape;721;p50"/>
          <p:cNvGrpSpPr/>
          <p:nvPr/>
        </p:nvGrpSpPr>
        <p:grpSpPr>
          <a:xfrm>
            <a:off x="1996281" y="2315201"/>
            <a:ext cx="774900" cy="774900"/>
            <a:chOff x="1996281" y="2315201"/>
            <a:chExt cx="774900" cy="774900"/>
          </a:xfrm>
        </p:grpSpPr>
        <p:sp>
          <p:nvSpPr>
            <p:cNvPr id="722" name="Google Shape;722;p50"/>
            <p:cNvSpPr/>
            <p:nvPr/>
          </p:nvSpPr>
          <p:spPr>
            <a:xfrm>
              <a:off x="1996281" y="2315201"/>
              <a:ext cx="774900" cy="774900"/>
            </a:xfrm>
            <a:prstGeom prst="ellipse">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 name="Google Shape;723;p50"/>
            <p:cNvGrpSpPr/>
            <p:nvPr/>
          </p:nvGrpSpPr>
          <p:grpSpPr>
            <a:xfrm>
              <a:off x="2230169" y="2552568"/>
              <a:ext cx="307118" cy="300185"/>
              <a:chOff x="-5974675" y="3632100"/>
              <a:chExt cx="300125" cy="293350"/>
            </a:xfrm>
          </p:grpSpPr>
          <p:sp>
            <p:nvSpPr>
              <p:cNvPr id="724" name="Google Shape;724;p50"/>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25" name="Google Shape;725;p50"/>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26" name="Google Shape;726;p50"/>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grpSp>
        <p:nvGrpSpPr>
          <p:cNvPr id="727" name="Google Shape;727;p50"/>
          <p:cNvGrpSpPr/>
          <p:nvPr/>
        </p:nvGrpSpPr>
        <p:grpSpPr>
          <a:xfrm>
            <a:off x="2436024" y="1666839"/>
            <a:ext cx="1027444" cy="1552742"/>
            <a:chOff x="2436024" y="1666839"/>
            <a:chExt cx="1027444" cy="1552742"/>
          </a:xfrm>
        </p:grpSpPr>
        <p:sp>
          <p:nvSpPr>
            <p:cNvPr id="728" name="Google Shape;728;p50"/>
            <p:cNvSpPr/>
            <p:nvPr/>
          </p:nvSpPr>
          <p:spPr>
            <a:xfrm>
              <a:off x="2436024" y="1666839"/>
              <a:ext cx="1027444" cy="1552742"/>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0"/>
            <p:cNvSpPr txBox="1"/>
            <p:nvPr/>
          </p:nvSpPr>
          <p:spPr>
            <a:xfrm>
              <a:off x="2850978" y="2257563"/>
              <a:ext cx="402900" cy="393600"/>
            </a:xfrm>
            <a:prstGeom prst="rect">
              <a:avLst/>
            </a:prstGeom>
            <a:noFill/>
            <a:ln>
              <a:noFill/>
            </a:ln>
          </p:spPr>
          <p:txBody>
            <a:bodyPr anchorCtr="0" anchor="t" bIns="0" lIns="91425" spcFirstLastPara="1" rIns="91425" wrap="square" tIns="0">
              <a:noAutofit/>
            </a:bodyPr>
            <a:lstStyle/>
            <a:p>
              <a:pPr indent="0" lvl="0" marL="0" rtl="0" algn="ctr">
                <a:lnSpc>
                  <a:spcPct val="115000"/>
                </a:lnSpc>
                <a:spcBef>
                  <a:spcPts val="0"/>
                </a:spcBef>
                <a:spcAft>
                  <a:spcPts val="0"/>
                </a:spcAft>
                <a:buNone/>
              </a:pPr>
              <a:r>
                <a:rPr b="1" lang="en-GB" sz="2700">
                  <a:solidFill>
                    <a:srgbClr val="FFFFFF"/>
                  </a:solidFill>
                  <a:latin typeface="Fira Sans Extra Condensed"/>
                  <a:ea typeface="Fira Sans Extra Condensed"/>
                  <a:cs typeface="Fira Sans Extra Condensed"/>
                  <a:sym typeface="Fira Sans Extra Condensed"/>
                </a:rPr>
                <a:t>2</a:t>
              </a:r>
              <a:endParaRPr b="1" sz="2900">
                <a:solidFill>
                  <a:srgbClr val="FFFFFF"/>
                </a:solidFill>
                <a:latin typeface="Fira Sans Extra Condensed"/>
                <a:ea typeface="Fira Sans Extra Condensed"/>
                <a:cs typeface="Fira Sans Extra Condensed"/>
                <a:sym typeface="Fira Sans Extra Condensed"/>
              </a:endParaRPr>
            </a:p>
          </p:txBody>
        </p:sp>
      </p:grpSp>
      <p:grpSp>
        <p:nvGrpSpPr>
          <p:cNvPr id="730" name="Google Shape;730;p50"/>
          <p:cNvGrpSpPr/>
          <p:nvPr/>
        </p:nvGrpSpPr>
        <p:grpSpPr>
          <a:xfrm>
            <a:off x="1111573" y="1665611"/>
            <a:ext cx="1420631" cy="1495039"/>
            <a:chOff x="1111573" y="1665611"/>
            <a:chExt cx="1420631" cy="1495039"/>
          </a:xfrm>
        </p:grpSpPr>
        <p:sp>
          <p:nvSpPr>
            <p:cNvPr id="731" name="Google Shape;731;p50"/>
            <p:cNvSpPr/>
            <p:nvPr/>
          </p:nvSpPr>
          <p:spPr>
            <a:xfrm>
              <a:off x="1111573" y="1665611"/>
              <a:ext cx="1420631" cy="1495039"/>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CC000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32" name="Google Shape;732;p50"/>
            <p:cNvSpPr txBox="1"/>
            <p:nvPr/>
          </p:nvSpPr>
          <p:spPr>
            <a:xfrm>
              <a:off x="1593378" y="2082763"/>
              <a:ext cx="402900" cy="393600"/>
            </a:xfrm>
            <a:prstGeom prst="rect">
              <a:avLst/>
            </a:prstGeom>
            <a:noFill/>
            <a:ln>
              <a:noFill/>
            </a:ln>
          </p:spPr>
          <p:txBody>
            <a:bodyPr anchorCtr="0" anchor="t" bIns="0" lIns="91425" spcFirstLastPara="1" rIns="91425" wrap="square" tIns="0">
              <a:noAutofit/>
            </a:bodyPr>
            <a:lstStyle/>
            <a:p>
              <a:pPr indent="0" lvl="0" marL="0" rtl="0" algn="ctr">
                <a:lnSpc>
                  <a:spcPct val="115000"/>
                </a:lnSpc>
                <a:spcBef>
                  <a:spcPts val="0"/>
                </a:spcBef>
                <a:spcAft>
                  <a:spcPts val="0"/>
                </a:spcAft>
                <a:buNone/>
              </a:pPr>
              <a:r>
                <a:rPr b="1" lang="en-GB" sz="2700">
                  <a:solidFill>
                    <a:srgbClr val="FFFFFF"/>
                  </a:solidFill>
                  <a:latin typeface="Fira Sans Extra Condensed"/>
                  <a:ea typeface="Fira Sans Extra Condensed"/>
                  <a:cs typeface="Fira Sans Extra Condensed"/>
                  <a:sym typeface="Fira Sans Extra Condensed"/>
                </a:rPr>
                <a:t>1</a:t>
              </a:r>
              <a:endParaRPr b="1" sz="2900">
                <a:solidFill>
                  <a:srgbClr val="FFFFFF"/>
                </a:solidFill>
                <a:latin typeface="Fira Sans Extra Condensed"/>
                <a:ea typeface="Fira Sans Extra Condensed"/>
                <a:cs typeface="Fira Sans Extra Condensed"/>
                <a:sym typeface="Fira Sans Extra Condensed"/>
              </a:endParaRPr>
            </a:p>
          </p:txBody>
        </p:sp>
      </p:grpSp>
      <p:grpSp>
        <p:nvGrpSpPr>
          <p:cNvPr id="733" name="Google Shape;733;p50"/>
          <p:cNvGrpSpPr/>
          <p:nvPr/>
        </p:nvGrpSpPr>
        <p:grpSpPr>
          <a:xfrm>
            <a:off x="1479209" y="2931205"/>
            <a:ext cx="1765159" cy="808962"/>
            <a:chOff x="1479209" y="2931205"/>
            <a:chExt cx="1765159" cy="808962"/>
          </a:xfrm>
        </p:grpSpPr>
        <p:sp>
          <p:nvSpPr>
            <p:cNvPr id="734" name="Google Shape;734;p50"/>
            <p:cNvSpPr/>
            <p:nvPr/>
          </p:nvSpPr>
          <p:spPr>
            <a:xfrm>
              <a:off x="1479209" y="2931205"/>
              <a:ext cx="1765159" cy="808962"/>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0"/>
            <p:cNvSpPr txBox="1"/>
            <p:nvPr/>
          </p:nvSpPr>
          <p:spPr>
            <a:xfrm>
              <a:off x="2086078" y="3188688"/>
              <a:ext cx="402900" cy="393600"/>
            </a:xfrm>
            <a:prstGeom prst="rect">
              <a:avLst/>
            </a:prstGeom>
            <a:noFill/>
            <a:ln>
              <a:noFill/>
            </a:ln>
          </p:spPr>
          <p:txBody>
            <a:bodyPr anchorCtr="0" anchor="t" bIns="0" lIns="91425" spcFirstLastPara="1" rIns="91425" wrap="square" tIns="0">
              <a:noAutofit/>
            </a:bodyPr>
            <a:lstStyle/>
            <a:p>
              <a:pPr indent="0" lvl="0" marL="0" rtl="0" algn="ctr">
                <a:lnSpc>
                  <a:spcPct val="115000"/>
                </a:lnSpc>
                <a:spcBef>
                  <a:spcPts val="0"/>
                </a:spcBef>
                <a:spcAft>
                  <a:spcPts val="0"/>
                </a:spcAft>
                <a:buNone/>
              </a:pPr>
              <a:r>
                <a:rPr b="1" lang="en-GB" sz="2700">
                  <a:solidFill>
                    <a:srgbClr val="FFFFFF"/>
                  </a:solidFill>
                  <a:latin typeface="Fira Sans Extra Condensed"/>
                  <a:ea typeface="Fira Sans Extra Condensed"/>
                  <a:cs typeface="Fira Sans Extra Condensed"/>
                  <a:sym typeface="Fira Sans Extra Condensed"/>
                </a:rPr>
                <a:t>3</a:t>
              </a:r>
              <a:endParaRPr b="1" sz="2900">
                <a:solidFill>
                  <a:srgbClr val="FFFFFF"/>
                </a:solidFill>
                <a:latin typeface="Fira Sans Extra Condensed"/>
                <a:ea typeface="Fira Sans Extra Condensed"/>
                <a:cs typeface="Fira Sans Extra Condensed"/>
                <a:sym typeface="Fira Sans Extra Condensed"/>
              </a:endParaRPr>
            </a:p>
          </p:txBody>
        </p:sp>
      </p:grpSp>
      <p:grpSp>
        <p:nvGrpSpPr>
          <p:cNvPr id="736" name="Google Shape;736;p50"/>
          <p:cNvGrpSpPr/>
          <p:nvPr/>
        </p:nvGrpSpPr>
        <p:grpSpPr>
          <a:xfrm>
            <a:off x="4308233" y="2342425"/>
            <a:ext cx="3724200" cy="857400"/>
            <a:chOff x="4308233" y="2342425"/>
            <a:chExt cx="3724200" cy="857400"/>
          </a:xfrm>
        </p:grpSpPr>
        <p:sp>
          <p:nvSpPr>
            <p:cNvPr id="737" name="Google Shape;737;p50"/>
            <p:cNvSpPr/>
            <p:nvPr/>
          </p:nvSpPr>
          <p:spPr>
            <a:xfrm flipH="1">
              <a:off x="4308233" y="2342425"/>
              <a:ext cx="3724200" cy="857400"/>
            </a:xfrm>
            <a:prstGeom prst="roundRect">
              <a:avLst>
                <a:gd fmla="val 16667" name="adj"/>
              </a:avLst>
            </a:pr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0"/>
            <p:cNvSpPr txBox="1"/>
            <p:nvPr/>
          </p:nvSpPr>
          <p:spPr>
            <a:xfrm flipH="1">
              <a:off x="5231417" y="2486578"/>
              <a:ext cx="2727000" cy="569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GB" sz="1200">
                  <a:solidFill>
                    <a:srgbClr val="FFFFFF"/>
                  </a:solidFill>
                  <a:latin typeface="Roboto"/>
                  <a:ea typeface="Roboto"/>
                  <a:cs typeface="Roboto"/>
                  <a:sym typeface="Roboto"/>
                </a:rPr>
                <a:t>Des erreurs de saisie lors de la réception des fiches d’évaluations de managers ( Ex. des centaines … ) </a:t>
              </a:r>
              <a:endParaRPr sz="1200">
                <a:solidFill>
                  <a:srgbClr val="FFFFFF"/>
                </a:solidFill>
                <a:latin typeface="Roboto"/>
                <a:ea typeface="Roboto"/>
                <a:cs typeface="Roboto"/>
                <a:sym typeface="Roboto"/>
              </a:endParaRPr>
            </a:p>
          </p:txBody>
        </p:sp>
        <p:sp>
          <p:nvSpPr>
            <p:cNvPr id="739" name="Google Shape;739;p50"/>
            <p:cNvSpPr txBox="1"/>
            <p:nvPr/>
          </p:nvSpPr>
          <p:spPr>
            <a:xfrm>
              <a:off x="4308325" y="2574313"/>
              <a:ext cx="999300" cy="393600"/>
            </a:xfrm>
            <a:prstGeom prst="rect">
              <a:avLst/>
            </a:prstGeom>
            <a:noFill/>
            <a:ln>
              <a:noFill/>
            </a:ln>
          </p:spPr>
          <p:txBody>
            <a:bodyPr anchorCtr="0" anchor="t" bIns="0" lIns="91425" spcFirstLastPara="1" rIns="91425" wrap="square" tIns="0">
              <a:noAutofit/>
            </a:bodyPr>
            <a:lstStyle/>
            <a:p>
              <a:pPr indent="0" lvl="0" marL="0" rtl="0" algn="ctr">
                <a:lnSpc>
                  <a:spcPct val="115000"/>
                </a:lnSpc>
                <a:spcBef>
                  <a:spcPts val="0"/>
                </a:spcBef>
                <a:spcAft>
                  <a:spcPts val="0"/>
                </a:spcAft>
                <a:buNone/>
              </a:pPr>
              <a:r>
                <a:rPr b="1" lang="en-GB" sz="2700">
                  <a:solidFill>
                    <a:srgbClr val="FFFFFF"/>
                  </a:solidFill>
                  <a:latin typeface="Fira Sans Extra Condensed"/>
                  <a:ea typeface="Fira Sans Extra Condensed"/>
                  <a:cs typeface="Fira Sans Extra Condensed"/>
                  <a:sym typeface="Fira Sans Extra Condensed"/>
                </a:rPr>
                <a:t>2</a:t>
              </a:r>
              <a:endParaRPr b="1" sz="2700">
                <a:solidFill>
                  <a:srgbClr val="FFFFFF"/>
                </a:solidFill>
                <a:latin typeface="Fira Sans Extra Condensed"/>
                <a:ea typeface="Fira Sans Extra Condensed"/>
                <a:cs typeface="Fira Sans Extra Condensed"/>
                <a:sym typeface="Fira Sans Extra Condensed"/>
              </a:endParaRPr>
            </a:p>
          </p:txBody>
        </p:sp>
      </p:grpSp>
      <p:grpSp>
        <p:nvGrpSpPr>
          <p:cNvPr id="740" name="Google Shape;740;p50"/>
          <p:cNvGrpSpPr/>
          <p:nvPr/>
        </p:nvGrpSpPr>
        <p:grpSpPr>
          <a:xfrm>
            <a:off x="4308233" y="3467675"/>
            <a:ext cx="3724200" cy="857400"/>
            <a:chOff x="4308233" y="3467675"/>
            <a:chExt cx="3724200" cy="857400"/>
          </a:xfrm>
        </p:grpSpPr>
        <p:sp>
          <p:nvSpPr>
            <p:cNvPr id="741" name="Google Shape;741;p50"/>
            <p:cNvSpPr/>
            <p:nvPr/>
          </p:nvSpPr>
          <p:spPr>
            <a:xfrm flipH="1">
              <a:off x="4308233" y="3467675"/>
              <a:ext cx="3724200" cy="857400"/>
            </a:xfrm>
            <a:prstGeom prst="roundRect">
              <a:avLst>
                <a:gd fmla="val 16667" name="adj"/>
              </a:avLst>
            </a:pr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0"/>
            <p:cNvSpPr txBox="1"/>
            <p:nvPr/>
          </p:nvSpPr>
          <p:spPr>
            <a:xfrm>
              <a:off x="5269525" y="3604213"/>
              <a:ext cx="2650800" cy="569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GB" sz="1200">
                  <a:solidFill>
                    <a:srgbClr val="FFFFFF"/>
                  </a:solidFill>
                  <a:latin typeface="Roboto"/>
                  <a:ea typeface="Roboto"/>
                  <a:cs typeface="Roboto"/>
                  <a:sym typeface="Roboto"/>
                </a:rPr>
                <a:t>Dépendance quasi-totale sur Excel</a:t>
              </a:r>
              <a:endParaRPr sz="1200">
                <a:solidFill>
                  <a:srgbClr val="FFFFFF"/>
                </a:solidFill>
                <a:latin typeface="Roboto"/>
                <a:ea typeface="Roboto"/>
                <a:cs typeface="Roboto"/>
                <a:sym typeface="Roboto"/>
              </a:endParaRPr>
            </a:p>
          </p:txBody>
        </p:sp>
        <p:sp>
          <p:nvSpPr>
            <p:cNvPr id="743" name="Google Shape;743;p50"/>
            <p:cNvSpPr txBox="1"/>
            <p:nvPr/>
          </p:nvSpPr>
          <p:spPr>
            <a:xfrm>
              <a:off x="4308325" y="3692025"/>
              <a:ext cx="999300" cy="393600"/>
            </a:xfrm>
            <a:prstGeom prst="rect">
              <a:avLst/>
            </a:prstGeom>
            <a:noFill/>
            <a:ln>
              <a:noFill/>
            </a:ln>
          </p:spPr>
          <p:txBody>
            <a:bodyPr anchorCtr="0" anchor="t" bIns="0" lIns="91425" spcFirstLastPara="1" rIns="91425" wrap="square" tIns="0">
              <a:noAutofit/>
            </a:bodyPr>
            <a:lstStyle/>
            <a:p>
              <a:pPr indent="0" lvl="0" marL="0" rtl="0" algn="ctr">
                <a:lnSpc>
                  <a:spcPct val="115000"/>
                </a:lnSpc>
                <a:spcBef>
                  <a:spcPts val="0"/>
                </a:spcBef>
                <a:spcAft>
                  <a:spcPts val="0"/>
                </a:spcAft>
                <a:buNone/>
              </a:pPr>
              <a:r>
                <a:rPr b="1" lang="en-GB" sz="2700">
                  <a:solidFill>
                    <a:srgbClr val="FFFFFF"/>
                  </a:solidFill>
                  <a:latin typeface="Fira Sans Extra Condensed"/>
                  <a:ea typeface="Fira Sans Extra Condensed"/>
                  <a:cs typeface="Fira Sans Extra Condensed"/>
                  <a:sym typeface="Fira Sans Extra Condensed"/>
                </a:rPr>
                <a:t>3</a:t>
              </a:r>
              <a:endParaRPr b="1" sz="2700">
                <a:solidFill>
                  <a:srgbClr val="FFFFFF"/>
                </a:solidFill>
                <a:latin typeface="Fira Sans Extra Condensed"/>
                <a:ea typeface="Fira Sans Extra Condensed"/>
                <a:cs typeface="Fira Sans Extra Condensed"/>
                <a:sym typeface="Fira Sans Extra Condensed"/>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7"/>
                                        </p:tgtEl>
                                        <p:attrNameLst>
                                          <p:attrName>style.visibility</p:attrName>
                                        </p:attrNameLst>
                                      </p:cBhvr>
                                      <p:to>
                                        <p:strVal val="visible"/>
                                      </p:to>
                                    </p:set>
                                    <p:animEffect filter="fade" transition="in">
                                      <p:cBhvr>
                                        <p:cTn dur="1000"/>
                                        <p:tgtEl>
                                          <p:spTgt spid="717"/>
                                        </p:tgtEl>
                                      </p:cBhvr>
                                    </p:animEffect>
                                  </p:childTnLst>
                                </p:cTn>
                              </p:par>
                              <p:par>
                                <p:cTn fill="hold" nodeType="withEffect" presetClass="entr" presetID="10" presetSubtype="0">
                                  <p:stCondLst>
                                    <p:cond delay="0"/>
                                  </p:stCondLst>
                                  <p:childTnLst>
                                    <p:set>
                                      <p:cBhvr>
                                        <p:cTn dur="1" fill="hold">
                                          <p:stCondLst>
                                            <p:cond delay="0"/>
                                          </p:stCondLst>
                                        </p:cTn>
                                        <p:tgtEl>
                                          <p:spTgt spid="730"/>
                                        </p:tgtEl>
                                        <p:attrNameLst>
                                          <p:attrName>style.visibility</p:attrName>
                                        </p:attrNameLst>
                                      </p:cBhvr>
                                      <p:to>
                                        <p:strVal val="visible"/>
                                      </p:to>
                                    </p:set>
                                    <p:animEffect filter="fade" transition="in">
                                      <p:cBhvr>
                                        <p:cTn dur="1000"/>
                                        <p:tgtEl>
                                          <p:spTgt spid="7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7"/>
                                        </p:tgtEl>
                                        <p:attrNameLst>
                                          <p:attrName>style.visibility</p:attrName>
                                        </p:attrNameLst>
                                      </p:cBhvr>
                                      <p:to>
                                        <p:strVal val="visible"/>
                                      </p:to>
                                    </p:set>
                                    <p:animEffect filter="fade" transition="in">
                                      <p:cBhvr>
                                        <p:cTn dur="1000"/>
                                        <p:tgtEl>
                                          <p:spTgt spid="727"/>
                                        </p:tgtEl>
                                      </p:cBhvr>
                                    </p:animEffect>
                                  </p:childTnLst>
                                </p:cTn>
                              </p:par>
                              <p:par>
                                <p:cTn fill="hold" nodeType="withEffect" presetClass="entr" presetID="10" presetSubtype="0">
                                  <p:stCondLst>
                                    <p:cond delay="0"/>
                                  </p:stCondLst>
                                  <p:childTnLst>
                                    <p:set>
                                      <p:cBhvr>
                                        <p:cTn dur="1" fill="hold">
                                          <p:stCondLst>
                                            <p:cond delay="0"/>
                                          </p:stCondLst>
                                        </p:cTn>
                                        <p:tgtEl>
                                          <p:spTgt spid="736"/>
                                        </p:tgtEl>
                                        <p:attrNameLst>
                                          <p:attrName>style.visibility</p:attrName>
                                        </p:attrNameLst>
                                      </p:cBhvr>
                                      <p:to>
                                        <p:strVal val="visible"/>
                                      </p:to>
                                    </p:set>
                                    <p:animEffect filter="fade" transition="in">
                                      <p:cBhvr>
                                        <p:cTn dur="1000"/>
                                        <p:tgtEl>
                                          <p:spTgt spid="7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3"/>
                                        </p:tgtEl>
                                        <p:attrNameLst>
                                          <p:attrName>style.visibility</p:attrName>
                                        </p:attrNameLst>
                                      </p:cBhvr>
                                      <p:to>
                                        <p:strVal val="visible"/>
                                      </p:to>
                                    </p:set>
                                    <p:animEffect filter="fade" transition="in">
                                      <p:cBhvr>
                                        <p:cTn dur="1000"/>
                                        <p:tgtEl>
                                          <p:spTgt spid="733"/>
                                        </p:tgtEl>
                                      </p:cBhvr>
                                    </p:animEffect>
                                  </p:childTnLst>
                                </p:cTn>
                              </p:par>
                              <p:par>
                                <p:cTn fill="hold" nodeType="withEffect" presetClass="entr" presetID="10" presetSubtype="0">
                                  <p:stCondLst>
                                    <p:cond delay="0"/>
                                  </p:stCondLst>
                                  <p:childTnLst>
                                    <p:set>
                                      <p:cBhvr>
                                        <p:cTn dur="1" fill="hold">
                                          <p:stCondLst>
                                            <p:cond delay="0"/>
                                          </p:stCondLst>
                                        </p:cTn>
                                        <p:tgtEl>
                                          <p:spTgt spid="740"/>
                                        </p:tgtEl>
                                        <p:attrNameLst>
                                          <p:attrName>style.visibility</p:attrName>
                                        </p:attrNameLst>
                                      </p:cBhvr>
                                      <p:to>
                                        <p:strVal val="visible"/>
                                      </p:to>
                                    </p:set>
                                    <p:animEffect filter="fade" transition="in">
                                      <p:cBhvr>
                                        <p:cTn dur="1000"/>
                                        <p:tgtEl>
                                          <p:spTgt spid="7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51"/>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749" name="Google Shape;749;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750" name="Google Shape;750;p51"/>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Détermination</a:t>
            </a:r>
            <a:r>
              <a:rPr lang="en-GB">
                <a:solidFill>
                  <a:schemeClr val="dk1"/>
                </a:solidFill>
              </a:rPr>
              <a:t> de la solution optimale</a:t>
            </a:r>
            <a:endParaRPr/>
          </a:p>
        </p:txBody>
      </p:sp>
      <p:sp>
        <p:nvSpPr>
          <p:cNvPr id="751" name="Google Shape;751;p51"/>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752" name="Google Shape;752;p51"/>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53" name="Google Shape;753;p51"/>
          <p:cNvSpPr/>
          <p:nvPr/>
        </p:nvSpPr>
        <p:spPr>
          <a:xfrm>
            <a:off x="2718961" y="1354850"/>
            <a:ext cx="4111549" cy="766669"/>
          </a:xfrm>
          <a:custGeom>
            <a:rect b="b" l="l" r="r" t="t"/>
            <a:pathLst>
              <a:path extrusionOk="0" h="24254" w="54817">
                <a:moveTo>
                  <a:pt x="1060" y="1"/>
                </a:moveTo>
                <a:cubicBezTo>
                  <a:pt x="477" y="1"/>
                  <a:pt x="1" y="477"/>
                  <a:pt x="1" y="1060"/>
                </a:cubicBezTo>
                <a:lnTo>
                  <a:pt x="1" y="23194"/>
                </a:lnTo>
                <a:cubicBezTo>
                  <a:pt x="1" y="23778"/>
                  <a:pt x="477" y="24254"/>
                  <a:pt x="1060" y="24254"/>
                </a:cubicBezTo>
                <a:lnTo>
                  <a:pt x="53757" y="24254"/>
                </a:lnTo>
                <a:cubicBezTo>
                  <a:pt x="54341" y="24254"/>
                  <a:pt x="54817" y="23778"/>
                  <a:pt x="54817" y="23194"/>
                </a:cubicBezTo>
                <a:lnTo>
                  <a:pt x="54817" y="1060"/>
                </a:lnTo>
                <a:cubicBezTo>
                  <a:pt x="54817" y="477"/>
                  <a:pt x="54341" y="1"/>
                  <a:pt x="53757" y="1"/>
                </a:cubicBezTo>
                <a:close/>
              </a:path>
            </a:pathLst>
          </a:custGeom>
          <a:solidFill>
            <a:srgbClr val="E67900"/>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200">
                <a:solidFill>
                  <a:srgbClr val="FFFFFF"/>
                </a:solidFill>
                <a:latin typeface="Roboto"/>
                <a:ea typeface="Roboto"/>
                <a:cs typeface="Roboto"/>
                <a:sym typeface="Roboto"/>
              </a:rPr>
              <a:t>Déterminer</a:t>
            </a:r>
            <a:r>
              <a:rPr lang="en-GB" sz="1200">
                <a:solidFill>
                  <a:srgbClr val="FFFFFF"/>
                </a:solidFill>
                <a:latin typeface="Roboto"/>
                <a:ea typeface="Roboto"/>
                <a:cs typeface="Roboto"/>
                <a:sym typeface="Roboto"/>
              </a:rPr>
              <a:t> l’ensemble des axes d’améliorations dans le processus métier actuel d’assessment</a:t>
            </a:r>
            <a:endParaRPr sz="1200">
              <a:solidFill>
                <a:srgbClr val="FFFFFF"/>
              </a:solidFill>
              <a:latin typeface="Roboto"/>
              <a:ea typeface="Roboto"/>
              <a:cs typeface="Roboto"/>
              <a:sym typeface="Roboto"/>
            </a:endParaRPr>
          </a:p>
        </p:txBody>
      </p:sp>
      <p:grpSp>
        <p:nvGrpSpPr>
          <p:cNvPr id="754" name="Google Shape;754;p51"/>
          <p:cNvGrpSpPr/>
          <p:nvPr/>
        </p:nvGrpSpPr>
        <p:grpSpPr>
          <a:xfrm>
            <a:off x="1310809" y="1305944"/>
            <a:ext cx="1241835" cy="1020994"/>
            <a:chOff x="1310809" y="1305944"/>
            <a:chExt cx="1241835" cy="1020994"/>
          </a:xfrm>
        </p:grpSpPr>
        <p:sp>
          <p:nvSpPr>
            <p:cNvPr id="755" name="Google Shape;755;p51"/>
            <p:cNvSpPr/>
            <p:nvPr/>
          </p:nvSpPr>
          <p:spPr>
            <a:xfrm>
              <a:off x="2160044" y="1726705"/>
              <a:ext cx="300011" cy="18460"/>
            </a:xfrm>
            <a:custGeom>
              <a:rect b="b" l="l" r="r" t="t"/>
              <a:pathLst>
                <a:path extrusionOk="0" h="584" w="9491">
                  <a:moveTo>
                    <a:pt x="1" y="0"/>
                  </a:moveTo>
                  <a:lnTo>
                    <a:pt x="1" y="584"/>
                  </a:lnTo>
                  <a:lnTo>
                    <a:pt x="9490" y="584"/>
                  </a:lnTo>
                  <a:lnTo>
                    <a:pt x="9490" y="0"/>
                  </a:lnTo>
                  <a:close/>
                </a:path>
              </a:pathLst>
            </a:custGeom>
            <a:solidFill>
              <a:srgbClr val="FCD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1"/>
            <p:cNvSpPr/>
            <p:nvPr/>
          </p:nvSpPr>
          <p:spPr>
            <a:xfrm>
              <a:off x="2159700" y="1687150"/>
              <a:ext cx="392944" cy="101674"/>
            </a:xfrm>
            <a:custGeom>
              <a:rect b="b" l="l" r="r" t="t"/>
              <a:pathLst>
                <a:path extrusionOk="0" h="3216" w="12432">
                  <a:moveTo>
                    <a:pt x="10824" y="596"/>
                  </a:moveTo>
                  <a:cubicBezTo>
                    <a:pt x="11383" y="596"/>
                    <a:pt x="11848" y="1049"/>
                    <a:pt x="11848" y="1620"/>
                  </a:cubicBezTo>
                  <a:cubicBezTo>
                    <a:pt x="11848" y="2180"/>
                    <a:pt x="11383" y="2632"/>
                    <a:pt x="10824" y="2632"/>
                  </a:cubicBezTo>
                  <a:cubicBezTo>
                    <a:pt x="10252" y="2632"/>
                    <a:pt x="9800" y="2180"/>
                    <a:pt x="9800" y="1620"/>
                  </a:cubicBezTo>
                  <a:cubicBezTo>
                    <a:pt x="9800" y="1049"/>
                    <a:pt x="10252" y="596"/>
                    <a:pt x="10824" y="596"/>
                  </a:cubicBezTo>
                  <a:close/>
                  <a:moveTo>
                    <a:pt x="10824" y="1"/>
                  </a:moveTo>
                  <a:cubicBezTo>
                    <a:pt x="10145" y="1"/>
                    <a:pt x="9562" y="406"/>
                    <a:pt x="9335" y="1001"/>
                  </a:cubicBezTo>
                  <a:lnTo>
                    <a:pt x="1" y="1001"/>
                  </a:lnTo>
                  <a:lnTo>
                    <a:pt x="1" y="2037"/>
                  </a:lnTo>
                  <a:lnTo>
                    <a:pt x="9276" y="2037"/>
                  </a:lnTo>
                  <a:cubicBezTo>
                    <a:pt x="9478" y="2787"/>
                    <a:pt x="10086" y="3216"/>
                    <a:pt x="10824" y="3216"/>
                  </a:cubicBezTo>
                  <a:cubicBezTo>
                    <a:pt x="11705" y="3216"/>
                    <a:pt x="12431" y="2489"/>
                    <a:pt x="12431" y="1608"/>
                  </a:cubicBezTo>
                  <a:cubicBezTo>
                    <a:pt x="12431" y="715"/>
                    <a:pt x="11705" y="1"/>
                    <a:pt x="10824" y="1"/>
                  </a:cubicBezTo>
                  <a:close/>
                </a:path>
              </a:pathLst>
            </a:cu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1"/>
            <p:cNvSpPr/>
            <p:nvPr/>
          </p:nvSpPr>
          <p:spPr>
            <a:xfrm>
              <a:off x="1310809" y="1305944"/>
              <a:ext cx="864498" cy="864498"/>
            </a:xfrm>
            <a:custGeom>
              <a:rect b="b" l="l" r="r" t="t"/>
              <a:pathLst>
                <a:path extrusionOk="0" h="23944" w="23944">
                  <a:moveTo>
                    <a:pt x="11978" y="1"/>
                  </a:moveTo>
                  <a:cubicBezTo>
                    <a:pt x="5370" y="1"/>
                    <a:pt x="0" y="5370"/>
                    <a:pt x="0" y="11978"/>
                  </a:cubicBezTo>
                  <a:cubicBezTo>
                    <a:pt x="0" y="18574"/>
                    <a:pt x="5370" y="23944"/>
                    <a:pt x="11978" y="23944"/>
                  </a:cubicBezTo>
                  <a:cubicBezTo>
                    <a:pt x="18574" y="23944"/>
                    <a:pt x="23944" y="18574"/>
                    <a:pt x="23944" y="11978"/>
                  </a:cubicBezTo>
                  <a:lnTo>
                    <a:pt x="22860" y="11978"/>
                  </a:lnTo>
                  <a:cubicBezTo>
                    <a:pt x="22860" y="17979"/>
                    <a:pt x="17979" y="22861"/>
                    <a:pt x="11978" y="22861"/>
                  </a:cubicBezTo>
                  <a:cubicBezTo>
                    <a:pt x="5977" y="22861"/>
                    <a:pt x="1084" y="17979"/>
                    <a:pt x="1084" y="11978"/>
                  </a:cubicBezTo>
                  <a:cubicBezTo>
                    <a:pt x="1084" y="5966"/>
                    <a:pt x="5977" y="1084"/>
                    <a:pt x="11978" y="1084"/>
                  </a:cubicBezTo>
                  <a:lnTo>
                    <a:pt x="11978" y="1"/>
                  </a:lnTo>
                  <a:close/>
                </a:path>
              </a:pathLst>
            </a:custGeom>
            <a:solidFill>
              <a:srgbClr val="EEEEEE"/>
            </a:solidFill>
            <a:ln cap="flat" cmpd="sng" w="19050">
              <a:solidFill>
                <a:srgbClr val="EEEE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1"/>
            <p:cNvSpPr/>
            <p:nvPr/>
          </p:nvSpPr>
          <p:spPr>
            <a:xfrm>
              <a:off x="1743225" y="1305944"/>
              <a:ext cx="432069" cy="432502"/>
            </a:xfrm>
            <a:custGeom>
              <a:rect b="b" l="l" r="r" t="t"/>
              <a:pathLst>
                <a:path extrusionOk="0" h="11979" w="11967">
                  <a:moveTo>
                    <a:pt x="1" y="1"/>
                  </a:moveTo>
                  <a:lnTo>
                    <a:pt x="1" y="1084"/>
                  </a:lnTo>
                  <a:cubicBezTo>
                    <a:pt x="6002" y="1084"/>
                    <a:pt x="10883" y="5966"/>
                    <a:pt x="10883" y="11978"/>
                  </a:cubicBezTo>
                  <a:lnTo>
                    <a:pt x="11967" y="11978"/>
                  </a:lnTo>
                  <a:cubicBezTo>
                    <a:pt x="11967" y="5370"/>
                    <a:pt x="6597" y="1"/>
                    <a:pt x="1" y="1"/>
                  </a:cubicBezTo>
                  <a:close/>
                </a:path>
              </a:pathLst>
            </a:custGeom>
            <a:solidFill>
              <a:srgbClr val="E67900"/>
            </a:solidFill>
            <a:ln cap="flat" cmpd="sng" w="19050">
              <a:solidFill>
                <a:srgbClr val="E67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1"/>
            <p:cNvSpPr txBox="1"/>
            <p:nvPr/>
          </p:nvSpPr>
          <p:spPr>
            <a:xfrm>
              <a:off x="1310825" y="1548882"/>
              <a:ext cx="8646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500">
                  <a:solidFill>
                    <a:srgbClr val="434343"/>
                  </a:solidFill>
                  <a:latin typeface="Fira Sans Extra Condensed Medium"/>
                  <a:ea typeface="Fira Sans Extra Condensed Medium"/>
                  <a:cs typeface="Fira Sans Extra Condensed Medium"/>
                  <a:sym typeface="Fira Sans Extra Condensed Medium"/>
                </a:rPr>
                <a:t>Step 1</a:t>
              </a:r>
              <a:endParaRPr sz="1500">
                <a:solidFill>
                  <a:srgbClr val="434343"/>
                </a:solidFill>
                <a:latin typeface="Fira Sans Extra Condensed Medium"/>
                <a:ea typeface="Fira Sans Extra Condensed Medium"/>
                <a:cs typeface="Fira Sans Extra Condensed Medium"/>
                <a:sym typeface="Fira Sans Extra Condensed Medium"/>
              </a:endParaRPr>
            </a:p>
          </p:txBody>
        </p:sp>
        <p:sp>
          <p:nvSpPr>
            <p:cNvPr id="760" name="Google Shape;760;p51"/>
            <p:cNvSpPr/>
            <p:nvPr/>
          </p:nvSpPr>
          <p:spPr>
            <a:xfrm rot="5400000">
              <a:off x="1651957" y="2149611"/>
              <a:ext cx="182212" cy="172442"/>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 name="Google Shape;761;p51"/>
          <p:cNvSpPr/>
          <p:nvPr/>
        </p:nvSpPr>
        <p:spPr>
          <a:xfrm>
            <a:off x="3534825" y="2338075"/>
            <a:ext cx="4111549" cy="766669"/>
          </a:xfrm>
          <a:custGeom>
            <a:rect b="b" l="l" r="r" t="t"/>
            <a:pathLst>
              <a:path extrusionOk="0" h="24254" w="54817">
                <a:moveTo>
                  <a:pt x="1060" y="1"/>
                </a:moveTo>
                <a:cubicBezTo>
                  <a:pt x="476" y="1"/>
                  <a:pt x="0" y="477"/>
                  <a:pt x="0" y="1060"/>
                </a:cubicBezTo>
                <a:lnTo>
                  <a:pt x="0" y="23194"/>
                </a:lnTo>
                <a:cubicBezTo>
                  <a:pt x="0" y="23777"/>
                  <a:pt x="476" y="24254"/>
                  <a:pt x="1060" y="24254"/>
                </a:cubicBezTo>
                <a:lnTo>
                  <a:pt x="53757" y="24254"/>
                </a:lnTo>
                <a:cubicBezTo>
                  <a:pt x="54340" y="24254"/>
                  <a:pt x="54817" y="23777"/>
                  <a:pt x="54817" y="23194"/>
                </a:cubicBezTo>
                <a:lnTo>
                  <a:pt x="54817" y="1060"/>
                </a:lnTo>
                <a:cubicBezTo>
                  <a:pt x="54817" y="477"/>
                  <a:pt x="54340" y="1"/>
                  <a:pt x="53757"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200">
                <a:solidFill>
                  <a:srgbClr val="FFFFFF"/>
                </a:solidFill>
                <a:latin typeface="Roboto"/>
                <a:ea typeface="Roboto"/>
                <a:cs typeface="Roboto"/>
                <a:sym typeface="Roboto"/>
              </a:rPr>
              <a:t>Chercher l’ensemble de solution possibles pour chaque axe d’amélioration en priorisant les </a:t>
            </a:r>
            <a:r>
              <a:rPr lang="en-GB" sz="1200">
                <a:solidFill>
                  <a:srgbClr val="FFFFFF"/>
                </a:solidFill>
                <a:latin typeface="Roboto"/>
                <a:ea typeface="Roboto"/>
                <a:cs typeface="Roboto"/>
                <a:sym typeface="Roboto"/>
              </a:rPr>
              <a:t>fonctionnalités</a:t>
            </a:r>
            <a:r>
              <a:rPr lang="en-GB" sz="1200">
                <a:solidFill>
                  <a:srgbClr val="FFFFFF"/>
                </a:solidFill>
                <a:latin typeface="Roboto"/>
                <a:ea typeface="Roboto"/>
                <a:cs typeface="Roboto"/>
                <a:sym typeface="Roboto"/>
              </a:rPr>
              <a:t> critiques</a:t>
            </a:r>
            <a:endParaRPr sz="1200">
              <a:solidFill>
                <a:srgbClr val="FFFFFF"/>
              </a:solidFill>
              <a:latin typeface="Roboto"/>
              <a:ea typeface="Roboto"/>
              <a:cs typeface="Roboto"/>
              <a:sym typeface="Roboto"/>
            </a:endParaRPr>
          </a:p>
        </p:txBody>
      </p:sp>
      <p:grpSp>
        <p:nvGrpSpPr>
          <p:cNvPr id="762" name="Google Shape;762;p51"/>
          <p:cNvGrpSpPr/>
          <p:nvPr/>
        </p:nvGrpSpPr>
        <p:grpSpPr>
          <a:xfrm>
            <a:off x="2003495" y="2330756"/>
            <a:ext cx="1241435" cy="1029481"/>
            <a:chOff x="2003495" y="2330756"/>
            <a:chExt cx="1241435" cy="1029481"/>
          </a:xfrm>
        </p:grpSpPr>
        <p:sp>
          <p:nvSpPr>
            <p:cNvPr id="763" name="Google Shape;763;p51"/>
            <p:cNvSpPr/>
            <p:nvPr/>
          </p:nvSpPr>
          <p:spPr>
            <a:xfrm>
              <a:off x="2851986" y="2712368"/>
              <a:ext cx="392944" cy="101658"/>
            </a:xfrm>
            <a:custGeom>
              <a:rect b="b" l="l" r="r" t="t"/>
              <a:pathLst>
                <a:path extrusionOk="0" h="3216" w="12431">
                  <a:moveTo>
                    <a:pt x="10836" y="584"/>
                  </a:moveTo>
                  <a:cubicBezTo>
                    <a:pt x="11395" y="584"/>
                    <a:pt x="11848" y="1036"/>
                    <a:pt x="11848" y="1596"/>
                  </a:cubicBezTo>
                  <a:cubicBezTo>
                    <a:pt x="11848" y="2167"/>
                    <a:pt x="11395" y="2620"/>
                    <a:pt x="10836" y="2620"/>
                  </a:cubicBezTo>
                  <a:cubicBezTo>
                    <a:pt x="10264" y="2620"/>
                    <a:pt x="9812" y="2167"/>
                    <a:pt x="9812" y="1596"/>
                  </a:cubicBezTo>
                  <a:cubicBezTo>
                    <a:pt x="9812" y="1036"/>
                    <a:pt x="10264" y="584"/>
                    <a:pt x="10836" y="584"/>
                  </a:cubicBezTo>
                  <a:close/>
                  <a:moveTo>
                    <a:pt x="10836" y="1"/>
                  </a:moveTo>
                  <a:cubicBezTo>
                    <a:pt x="10157" y="1"/>
                    <a:pt x="9574" y="417"/>
                    <a:pt x="9335" y="1013"/>
                  </a:cubicBezTo>
                  <a:lnTo>
                    <a:pt x="1" y="1013"/>
                  </a:lnTo>
                  <a:lnTo>
                    <a:pt x="1" y="2048"/>
                  </a:lnTo>
                  <a:lnTo>
                    <a:pt x="9288" y="2048"/>
                  </a:lnTo>
                  <a:cubicBezTo>
                    <a:pt x="9478" y="2644"/>
                    <a:pt x="10097" y="3215"/>
                    <a:pt x="10836" y="3215"/>
                  </a:cubicBezTo>
                  <a:cubicBezTo>
                    <a:pt x="11717" y="3215"/>
                    <a:pt x="12431" y="2489"/>
                    <a:pt x="12431" y="1608"/>
                  </a:cubicBezTo>
                  <a:cubicBezTo>
                    <a:pt x="12431" y="715"/>
                    <a:pt x="11717" y="1"/>
                    <a:pt x="10836"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1"/>
            <p:cNvSpPr/>
            <p:nvPr/>
          </p:nvSpPr>
          <p:spPr>
            <a:xfrm>
              <a:off x="2003495" y="2330756"/>
              <a:ext cx="432032" cy="864498"/>
            </a:xfrm>
            <a:custGeom>
              <a:rect b="b" l="l" r="r" t="t"/>
              <a:pathLst>
                <a:path extrusionOk="0" h="23944" w="11966">
                  <a:moveTo>
                    <a:pt x="11966" y="0"/>
                  </a:moveTo>
                  <a:cubicBezTo>
                    <a:pt x="5370" y="0"/>
                    <a:pt x="0" y="5370"/>
                    <a:pt x="0" y="11966"/>
                  </a:cubicBezTo>
                  <a:cubicBezTo>
                    <a:pt x="0" y="18574"/>
                    <a:pt x="5370" y="23944"/>
                    <a:pt x="11966" y="23944"/>
                  </a:cubicBezTo>
                  <a:lnTo>
                    <a:pt x="11966" y="22860"/>
                  </a:lnTo>
                  <a:cubicBezTo>
                    <a:pt x="5965" y="22860"/>
                    <a:pt x="1084" y="17979"/>
                    <a:pt x="1084" y="11966"/>
                  </a:cubicBezTo>
                  <a:cubicBezTo>
                    <a:pt x="1084" y="5965"/>
                    <a:pt x="5965" y="1084"/>
                    <a:pt x="11966" y="1084"/>
                  </a:cubicBezTo>
                  <a:lnTo>
                    <a:pt x="11966" y="0"/>
                  </a:lnTo>
                  <a:close/>
                </a:path>
              </a:pathLst>
            </a:custGeom>
            <a:solidFill>
              <a:srgbClr val="EEEEEE"/>
            </a:solidFill>
            <a:ln cap="flat" cmpd="sng" w="19050">
              <a:solidFill>
                <a:srgbClr val="EEEE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1"/>
            <p:cNvSpPr/>
            <p:nvPr/>
          </p:nvSpPr>
          <p:spPr>
            <a:xfrm>
              <a:off x="2435493" y="2330756"/>
              <a:ext cx="432502" cy="864498"/>
            </a:xfrm>
            <a:custGeom>
              <a:rect b="b" l="l" r="r" t="t"/>
              <a:pathLst>
                <a:path extrusionOk="0" h="23944" w="11979">
                  <a:moveTo>
                    <a:pt x="1" y="0"/>
                  </a:moveTo>
                  <a:lnTo>
                    <a:pt x="1" y="1084"/>
                  </a:lnTo>
                  <a:cubicBezTo>
                    <a:pt x="6014" y="1084"/>
                    <a:pt x="10895" y="5965"/>
                    <a:pt x="10895" y="11966"/>
                  </a:cubicBezTo>
                  <a:cubicBezTo>
                    <a:pt x="10895" y="17979"/>
                    <a:pt x="6014" y="22860"/>
                    <a:pt x="1" y="22860"/>
                  </a:cubicBezTo>
                  <a:lnTo>
                    <a:pt x="1" y="23944"/>
                  </a:lnTo>
                  <a:cubicBezTo>
                    <a:pt x="6609" y="23944"/>
                    <a:pt x="11979" y="18574"/>
                    <a:pt x="11979" y="11966"/>
                  </a:cubicBezTo>
                  <a:cubicBezTo>
                    <a:pt x="11979" y="5370"/>
                    <a:pt x="6609" y="0"/>
                    <a:pt x="1" y="0"/>
                  </a:cubicBezTo>
                  <a:close/>
                </a:path>
              </a:pathLst>
            </a:custGeom>
            <a:solidFill>
              <a:srgbClr val="E69138"/>
            </a:solidFill>
            <a:ln cap="flat" cmpd="sng" w="1905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1"/>
            <p:cNvSpPr txBox="1"/>
            <p:nvPr/>
          </p:nvSpPr>
          <p:spPr>
            <a:xfrm>
              <a:off x="2003495" y="2568653"/>
              <a:ext cx="8646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500">
                  <a:solidFill>
                    <a:srgbClr val="434343"/>
                  </a:solidFill>
                  <a:latin typeface="Fira Sans Extra Condensed Medium"/>
                  <a:ea typeface="Fira Sans Extra Condensed Medium"/>
                  <a:cs typeface="Fira Sans Extra Condensed Medium"/>
                  <a:sym typeface="Fira Sans Extra Condensed Medium"/>
                </a:rPr>
                <a:t>Step 2</a:t>
              </a:r>
              <a:endParaRPr sz="1500">
                <a:solidFill>
                  <a:srgbClr val="434343"/>
                </a:solidFill>
                <a:latin typeface="Fira Sans Extra Condensed Medium"/>
                <a:ea typeface="Fira Sans Extra Condensed Medium"/>
                <a:cs typeface="Fira Sans Extra Condensed Medium"/>
                <a:sym typeface="Fira Sans Extra Condensed Medium"/>
              </a:endParaRPr>
            </a:p>
          </p:txBody>
        </p:sp>
        <p:sp>
          <p:nvSpPr>
            <p:cNvPr id="767" name="Google Shape;767;p51"/>
            <p:cNvSpPr/>
            <p:nvPr/>
          </p:nvSpPr>
          <p:spPr>
            <a:xfrm rot="5400000">
              <a:off x="2344642" y="3182910"/>
              <a:ext cx="182212" cy="172442"/>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 name="Google Shape;768;p51"/>
          <p:cNvSpPr/>
          <p:nvPr/>
        </p:nvSpPr>
        <p:spPr>
          <a:xfrm>
            <a:off x="4090561" y="3399413"/>
            <a:ext cx="4111549" cy="766669"/>
          </a:xfrm>
          <a:custGeom>
            <a:rect b="b" l="l" r="r" t="t"/>
            <a:pathLst>
              <a:path extrusionOk="0" h="24254" w="54817">
                <a:moveTo>
                  <a:pt x="1060" y="0"/>
                </a:moveTo>
                <a:cubicBezTo>
                  <a:pt x="477" y="0"/>
                  <a:pt x="1" y="477"/>
                  <a:pt x="1" y="1060"/>
                </a:cubicBezTo>
                <a:lnTo>
                  <a:pt x="1" y="23194"/>
                </a:lnTo>
                <a:cubicBezTo>
                  <a:pt x="1" y="23777"/>
                  <a:pt x="477" y="24253"/>
                  <a:pt x="1060" y="24253"/>
                </a:cubicBezTo>
                <a:lnTo>
                  <a:pt x="53757" y="24253"/>
                </a:lnTo>
                <a:cubicBezTo>
                  <a:pt x="54341" y="24253"/>
                  <a:pt x="54817" y="23777"/>
                  <a:pt x="54817" y="23194"/>
                </a:cubicBezTo>
                <a:lnTo>
                  <a:pt x="54817" y="1060"/>
                </a:lnTo>
                <a:cubicBezTo>
                  <a:pt x="54817" y="477"/>
                  <a:pt x="54341" y="0"/>
                  <a:pt x="53757" y="0"/>
                </a:cubicBezTo>
                <a:close/>
              </a:path>
            </a:pathLst>
          </a:cu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200">
                <a:solidFill>
                  <a:srgbClr val="FFFFFF"/>
                </a:solidFill>
                <a:latin typeface="Roboto"/>
                <a:ea typeface="Roboto"/>
                <a:cs typeface="Roboto"/>
                <a:sym typeface="Roboto"/>
              </a:rPr>
              <a:t>Déterminer</a:t>
            </a:r>
            <a:r>
              <a:rPr lang="en-GB" sz="1200">
                <a:solidFill>
                  <a:srgbClr val="FFFFFF"/>
                </a:solidFill>
                <a:latin typeface="Roboto"/>
                <a:ea typeface="Roboto"/>
                <a:cs typeface="Roboto"/>
                <a:sym typeface="Roboto"/>
              </a:rPr>
              <a:t> la solution optimale en comparant les </a:t>
            </a:r>
            <a:r>
              <a:rPr lang="en-GB" sz="1200">
                <a:solidFill>
                  <a:srgbClr val="FFFFFF"/>
                </a:solidFill>
                <a:latin typeface="Roboto"/>
                <a:ea typeface="Roboto"/>
                <a:cs typeface="Roboto"/>
                <a:sym typeface="Roboto"/>
              </a:rPr>
              <a:t>différentes</a:t>
            </a:r>
            <a:r>
              <a:rPr lang="en-GB" sz="1200">
                <a:solidFill>
                  <a:srgbClr val="FFFFFF"/>
                </a:solidFill>
                <a:latin typeface="Roboto"/>
                <a:ea typeface="Roboto"/>
                <a:cs typeface="Roboto"/>
                <a:sym typeface="Roboto"/>
              </a:rPr>
              <a:t> solutions </a:t>
            </a:r>
            <a:r>
              <a:rPr lang="en-GB" sz="1200">
                <a:solidFill>
                  <a:srgbClr val="FFFFFF"/>
                </a:solidFill>
                <a:latin typeface="Roboto"/>
                <a:ea typeface="Roboto"/>
                <a:cs typeface="Roboto"/>
                <a:sym typeface="Roboto"/>
              </a:rPr>
              <a:t>proposées</a:t>
            </a:r>
            <a:endParaRPr sz="1200">
              <a:solidFill>
                <a:srgbClr val="FFFFFF"/>
              </a:solidFill>
              <a:latin typeface="Roboto"/>
              <a:ea typeface="Roboto"/>
              <a:cs typeface="Roboto"/>
              <a:sym typeface="Roboto"/>
            </a:endParaRPr>
          </a:p>
        </p:txBody>
      </p:sp>
      <p:grpSp>
        <p:nvGrpSpPr>
          <p:cNvPr id="769" name="Google Shape;769;p51"/>
          <p:cNvGrpSpPr/>
          <p:nvPr/>
        </p:nvGrpSpPr>
        <p:grpSpPr>
          <a:xfrm>
            <a:off x="2552640" y="3345439"/>
            <a:ext cx="1241830" cy="1022999"/>
            <a:chOff x="2552640" y="3345439"/>
            <a:chExt cx="1241830" cy="1022999"/>
          </a:xfrm>
        </p:grpSpPr>
        <p:sp>
          <p:nvSpPr>
            <p:cNvPr id="770" name="Google Shape;770;p51"/>
            <p:cNvSpPr/>
            <p:nvPr/>
          </p:nvSpPr>
          <p:spPr>
            <a:xfrm>
              <a:off x="2552656" y="3345439"/>
              <a:ext cx="864474" cy="864438"/>
            </a:xfrm>
            <a:custGeom>
              <a:rect b="b" l="l" r="r" t="t"/>
              <a:pathLst>
                <a:path extrusionOk="0" h="23944" w="23945">
                  <a:moveTo>
                    <a:pt x="11978" y="0"/>
                  </a:moveTo>
                  <a:cubicBezTo>
                    <a:pt x="5370" y="0"/>
                    <a:pt x="1" y="5370"/>
                    <a:pt x="1" y="11978"/>
                  </a:cubicBezTo>
                  <a:lnTo>
                    <a:pt x="1084" y="11978"/>
                  </a:lnTo>
                  <a:cubicBezTo>
                    <a:pt x="1084" y="5965"/>
                    <a:pt x="5966" y="1084"/>
                    <a:pt x="11978" y="1084"/>
                  </a:cubicBezTo>
                  <a:cubicBezTo>
                    <a:pt x="17979" y="1084"/>
                    <a:pt x="22861" y="5965"/>
                    <a:pt x="22861" y="11978"/>
                  </a:cubicBezTo>
                  <a:cubicBezTo>
                    <a:pt x="22861" y="17979"/>
                    <a:pt x="17979" y="22860"/>
                    <a:pt x="11978" y="22860"/>
                  </a:cubicBezTo>
                  <a:lnTo>
                    <a:pt x="11978" y="23944"/>
                  </a:lnTo>
                  <a:cubicBezTo>
                    <a:pt x="18575" y="23944"/>
                    <a:pt x="23944" y="18574"/>
                    <a:pt x="23944" y="11978"/>
                  </a:cubicBezTo>
                  <a:cubicBezTo>
                    <a:pt x="23944" y="5370"/>
                    <a:pt x="18575" y="0"/>
                    <a:pt x="11978" y="0"/>
                  </a:cubicBezTo>
                  <a:close/>
                </a:path>
              </a:pathLst>
            </a:custGeom>
            <a:solidFill>
              <a:srgbClr val="EEEEEE"/>
            </a:solidFill>
            <a:ln cap="flat" cmpd="sng" w="19050">
              <a:solidFill>
                <a:srgbClr val="EEEE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1"/>
            <p:cNvSpPr/>
            <p:nvPr/>
          </p:nvSpPr>
          <p:spPr>
            <a:xfrm>
              <a:off x="2552656" y="3345439"/>
              <a:ext cx="864474" cy="864438"/>
            </a:xfrm>
            <a:custGeom>
              <a:rect b="b" l="l" r="r" t="t"/>
              <a:pathLst>
                <a:path extrusionOk="0" h="23944" w="23945">
                  <a:moveTo>
                    <a:pt x="11978" y="0"/>
                  </a:moveTo>
                  <a:lnTo>
                    <a:pt x="11978" y="1084"/>
                  </a:lnTo>
                  <a:cubicBezTo>
                    <a:pt x="17979" y="1084"/>
                    <a:pt x="22861" y="5965"/>
                    <a:pt x="22861" y="11978"/>
                  </a:cubicBezTo>
                  <a:cubicBezTo>
                    <a:pt x="22861" y="17979"/>
                    <a:pt x="17979" y="22860"/>
                    <a:pt x="11978" y="22860"/>
                  </a:cubicBezTo>
                  <a:cubicBezTo>
                    <a:pt x="5966" y="22860"/>
                    <a:pt x="1084" y="17979"/>
                    <a:pt x="1084" y="11978"/>
                  </a:cubicBezTo>
                  <a:lnTo>
                    <a:pt x="1" y="11978"/>
                  </a:lnTo>
                  <a:cubicBezTo>
                    <a:pt x="1" y="18574"/>
                    <a:pt x="5370" y="23944"/>
                    <a:pt x="11978" y="23944"/>
                  </a:cubicBezTo>
                  <a:cubicBezTo>
                    <a:pt x="18575" y="23944"/>
                    <a:pt x="23944" y="18574"/>
                    <a:pt x="23944" y="11978"/>
                  </a:cubicBezTo>
                  <a:cubicBezTo>
                    <a:pt x="23944" y="5370"/>
                    <a:pt x="18575" y="0"/>
                    <a:pt x="11978" y="0"/>
                  </a:cubicBezTo>
                  <a:close/>
                </a:path>
              </a:pathLst>
            </a:custGeom>
            <a:solidFill>
              <a:srgbClr val="F6B26B"/>
            </a:solidFill>
            <a:ln cap="flat" cmpd="sng" w="19050">
              <a:solidFill>
                <a:srgbClr val="F6B26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1"/>
            <p:cNvSpPr/>
            <p:nvPr/>
          </p:nvSpPr>
          <p:spPr>
            <a:xfrm>
              <a:off x="3403771" y="3727776"/>
              <a:ext cx="390700" cy="101658"/>
            </a:xfrm>
            <a:custGeom>
              <a:rect b="b" l="l" r="r" t="t"/>
              <a:pathLst>
                <a:path extrusionOk="0" h="3216" w="12360">
                  <a:moveTo>
                    <a:pt x="10752" y="560"/>
                  </a:moveTo>
                  <a:cubicBezTo>
                    <a:pt x="11312" y="560"/>
                    <a:pt x="11776" y="1013"/>
                    <a:pt x="11776" y="1584"/>
                  </a:cubicBezTo>
                  <a:cubicBezTo>
                    <a:pt x="11776" y="2144"/>
                    <a:pt x="11312" y="2596"/>
                    <a:pt x="10752" y="2596"/>
                  </a:cubicBezTo>
                  <a:cubicBezTo>
                    <a:pt x="10181" y="2596"/>
                    <a:pt x="9728" y="2144"/>
                    <a:pt x="9728" y="1584"/>
                  </a:cubicBezTo>
                  <a:cubicBezTo>
                    <a:pt x="9728" y="1013"/>
                    <a:pt x="10181" y="560"/>
                    <a:pt x="10752" y="560"/>
                  </a:cubicBezTo>
                  <a:close/>
                  <a:moveTo>
                    <a:pt x="10752" y="1"/>
                  </a:moveTo>
                  <a:cubicBezTo>
                    <a:pt x="10074" y="1"/>
                    <a:pt x="9490" y="441"/>
                    <a:pt x="9252" y="1036"/>
                  </a:cubicBezTo>
                  <a:lnTo>
                    <a:pt x="1" y="1036"/>
                  </a:lnTo>
                  <a:lnTo>
                    <a:pt x="1" y="2072"/>
                  </a:lnTo>
                  <a:lnTo>
                    <a:pt x="9204" y="2072"/>
                  </a:lnTo>
                  <a:cubicBezTo>
                    <a:pt x="9407" y="2668"/>
                    <a:pt x="10014" y="3215"/>
                    <a:pt x="10752" y="3215"/>
                  </a:cubicBezTo>
                  <a:cubicBezTo>
                    <a:pt x="11633" y="3215"/>
                    <a:pt x="12360" y="2489"/>
                    <a:pt x="12360" y="1608"/>
                  </a:cubicBezTo>
                  <a:cubicBezTo>
                    <a:pt x="12360" y="715"/>
                    <a:pt x="11633" y="1"/>
                    <a:pt x="10752" y="1"/>
                  </a:cubicBezTo>
                  <a:close/>
                </a:path>
              </a:pathLst>
            </a:cu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1"/>
            <p:cNvSpPr txBox="1"/>
            <p:nvPr/>
          </p:nvSpPr>
          <p:spPr>
            <a:xfrm>
              <a:off x="2552640" y="3593465"/>
              <a:ext cx="8646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500">
                  <a:solidFill>
                    <a:srgbClr val="434343"/>
                  </a:solidFill>
                  <a:latin typeface="Fira Sans Extra Condensed Medium"/>
                  <a:ea typeface="Fira Sans Extra Condensed Medium"/>
                  <a:cs typeface="Fira Sans Extra Condensed Medium"/>
                  <a:sym typeface="Fira Sans Extra Condensed Medium"/>
                </a:rPr>
                <a:t>Step 3</a:t>
              </a:r>
              <a:endParaRPr sz="1500">
                <a:solidFill>
                  <a:srgbClr val="434343"/>
                </a:solidFill>
                <a:latin typeface="Fira Sans Extra Condensed Medium"/>
                <a:ea typeface="Fira Sans Extra Condensed Medium"/>
                <a:cs typeface="Fira Sans Extra Condensed Medium"/>
                <a:sym typeface="Fira Sans Extra Condensed Medium"/>
              </a:endParaRPr>
            </a:p>
          </p:txBody>
        </p:sp>
        <p:sp>
          <p:nvSpPr>
            <p:cNvPr id="774" name="Google Shape;774;p51"/>
            <p:cNvSpPr/>
            <p:nvPr/>
          </p:nvSpPr>
          <p:spPr>
            <a:xfrm rot="5400000">
              <a:off x="2893755" y="4191111"/>
              <a:ext cx="182212" cy="172442"/>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3"/>
                                        </p:tgtEl>
                                        <p:attrNameLst>
                                          <p:attrName>style.visibility</p:attrName>
                                        </p:attrNameLst>
                                      </p:cBhvr>
                                      <p:to>
                                        <p:strVal val="visible"/>
                                      </p:to>
                                    </p:set>
                                    <p:animEffect filter="fade" transition="in">
                                      <p:cBhvr>
                                        <p:cTn dur="1000"/>
                                        <p:tgtEl>
                                          <p:spTgt spid="753"/>
                                        </p:tgtEl>
                                      </p:cBhvr>
                                    </p:animEffect>
                                  </p:childTnLst>
                                </p:cTn>
                              </p:par>
                              <p:par>
                                <p:cTn fill="hold" nodeType="withEffect" presetClass="entr" presetID="10" presetSubtype="0">
                                  <p:stCondLst>
                                    <p:cond delay="0"/>
                                  </p:stCondLst>
                                  <p:childTnLst>
                                    <p:set>
                                      <p:cBhvr>
                                        <p:cTn dur="1" fill="hold">
                                          <p:stCondLst>
                                            <p:cond delay="0"/>
                                          </p:stCondLst>
                                        </p:cTn>
                                        <p:tgtEl>
                                          <p:spTgt spid="754"/>
                                        </p:tgtEl>
                                        <p:attrNameLst>
                                          <p:attrName>style.visibility</p:attrName>
                                        </p:attrNameLst>
                                      </p:cBhvr>
                                      <p:to>
                                        <p:strVal val="visible"/>
                                      </p:to>
                                    </p:set>
                                    <p:animEffect filter="fade" transition="in">
                                      <p:cBhvr>
                                        <p:cTn dur="1000"/>
                                        <p:tgtEl>
                                          <p:spTgt spid="7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1"/>
                                        </p:tgtEl>
                                        <p:attrNameLst>
                                          <p:attrName>style.visibility</p:attrName>
                                        </p:attrNameLst>
                                      </p:cBhvr>
                                      <p:to>
                                        <p:strVal val="visible"/>
                                      </p:to>
                                    </p:set>
                                    <p:animEffect filter="fade" transition="in">
                                      <p:cBhvr>
                                        <p:cTn dur="1000"/>
                                        <p:tgtEl>
                                          <p:spTgt spid="761"/>
                                        </p:tgtEl>
                                      </p:cBhvr>
                                    </p:animEffect>
                                  </p:childTnLst>
                                </p:cTn>
                              </p:par>
                              <p:par>
                                <p:cTn fill="hold" nodeType="withEffect" presetClass="entr" presetID="10" presetSubtype="0">
                                  <p:stCondLst>
                                    <p:cond delay="0"/>
                                  </p:stCondLst>
                                  <p:childTnLst>
                                    <p:set>
                                      <p:cBhvr>
                                        <p:cTn dur="1" fill="hold">
                                          <p:stCondLst>
                                            <p:cond delay="0"/>
                                          </p:stCondLst>
                                        </p:cTn>
                                        <p:tgtEl>
                                          <p:spTgt spid="762"/>
                                        </p:tgtEl>
                                        <p:attrNameLst>
                                          <p:attrName>style.visibility</p:attrName>
                                        </p:attrNameLst>
                                      </p:cBhvr>
                                      <p:to>
                                        <p:strVal val="visible"/>
                                      </p:to>
                                    </p:set>
                                    <p:animEffect filter="fade" transition="in">
                                      <p:cBhvr>
                                        <p:cTn dur="1000"/>
                                        <p:tgtEl>
                                          <p:spTgt spid="7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8"/>
                                        </p:tgtEl>
                                        <p:attrNameLst>
                                          <p:attrName>style.visibility</p:attrName>
                                        </p:attrNameLst>
                                      </p:cBhvr>
                                      <p:to>
                                        <p:strVal val="visible"/>
                                      </p:to>
                                    </p:set>
                                    <p:animEffect filter="fade" transition="in">
                                      <p:cBhvr>
                                        <p:cTn dur="1000"/>
                                        <p:tgtEl>
                                          <p:spTgt spid="768"/>
                                        </p:tgtEl>
                                      </p:cBhvr>
                                    </p:animEffect>
                                  </p:childTnLst>
                                </p:cTn>
                              </p:par>
                              <p:par>
                                <p:cTn fill="hold" nodeType="withEffect" presetClass="entr" presetID="10" presetSubtype="0">
                                  <p:stCondLst>
                                    <p:cond delay="0"/>
                                  </p:stCondLst>
                                  <p:childTnLst>
                                    <p:set>
                                      <p:cBhvr>
                                        <p:cTn dur="1" fill="hold">
                                          <p:stCondLst>
                                            <p:cond delay="0"/>
                                          </p:stCondLst>
                                        </p:cTn>
                                        <p:tgtEl>
                                          <p:spTgt spid="769"/>
                                        </p:tgtEl>
                                        <p:attrNameLst>
                                          <p:attrName>style.visibility</p:attrName>
                                        </p:attrNameLst>
                                      </p:cBhvr>
                                      <p:to>
                                        <p:strVal val="visible"/>
                                      </p:to>
                                    </p:set>
                                    <p:animEffect filter="fade" transition="in">
                                      <p:cBhvr>
                                        <p:cTn dur="1000"/>
                                        <p:tgtEl>
                                          <p:spTgt spid="7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sp>
        <p:nvSpPr>
          <p:cNvPr id="779" name="Google Shape;779;p52"/>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780" name="Google Shape;780;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781" name="Google Shape;781;p52"/>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Détermination de la solution optimale</a:t>
            </a:r>
            <a:endParaRPr/>
          </a:p>
        </p:txBody>
      </p:sp>
      <p:sp>
        <p:nvSpPr>
          <p:cNvPr id="782" name="Google Shape;782;p52"/>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783" name="Google Shape;783;p52"/>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84" name="Google Shape;784;p52"/>
          <p:cNvSpPr/>
          <p:nvPr/>
        </p:nvSpPr>
        <p:spPr>
          <a:xfrm>
            <a:off x="457209" y="2405531"/>
            <a:ext cx="864498" cy="864498"/>
          </a:xfrm>
          <a:custGeom>
            <a:rect b="b" l="l" r="r" t="t"/>
            <a:pathLst>
              <a:path extrusionOk="0" h="23944" w="23944">
                <a:moveTo>
                  <a:pt x="11978" y="1"/>
                </a:moveTo>
                <a:cubicBezTo>
                  <a:pt x="5370" y="1"/>
                  <a:pt x="0" y="5370"/>
                  <a:pt x="0" y="11978"/>
                </a:cubicBezTo>
                <a:cubicBezTo>
                  <a:pt x="0" y="18574"/>
                  <a:pt x="5370" y="23944"/>
                  <a:pt x="11978" y="23944"/>
                </a:cubicBezTo>
                <a:cubicBezTo>
                  <a:pt x="18574" y="23944"/>
                  <a:pt x="23944" y="18574"/>
                  <a:pt x="23944" y="11978"/>
                </a:cubicBezTo>
                <a:lnTo>
                  <a:pt x="22860" y="11978"/>
                </a:lnTo>
                <a:cubicBezTo>
                  <a:pt x="22860" y="17979"/>
                  <a:pt x="17979" y="22861"/>
                  <a:pt x="11978" y="22861"/>
                </a:cubicBezTo>
                <a:cubicBezTo>
                  <a:pt x="5977" y="22861"/>
                  <a:pt x="1084" y="17979"/>
                  <a:pt x="1084" y="11978"/>
                </a:cubicBezTo>
                <a:cubicBezTo>
                  <a:pt x="1084" y="5966"/>
                  <a:pt x="5977" y="1084"/>
                  <a:pt x="11978" y="1084"/>
                </a:cubicBezTo>
                <a:lnTo>
                  <a:pt x="11978" y="1"/>
                </a:lnTo>
                <a:close/>
              </a:path>
            </a:pathLst>
          </a:custGeom>
          <a:solidFill>
            <a:srgbClr val="EEEEEE"/>
          </a:solidFill>
          <a:ln cap="flat" cmpd="sng" w="19050">
            <a:solidFill>
              <a:srgbClr val="EEEE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2"/>
          <p:cNvSpPr/>
          <p:nvPr/>
        </p:nvSpPr>
        <p:spPr>
          <a:xfrm>
            <a:off x="889625" y="2405531"/>
            <a:ext cx="432069" cy="432502"/>
          </a:xfrm>
          <a:custGeom>
            <a:rect b="b" l="l" r="r" t="t"/>
            <a:pathLst>
              <a:path extrusionOk="0" h="11979" w="11967">
                <a:moveTo>
                  <a:pt x="1" y="1"/>
                </a:moveTo>
                <a:lnTo>
                  <a:pt x="1" y="1084"/>
                </a:lnTo>
                <a:cubicBezTo>
                  <a:pt x="6002" y="1084"/>
                  <a:pt x="10883" y="5966"/>
                  <a:pt x="10883" y="11978"/>
                </a:cubicBezTo>
                <a:lnTo>
                  <a:pt x="11967" y="11978"/>
                </a:lnTo>
                <a:cubicBezTo>
                  <a:pt x="11967" y="5370"/>
                  <a:pt x="6597" y="1"/>
                  <a:pt x="1" y="1"/>
                </a:cubicBezTo>
                <a:close/>
              </a:path>
            </a:pathLst>
          </a:custGeom>
          <a:solidFill>
            <a:srgbClr val="E67900"/>
          </a:solidFill>
          <a:ln cap="flat" cmpd="sng" w="19050">
            <a:solidFill>
              <a:srgbClr val="E67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2"/>
          <p:cNvSpPr txBox="1"/>
          <p:nvPr/>
        </p:nvSpPr>
        <p:spPr>
          <a:xfrm>
            <a:off x="457225" y="2648470"/>
            <a:ext cx="8646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500">
                <a:solidFill>
                  <a:srgbClr val="434343"/>
                </a:solidFill>
                <a:latin typeface="Fira Sans Extra Condensed Medium"/>
                <a:ea typeface="Fira Sans Extra Condensed Medium"/>
                <a:cs typeface="Fira Sans Extra Condensed Medium"/>
                <a:sym typeface="Fira Sans Extra Condensed Medium"/>
              </a:rPr>
              <a:t>Step 1</a:t>
            </a:r>
            <a:endParaRPr sz="1500">
              <a:solidFill>
                <a:srgbClr val="434343"/>
              </a:solidFill>
              <a:latin typeface="Fira Sans Extra Condensed Medium"/>
              <a:ea typeface="Fira Sans Extra Condensed Medium"/>
              <a:cs typeface="Fira Sans Extra Condensed Medium"/>
              <a:sym typeface="Fira Sans Extra Condensed Medium"/>
            </a:endParaRPr>
          </a:p>
        </p:txBody>
      </p:sp>
      <p:graphicFrame>
        <p:nvGraphicFramePr>
          <p:cNvPr id="787" name="Google Shape;787;p52"/>
          <p:cNvGraphicFramePr/>
          <p:nvPr/>
        </p:nvGraphicFramePr>
        <p:xfrm>
          <a:off x="1875138" y="1343025"/>
          <a:ext cx="3000000" cy="3000000"/>
        </p:xfrm>
        <a:graphic>
          <a:graphicData uri="http://schemas.openxmlformats.org/drawingml/2006/table">
            <a:tbl>
              <a:tblPr>
                <a:noFill/>
                <a:tableStyleId>{CDA322C2-EAFF-49FB-8BB8-2598E6246C63}</a:tableStyleId>
              </a:tblPr>
              <a:tblGrid>
                <a:gridCol w="567525"/>
                <a:gridCol w="2949450"/>
                <a:gridCol w="3080325"/>
              </a:tblGrid>
              <a:tr h="432500">
                <a:tc rowSpan="4">
                  <a:txBody>
                    <a:bodyPr/>
                    <a:lstStyle/>
                    <a:p>
                      <a:pPr indent="0" lvl="0" marL="0" rtl="0" algn="l">
                        <a:spcBef>
                          <a:spcPts val="0"/>
                        </a:spcBef>
                        <a:spcAft>
                          <a:spcPts val="0"/>
                        </a:spcAft>
                        <a:buNone/>
                      </a:pPr>
                      <a:r>
                        <a:t/>
                      </a:r>
                      <a:endParaRPr b="1">
                        <a:latin typeface="Fira Sans Extra Condensed"/>
                        <a:ea typeface="Fira Sans Extra Condensed"/>
                        <a:cs typeface="Fira Sans Extra Condensed"/>
                        <a:sym typeface="Fira Sans Extra Condensed"/>
                      </a:endParaRPr>
                    </a:p>
                  </a:txBody>
                  <a:tcPr marT="91425" marB="91425" marR="91425" marL="91425"/>
                </a:tc>
                <a:tc>
                  <a:txBody>
                    <a:bodyPr/>
                    <a:lstStyle/>
                    <a:p>
                      <a:pPr indent="0" lvl="0" marL="0" rtl="0" algn="ctr">
                        <a:spcBef>
                          <a:spcPts val="0"/>
                        </a:spcBef>
                        <a:spcAft>
                          <a:spcPts val="0"/>
                        </a:spcAft>
                        <a:buNone/>
                      </a:pPr>
                      <a:r>
                        <a:rPr b="1" lang="en-GB" sz="1300">
                          <a:latin typeface="Fira Sans Extra Condensed"/>
                          <a:ea typeface="Fira Sans Extra Condensed"/>
                          <a:cs typeface="Fira Sans Extra Condensed"/>
                          <a:sym typeface="Fira Sans Extra Condensed"/>
                        </a:rPr>
                        <a:t>Les axes d’amélioration</a:t>
                      </a:r>
                      <a:endParaRPr b="1" sz="1300">
                        <a:latin typeface="Fira Sans Extra Condensed"/>
                        <a:ea typeface="Fira Sans Extra Condensed"/>
                        <a:cs typeface="Fira Sans Extra Condensed"/>
                        <a:sym typeface="Fira Sans Extra Condensed"/>
                      </a:endParaRPr>
                    </a:p>
                  </a:txBody>
                  <a:tcPr marT="91425" marB="91425" marR="91425" marL="91425"/>
                </a:tc>
                <a:tc>
                  <a:txBody>
                    <a:bodyPr/>
                    <a:lstStyle/>
                    <a:p>
                      <a:pPr indent="0" lvl="0" marL="0" rtl="0" algn="ctr">
                        <a:spcBef>
                          <a:spcPts val="0"/>
                        </a:spcBef>
                        <a:spcAft>
                          <a:spcPts val="0"/>
                        </a:spcAft>
                        <a:buNone/>
                      </a:pPr>
                      <a:r>
                        <a:rPr b="1" lang="en-GB" sz="1300">
                          <a:latin typeface="Fira Sans Extra Condensed"/>
                          <a:ea typeface="Fira Sans Extra Condensed"/>
                          <a:cs typeface="Fira Sans Extra Condensed"/>
                          <a:sym typeface="Fira Sans Extra Condensed"/>
                        </a:rPr>
                        <a:t>Les problèmes engendrés</a:t>
                      </a:r>
                      <a:endParaRPr b="1" sz="1300">
                        <a:latin typeface="Fira Sans Extra Condensed"/>
                        <a:ea typeface="Fira Sans Extra Condensed"/>
                        <a:cs typeface="Fira Sans Extra Condensed"/>
                        <a:sym typeface="Fira Sans Extra Condensed"/>
                      </a:endParaRPr>
                    </a:p>
                  </a:txBody>
                  <a:tcPr marT="91425" marB="91425" marR="91425" marL="91425"/>
                </a:tc>
              </a:tr>
              <a:tr h="805325">
                <a:tc vMerge="1"/>
                <a:tc>
                  <a:txBody>
                    <a:bodyPr/>
                    <a:lstStyle/>
                    <a:p>
                      <a:pPr indent="0" lvl="0" marL="0" rtl="0" algn="l">
                        <a:spcBef>
                          <a:spcPts val="0"/>
                        </a:spcBef>
                        <a:spcAft>
                          <a:spcPts val="0"/>
                        </a:spcAft>
                        <a:buNone/>
                      </a:pPr>
                      <a:r>
                        <a:rPr lang="en-GB">
                          <a:latin typeface="Fira Sans Extra Condensed"/>
                          <a:ea typeface="Fira Sans Extra Condensed"/>
                          <a:cs typeface="Fira Sans Extra Condensed"/>
                          <a:sym typeface="Fira Sans Extra Condensed"/>
                        </a:rPr>
                        <a:t>Transmission des outils d'évaluation passe par </a:t>
                      </a:r>
                      <a:r>
                        <a:rPr lang="en-GB">
                          <a:latin typeface="Fira Sans Extra Condensed"/>
                          <a:ea typeface="Fira Sans Extra Condensed"/>
                          <a:cs typeface="Fira Sans Extra Condensed"/>
                          <a:sym typeface="Fira Sans Extra Condensed"/>
                        </a:rPr>
                        <a:t>un </a:t>
                      </a:r>
                      <a:r>
                        <a:rPr lang="en-GB">
                          <a:latin typeface="Fira Sans Extra Condensed"/>
                          <a:ea typeface="Fira Sans Extra Condensed"/>
                          <a:cs typeface="Fira Sans Extra Condensed"/>
                          <a:sym typeface="Fira Sans Extra Condensed"/>
                        </a:rPr>
                        <a:t>intermédiaire</a:t>
                      </a:r>
                      <a:endParaRPr>
                        <a:latin typeface="Fira Sans Extra Condensed"/>
                        <a:ea typeface="Fira Sans Extra Condensed"/>
                        <a:cs typeface="Fira Sans Extra Condensed"/>
                        <a:sym typeface="Fira Sans Extra Condensed"/>
                      </a:endParaRPr>
                    </a:p>
                  </a:txBody>
                  <a:tcPr marT="91425" marB="91425" marR="91425" marL="91425"/>
                </a:tc>
                <a:tc>
                  <a:txBody>
                    <a:bodyPr/>
                    <a:lstStyle/>
                    <a:p>
                      <a:pPr indent="-317500" lvl="0" marL="457200" rtl="0" algn="l">
                        <a:spcBef>
                          <a:spcPts val="0"/>
                        </a:spcBef>
                        <a:spcAft>
                          <a:spcPts val="0"/>
                        </a:spcAft>
                        <a:buSzPts val="1400"/>
                        <a:buFont typeface="Fira Sans Extra Condensed"/>
                        <a:buChar char="●"/>
                      </a:pPr>
                      <a:r>
                        <a:rPr lang="en-GB">
                          <a:latin typeface="Fira Sans Extra Condensed"/>
                          <a:ea typeface="Fira Sans Extra Condensed"/>
                          <a:cs typeface="Fira Sans Extra Condensed"/>
                          <a:sym typeface="Fira Sans Extra Condensed"/>
                        </a:rPr>
                        <a:t>Temps </a:t>
                      </a:r>
                      <a:r>
                        <a:rPr lang="en-GB">
                          <a:latin typeface="Fira Sans Extra Condensed"/>
                          <a:ea typeface="Fira Sans Extra Condensed"/>
                          <a:cs typeface="Fira Sans Extra Condensed"/>
                          <a:sym typeface="Fira Sans Extra Condensed"/>
                        </a:rPr>
                        <a:t>supplémentaires</a:t>
                      </a:r>
                      <a:endParaRPr>
                        <a:latin typeface="Fira Sans Extra Condensed"/>
                        <a:ea typeface="Fira Sans Extra Condensed"/>
                        <a:cs typeface="Fira Sans Extra Condensed"/>
                        <a:sym typeface="Fira Sans Extra Condensed"/>
                      </a:endParaRPr>
                    </a:p>
                  </a:txBody>
                  <a:tcPr marT="91425" marB="91425" marR="91425" marL="91425"/>
                </a:tc>
              </a:tr>
              <a:tr h="805325">
                <a:tc vMerge="1"/>
                <a:tc>
                  <a:txBody>
                    <a:bodyPr/>
                    <a:lstStyle/>
                    <a:p>
                      <a:pPr indent="0" lvl="0" marL="0" rtl="0" algn="l">
                        <a:spcBef>
                          <a:spcPts val="0"/>
                        </a:spcBef>
                        <a:spcAft>
                          <a:spcPts val="0"/>
                        </a:spcAft>
                        <a:buNone/>
                      </a:pPr>
                      <a:r>
                        <a:rPr lang="en-GB">
                          <a:latin typeface="Fira Sans Extra Condensed"/>
                          <a:ea typeface="Fira Sans Extra Condensed"/>
                          <a:cs typeface="Fira Sans Extra Condensed"/>
                          <a:sym typeface="Fira Sans Extra Condensed"/>
                        </a:rPr>
                        <a:t>Réception des outils Excel par paquet au niveau de l'entité de gestion de compétences </a:t>
                      </a:r>
                      <a:endParaRPr>
                        <a:latin typeface="Fira Sans Extra Condensed"/>
                        <a:ea typeface="Fira Sans Extra Condensed"/>
                        <a:cs typeface="Fira Sans Extra Condensed"/>
                        <a:sym typeface="Fira Sans Extra Condensed"/>
                      </a:endParaRPr>
                    </a:p>
                  </a:txBody>
                  <a:tcPr marT="91425" marB="91425" marR="91425" marL="91425"/>
                </a:tc>
                <a:tc>
                  <a:txBody>
                    <a:bodyPr/>
                    <a:lstStyle/>
                    <a:p>
                      <a:pPr indent="-317500" lvl="0" marL="457200" rtl="0" algn="l">
                        <a:spcBef>
                          <a:spcPts val="0"/>
                        </a:spcBef>
                        <a:spcAft>
                          <a:spcPts val="0"/>
                        </a:spcAft>
                        <a:buSzPts val="1400"/>
                        <a:buFont typeface="Fira Sans Extra Condensed"/>
                        <a:buChar char="●"/>
                      </a:pPr>
                      <a:r>
                        <a:rPr lang="en-GB">
                          <a:latin typeface="Fira Sans Extra Condensed"/>
                          <a:ea typeface="Fira Sans Extra Condensed"/>
                          <a:cs typeface="Fira Sans Extra Condensed"/>
                          <a:sym typeface="Fira Sans Extra Condensed"/>
                        </a:rPr>
                        <a:t>Possibilité de se tromper</a:t>
                      </a:r>
                      <a:endParaRPr>
                        <a:latin typeface="Fira Sans Extra Condensed"/>
                        <a:ea typeface="Fira Sans Extra Condensed"/>
                        <a:cs typeface="Fira Sans Extra Condensed"/>
                        <a:sym typeface="Fira Sans Extra Condensed"/>
                      </a:endParaRPr>
                    </a:p>
                    <a:p>
                      <a:pPr indent="-317500" lvl="0" marL="457200" rtl="0" algn="l">
                        <a:spcBef>
                          <a:spcPts val="0"/>
                        </a:spcBef>
                        <a:spcAft>
                          <a:spcPts val="0"/>
                        </a:spcAft>
                        <a:buSzPts val="1400"/>
                        <a:buFont typeface="Fira Sans Extra Condensed"/>
                        <a:buChar char="●"/>
                      </a:pPr>
                      <a:r>
                        <a:rPr lang="en-GB">
                          <a:latin typeface="Fira Sans Extra Condensed"/>
                          <a:ea typeface="Fira Sans Extra Condensed"/>
                          <a:cs typeface="Fira Sans Extra Condensed"/>
                          <a:sym typeface="Fira Sans Extra Condensed"/>
                        </a:rPr>
                        <a:t>Surcharge du canal de transmission</a:t>
                      </a:r>
                      <a:endParaRPr>
                        <a:latin typeface="Fira Sans Extra Condensed"/>
                        <a:ea typeface="Fira Sans Extra Condensed"/>
                        <a:cs typeface="Fira Sans Extra Condensed"/>
                        <a:sym typeface="Fira Sans Extra Condensed"/>
                      </a:endParaRPr>
                    </a:p>
                  </a:txBody>
                  <a:tcPr marT="91425" marB="91425" marR="91425" marL="91425"/>
                </a:tc>
              </a:tr>
              <a:tr h="805325">
                <a:tc vMerge="1"/>
                <a:tc>
                  <a:txBody>
                    <a:bodyPr/>
                    <a:lstStyle/>
                    <a:p>
                      <a:pPr indent="0" lvl="0" marL="0" rtl="0" algn="l">
                        <a:spcBef>
                          <a:spcPts val="0"/>
                        </a:spcBef>
                        <a:spcAft>
                          <a:spcPts val="0"/>
                        </a:spcAft>
                        <a:buNone/>
                      </a:pPr>
                      <a:r>
                        <a:rPr lang="en-GB">
                          <a:latin typeface="Fira Sans Extra Condensed"/>
                          <a:ea typeface="Fira Sans Extra Condensed"/>
                          <a:cs typeface="Fira Sans Extra Condensed"/>
                          <a:sym typeface="Fira Sans Extra Condensed"/>
                        </a:rPr>
                        <a:t>Suivi des opérations est manuel et dépend du retour de la RH BPR </a:t>
                      </a:r>
                      <a:endParaRPr>
                        <a:latin typeface="Fira Sans Extra Condensed"/>
                        <a:ea typeface="Fira Sans Extra Condensed"/>
                        <a:cs typeface="Fira Sans Extra Condensed"/>
                        <a:sym typeface="Fira Sans Extra Condensed"/>
                      </a:endParaRPr>
                    </a:p>
                  </a:txBody>
                  <a:tcPr marT="91425" marB="91425" marR="91425" marL="91425"/>
                </a:tc>
                <a:tc>
                  <a:txBody>
                    <a:bodyPr/>
                    <a:lstStyle/>
                    <a:p>
                      <a:pPr indent="-317500" lvl="0" marL="457200" rtl="0" algn="l">
                        <a:spcBef>
                          <a:spcPts val="0"/>
                        </a:spcBef>
                        <a:spcAft>
                          <a:spcPts val="0"/>
                        </a:spcAft>
                        <a:buSzPts val="1400"/>
                        <a:buFont typeface="Fira Sans Extra Condensed"/>
                        <a:buChar char="●"/>
                      </a:pPr>
                      <a:r>
                        <a:rPr lang="en-GB">
                          <a:latin typeface="Fira Sans Extra Condensed"/>
                          <a:ea typeface="Fira Sans Extra Condensed"/>
                          <a:cs typeface="Fira Sans Extra Condensed"/>
                          <a:sym typeface="Fira Sans Extra Condensed"/>
                        </a:rPr>
                        <a:t>Pas de </a:t>
                      </a:r>
                      <a:r>
                        <a:rPr lang="en-GB">
                          <a:latin typeface="Fira Sans Extra Condensed"/>
                          <a:ea typeface="Fira Sans Extra Condensed"/>
                          <a:cs typeface="Fira Sans Extra Condensed"/>
                          <a:sym typeface="Fira Sans Extra Condensed"/>
                        </a:rPr>
                        <a:t>visibilité</a:t>
                      </a:r>
                      <a:r>
                        <a:rPr lang="en-GB">
                          <a:latin typeface="Fira Sans Extra Condensed"/>
                          <a:ea typeface="Fira Sans Extra Condensed"/>
                          <a:cs typeface="Fira Sans Extra Condensed"/>
                          <a:sym typeface="Fira Sans Extra Condensed"/>
                        </a:rPr>
                        <a:t> sur </a:t>
                      </a:r>
                      <a:r>
                        <a:rPr lang="en-GB">
                          <a:latin typeface="Fira Sans Extra Condensed"/>
                          <a:ea typeface="Fira Sans Extra Condensed"/>
                          <a:cs typeface="Fira Sans Extra Condensed"/>
                          <a:sym typeface="Fira Sans Extra Condensed"/>
                        </a:rPr>
                        <a:t>l'état</a:t>
                      </a:r>
                      <a:r>
                        <a:rPr lang="en-GB">
                          <a:latin typeface="Fira Sans Extra Condensed"/>
                          <a:ea typeface="Fira Sans Extra Condensed"/>
                          <a:cs typeface="Fira Sans Extra Condensed"/>
                          <a:sym typeface="Fira Sans Extra Condensed"/>
                        </a:rPr>
                        <a:t> d’avancement en fonction des évaluations validées</a:t>
                      </a:r>
                      <a:endParaRPr>
                        <a:latin typeface="Fira Sans Extra Condensed"/>
                        <a:ea typeface="Fira Sans Extra Condensed"/>
                        <a:cs typeface="Fira Sans Extra Condensed"/>
                        <a:sym typeface="Fira Sans Extra Condensed"/>
                      </a:endParaRPr>
                    </a:p>
                  </a:txBody>
                  <a:tcPr marT="91425" marB="91425" marR="91425" marL="91425"/>
                </a:tc>
              </a:tr>
            </a:tbl>
          </a:graphicData>
        </a:graphic>
      </p:graphicFrame>
      <p:sp>
        <p:nvSpPr>
          <p:cNvPr id="788" name="Google Shape;788;p52"/>
          <p:cNvSpPr txBox="1"/>
          <p:nvPr/>
        </p:nvSpPr>
        <p:spPr>
          <a:xfrm>
            <a:off x="2000250" y="1775788"/>
            <a:ext cx="3144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GB">
                <a:solidFill>
                  <a:schemeClr val="dk1"/>
                </a:solidFill>
                <a:latin typeface="Fira Sans Extra Condensed"/>
                <a:ea typeface="Fira Sans Extra Condensed"/>
                <a:cs typeface="Fira Sans Extra Condensed"/>
                <a:sym typeface="Fira Sans Extra Condensed"/>
              </a:rPr>
              <a:t>PROCESSUS</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53"/>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794" name="Google Shape;794;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795" name="Google Shape;795;p53"/>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Détermination de la solution optimale</a:t>
            </a:r>
            <a:endParaRPr/>
          </a:p>
        </p:txBody>
      </p:sp>
      <p:sp>
        <p:nvSpPr>
          <p:cNvPr id="796" name="Google Shape;796;p53"/>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797" name="Google Shape;797;p53"/>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98" name="Google Shape;798;p53"/>
          <p:cNvSpPr/>
          <p:nvPr/>
        </p:nvSpPr>
        <p:spPr>
          <a:xfrm>
            <a:off x="457209" y="2405531"/>
            <a:ext cx="864498" cy="864498"/>
          </a:xfrm>
          <a:custGeom>
            <a:rect b="b" l="l" r="r" t="t"/>
            <a:pathLst>
              <a:path extrusionOk="0" h="23944" w="23944">
                <a:moveTo>
                  <a:pt x="11978" y="1"/>
                </a:moveTo>
                <a:cubicBezTo>
                  <a:pt x="5370" y="1"/>
                  <a:pt x="0" y="5370"/>
                  <a:pt x="0" y="11978"/>
                </a:cubicBezTo>
                <a:cubicBezTo>
                  <a:pt x="0" y="18574"/>
                  <a:pt x="5370" y="23944"/>
                  <a:pt x="11978" y="23944"/>
                </a:cubicBezTo>
                <a:cubicBezTo>
                  <a:pt x="18574" y="23944"/>
                  <a:pt x="23944" y="18574"/>
                  <a:pt x="23944" y="11978"/>
                </a:cubicBezTo>
                <a:lnTo>
                  <a:pt x="22860" y="11978"/>
                </a:lnTo>
                <a:cubicBezTo>
                  <a:pt x="22860" y="17979"/>
                  <a:pt x="17979" y="22861"/>
                  <a:pt x="11978" y="22861"/>
                </a:cubicBezTo>
                <a:cubicBezTo>
                  <a:pt x="5977" y="22861"/>
                  <a:pt x="1084" y="17979"/>
                  <a:pt x="1084" y="11978"/>
                </a:cubicBezTo>
                <a:cubicBezTo>
                  <a:pt x="1084" y="5966"/>
                  <a:pt x="5977" y="1084"/>
                  <a:pt x="11978" y="1084"/>
                </a:cubicBezTo>
                <a:lnTo>
                  <a:pt x="11978" y="1"/>
                </a:lnTo>
                <a:close/>
              </a:path>
            </a:pathLst>
          </a:custGeom>
          <a:solidFill>
            <a:srgbClr val="EEEEEE"/>
          </a:solidFill>
          <a:ln cap="flat" cmpd="sng" w="19050">
            <a:solidFill>
              <a:srgbClr val="EEEE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3"/>
          <p:cNvSpPr/>
          <p:nvPr/>
        </p:nvSpPr>
        <p:spPr>
          <a:xfrm>
            <a:off x="889625" y="2405531"/>
            <a:ext cx="432069" cy="432502"/>
          </a:xfrm>
          <a:custGeom>
            <a:rect b="b" l="l" r="r" t="t"/>
            <a:pathLst>
              <a:path extrusionOk="0" h="11979" w="11967">
                <a:moveTo>
                  <a:pt x="1" y="1"/>
                </a:moveTo>
                <a:lnTo>
                  <a:pt x="1" y="1084"/>
                </a:lnTo>
                <a:cubicBezTo>
                  <a:pt x="6002" y="1084"/>
                  <a:pt x="10883" y="5966"/>
                  <a:pt x="10883" y="11978"/>
                </a:cubicBezTo>
                <a:lnTo>
                  <a:pt x="11967" y="11978"/>
                </a:lnTo>
                <a:cubicBezTo>
                  <a:pt x="11967" y="5370"/>
                  <a:pt x="6597" y="1"/>
                  <a:pt x="1" y="1"/>
                </a:cubicBezTo>
                <a:close/>
              </a:path>
            </a:pathLst>
          </a:custGeom>
          <a:solidFill>
            <a:srgbClr val="E67900"/>
          </a:solidFill>
          <a:ln cap="flat" cmpd="sng" w="19050">
            <a:solidFill>
              <a:srgbClr val="E67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3"/>
          <p:cNvSpPr txBox="1"/>
          <p:nvPr/>
        </p:nvSpPr>
        <p:spPr>
          <a:xfrm>
            <a:off x="457225" y="2648470"/>
            <a:ext cx="8646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500">
                <a:solidFill>
                  <a:srgbClr val="434343"/>
                </a:solidFill>
                <a:latin typeface="Fira Sans Extra Condensed Medium"/>
                <a:ea typeface="Fira Sans Extra Condensed Medium"/>
                <a:cs typeface="Fira Sans Extra Condensed Medium"/>
                <a:sym typeface="Fira Sans Extra Condensed Medium"/>
              </a:rPr>
              <a:t>Step 1</a:t>
            </a:r>
            <a:endParaRPr sz="1500">
              <a:solidFill>
                <a:srgbClr val="434343"/>
              </a:solidFill>
              <a:latin typeface="Fira Sans Extra Condensed Medium"/>
              <a:ea typeface="Fira Sans Extra Condensed Medium"/>
              <a:cs typeface="Fira Sans Extra Condensed Medium"/>
              <a:sym typeface="Fira Sans Extra Condensed Medium"/>
            </a:endParaRPr>
          </a:p>
        </p:txBody>
      </p:sp>
      <p:graphicFrame>
        <p:nvGraphicFramePr>
          <p:cNvPr id="801" name="Google Shape;801;p53"/>
          <p:cNvGraphicFramePr/>
          <p:nvPr/>
        </p:nvGraphicFramePr>
        <p:xfrm>
          <a:off x="1875138" y="1343025"/>
          <a:ext cx="3000000" cy="3000000"/>
        </p:xfrm>
        <a:graphic>
          <a:graphicData uri="http://schemas.openxmlformats.org/drawingml/2006/table">
            <a:tbl>
              <a:tblPr>
                <a:noFill/>
                <a:tableStyleId>{CDA322C2-EAFF-49FB-8BB8-2598E6246C63}</a:tableStyleId>
              </a:tblPr>
              <a:tblGrid>
                <a:gridCol w="567525"/>
                <a:gridCol w="2949450"/>
                <a:gridCol w="3080325"/>
              </a:tblGrid>
              <a:tr h="432500">
                <a:tc rowSpan="4">
                  <a:txBody>
                    <a:bodyPr/>
                    <a:lstStyle/>
                    <a:p>
                      <a:pPr indent="0" lvl="0" marL="0" rtl="0" algn="l">
                        <a:spcBef>
                          <a:spcPts val="0"/>
                        </a:spcBef>
                        <a:spcAft>
                          <a:spcPts val="0"/>
                        </a:spcAft>
                        <a:buNone/>
                      </a:pPr>
                      <a:r>
                        <a:t/>
                      </a:r>
                      <a:endParaRPr b="1">
                        <a:latin typeface="Fira Sans Extra Condensed"/>
                        <a:ea typeface="Fira Sans Extra Condensed"/>
                        <a:cs typeface="Fira Sans Extra Condensed"/>
                        <a:sym typeface="Fira Sans Extra Condensed"/>
                      </a:endParaRPr>
                    </a:p>
                  </a:txBody>
                  <a:tcPr marT="91425" marB="91425" marR="91425" marL="91425"/>
                </a:tc>
                <a:tc>
                  <a:txBody>
                    <a:bodyPr/>
                    <a:lstStyle/>
                    <a:p>
                      <a:pPr indent="0" lvl="0" marL="0" rtl="0" algn="ctr">
                        <a:spcBef>
                          <a:spcPts val="0"/>
                        </a:spcBef>
                        <a:spcAft>
                          <a:spcPts val="0"/>
                        </a:spcAft>
                        <a:buNone/>
                      </a:pPr>
                      <a:r>
                        <a:rPr b="1" lang="en-GB" sz="1300">
                          <a:latin typeface="Fira Sans Extra Condensed"/>
                          <a:ea typeface="Fira Sans Extra Condensed"/>
                          <a:cs typeface="Fira Sans Extra Condensed"/>
                          <a:sym typeface="Fira Sans Extra Condensed"/>
                        </a:rPr>
                        <a:t>Les axes d’amélioration</a:t>
                      </a:r>
                      <a:endParaRPr b="1" sz="1300">
                        <a:latin typeface="Fira Sans Extra Condensed"/>
                        <a:ea typeface="Fira Sans Extra Condensed"/>
                        <a:cs typeface="Fira Sans Extra Condensed"/>
                        <a:sym typeface="Fira Sans Extra Condensed"/>
                      </a:endParaRPr>
                    </a:p>
                  </a:txBody>
                  <a:tcPr marT="91425" marB="91425" marR="91425" marL="91425"/>
                </a:tc>
                <a:tc>
                  <a:txBody>
                    <a:bodyPr/>
                    <a:lstStyle/>
                    <a:p>
                      <a:pPr indent="0" lvl="0" marL="0" rtl="0" algn="ctr">
                        <a:spcBef>
                          <a:spcPts val="0"/>
                        </a:spcBef>
                        <a:spcAft>
                          <a:spcPts val="0"/>
                        </a:spcAft>
                        <a:buNone/>
                      </a:pPr>
                      <a:r>
                        <a:rPr b="1" lang="en-GB" sz="1300">
                          <a:latin typeface="Fira Sans Extra Condensed"/>
                          <a:ea typeface="Fira Sans Extra Condensed"/>
                          <a:cs typeface="Fira Sans Extra Condensed"/>
                          <a:sym typeface="Fira Sans Extra Condensed"/>
                        </a:rPr>
                        <a:t>Les problèmes engendrés</a:t>
                      </a:r>
                      <a:endParaRPr b="1" sz="1300">
                        <a:latin typeface="Fira Sans Extra Condensed"/>
                        <a:ea typeface="Fira Sans Extra Condensed"/>
                        <a:cs typeface="Fira Sans Extra Condensed"/>
                        <a:sym typeface="Fira Sans Extra Condensed"/>
                      </a:endParaRPr>
                    </a:p>
                  </a:txBody>
                  <a:tcPr marT="91425" marB="91425" marR="91425" marL="91425"/>
                </a:tc>
              </a:tr>
              <a:tr h="805325">
                <a:tc vMerge="1"/>
                <a:tc>
                  <a:txBody>
                    <a:bodyPr/>
                    <a:lstStyle/>
                    <a:p>
                      <a:pPr indent="0" lvl="0" marL="0" rtl="0" algn="l">
                        <a:spcBef>
                          <a:spcPts val="0"/>
                        </a:spcBef>
                        <a:spcAft>
                          <a:spcPts val="0"/>
                        </a:spcAft>
                        <a:buNone/>
                      </a:pPr>
                      <a:r>
                        <a:rPr lang="en-GB">
                          <a:latin typeface="Fira Sans Extra Condensed"/>
                          <a:ea typeface="Fira Sans Extra Condensed"/>
                          <a:cs typeface="Fira Sans Extra Condensed"/>
                          <a:sym typeface="Fira Sans Extra Condensed"/>
                        </a:rPr>
                        <a:t>Stockage de l’outil</a:t>
                      </a:r>
                      <a:endParaRPr>
                        <a:latin typeface="Fira Sans Extra Condensed"/>
                        <a:ea typeface="Fira Sans Extra Condensed"/>
                        <a:cs typeface="Fira Sans Extra Condensed"/>
                        <a:sym typeface="Fira Sans Extra Condensed"/>
                      </a:endParaRPr>
                    </a:p>
                  </a:txBody>
                  <a:tcPr marT="91425" marB="91425" marR="91425" marL="91425"/>
                </a:tc>
                <a:tc>
                  <a:txBody>
                    <a:bodyPr/>
                    <a:lstStyle/>
                    <a:p>
                      <a:pPr indent="-317500" lvl="0" marL="457200" rtl="0" algn="l">
                        <a:spcBef>
                          <a:spcPts val="0"/>
                        </a:spcBef>
                        <a:spcAft>
                          <a:spcPts val="0"/>
                        </a:spcAft>
                        <a:buSzPts val="1400"/>
                        <a:buFont typeface="Fira Sans Extra Condensed"/>
                        <a:buChar char="●"/>
                      </a:pPr>
                      <a:r>
                        <a:rPr lang="en-GB">
                          <a:latin typeface="Fira Sans Extra Condensed"/>
                          <a:ea typeface="Fira Sans Extra Condensed"/>
                          <a:cs typeface="Fira Sans Extra Condensed"/>
                          <a:sym typeface="Fira Sans Extra Condensed"/>
                        </a:rPr>
                        <a:t>Limitation au niveau de l’envoie par mail</a:t>
                      </a:r>
                      <a:endParaRPr>
                        <a:latin typeface="Fira Sans Extra Condensed"/>
                        <a:ea typeface="Fira Sans Extra Condensed"/>
                        <a:cs typeface="Fira Sans Extra Condensed"/>
                        <a:sym typeface="Fira Sans Extra Condensed"/>
                      </a:endParaRPr>
                    </a:p>
                    <a:p>
                      <a:pPr indent="-317500" lvl="0" marL="457200" rtl="0" algn="l">
                        <a:spcBef>
                          <a:spcPts val="0"/>
                        </a:spcBef>
                        <a:spcAft>
                          <a:spcPts val="0"/>
                        </a:spcAft>
                        <a:buSzPts val="1400"/>
                        <a:buFont typeface="Fira Sans Extra Condensed"/>
                        <a:buChar char="●"/>
                      </a:pPr>
                      <a:r>
                        <a:rPr lang="en-GB">
                          <a:latin typeface="Fira Sans Extra Condensed"/>
                          <a:ea typeface="Fira Sans Extra Condensed"/>
                          <a:cs typeface="Fira Sans Extra Condensed"/>
                          <a:sym typeface="Fira Sans Extra Condensed"/>
                        </a:rPr>
                        <a:t>Lourd en terme de taille surtout dans la phase d’harmonisation</a:t>
                      </a:r>
                      <a:endParaRPr>
                        <a:latin typeface="Fira Sans Extra Condensed"/>
                        <a:ea typeface="Fira Sans Extra Condensed"/>
                        <a:cs typeface="Fira Sans Extra Condensed"/>
                        <a:sym typeface="Fira Sans Extra Condensed"/>
                      </a:endParaRPr>
                    </a:p>
                  </a:txBody>
                  <a:tcPr marT="91425" marB="91425" marR="91425" marL="91425"/>
                </a:tc>
              </a:tr>
              <a:tr h="805325">
                <a:tc vMerge="1"/>
                <a:tc>
                  <a:txBody>
                    <a:bodyPr/>
                    <a:lstStyle/>
                    <a:p>
                      <a:pPr indent="0" lvl="0" marL="0" rtl="0" algn="l">
                        <a:spcBef>
                          <a:spcPts val="0"/>
                        </a:spcBef>
                        <a:spcAft>
                          <a:spcPts val="0"/>
                        </a:spcAft>
                        <a:buNone/>
                      </a:pPr>
                      <a:r>
                        <a:rPr lang="en-GB">
                          <a:latin typeface="Fira Sans Extra Condensed"/>
                          <a:ea typeface="Fira Sans Extra Condensed"/>
                          <a:cs typeface="Fira Sans Extra Condensed"/>
                          <a:sym typeface="Fira Sans Extra Condensed"/>
                        </a:rPr>
                        <a:t>L’authentification sur l’’outil</a:t>
                      </a:r>
                      <a:endParaRPr>
                        <a:latin typeface="Fira Sans Extra Condensed"/>
                        <a:ea typeface="Fira Sans Extra Condensed"/>
                        <a:cs typeface="Fira Sans Extra Condensed"/>
                        <a:sym typeface="Fira Sans Extra Condensed"/>
                      </a:endParaRPr>
                    </a:p>
                  </a:txBody>
                  <a:tcPr marT="91425" marB="91425" marR="91425" marL="91425"/>
                </a:tc>
                <a:tc>
                  <a:txBody>
                    <a:bodyPr/>
                    <a:lstStyle/>
                    <a:p>
                      <a:pPr indent="-317500" lvl="0" marL="457200" rtl="0" algn="l">
                        <a:spcBef>
                          <a:spcPts val="0"/>
                        </a:spcBef>
                        <a:spcAft>
                          <a:spcPts val="0"/>
                        </a:spcAft>
                        <a:buSzPts val="1400"/>
                        <a:buFont typeface="Fira Sans Extra Condensed"/>
                        <a:buChar char="●"/>
                      </a:pPr>
                      <a:r>
                        <a:rPr lang="en-GB">
                          <a:latin typeface="Fira Sans Extra Condensed"/>
                          <a:ea typeface="Fira Sans Extra Condensed"/>
                          <a:cs typeface="Fira Sans Extra Condensed"/>
                          <a:sym typeface="Fira Sans Extra Condensed"/>
                        </a:rPr>
                        <a:t>Une personne peut noter à la place d’un autre</a:t>
                      </a:r>
                      <a:endParaRPr>
                        <a:latin typeface="Fira Sans Extra Condensed"/>
                        <a:ea typeface="Fira Sans Extra Condensed"/>
                        <a:cs typeface="Fira Sans Extra Condensed"/>
                        <a:sym typeface="Fira Sans Extra Condensed"/>
                      </a:endParaRPr>
                    </a:p>
                  </a:txBody>
                  <a:tcPr marT="91425" marB="91425" marR="91425" marL="91425"/>
                </a:tc>
              </a:tr>
              <a:tr h="805325">
                <a:tc vMerge="1"/>
                <a:tc>
                  <a:txBody>
                    <a:bodyPr/>
                    <a:lstStyle/>
                    <a:p>
                      <a:pPr indent="0" lvl="0" marL="0" rtl="0" algn="l">
                        <a:spcBef>
                          <a:spcPts val="0"/>
                        </a:spcBef>
                        <a:spcAft>
                          <a:spcPts val="0"/>
                        </a:spcAft>
                        <a:buNone/>
                      </a:pPr>
                      <a:r>
                        <a:rPr lang="en-GB">
                          <a:latin typeface="Fira Sans Extra Condensed"/>
                          <a:ea typeface="Fira Sans Extra Condensed"/>
                          <a:cs typeface="Fira Sans Extra Condensed"/>
                          <a:sym typeface="Fira Sans Extra Condensed"/>
                        </a:rPr>
                        <a:t>Recueil de données est manuelle</a:t>
                      </a:r>
                      <a:endParaRPr>
                        <a:latin typeface="Fira Sans Extra Condensed"/>
                        <a:ea typeface="Fira Sans Extra Condensed"/>
                        <a:cs typeface="Fira Sans Extra Condensed"/>
                        <a:sym typeface="Fira Sans Extra Condensed"/>
                      </a:endParaRPr>
                    </a:p>
                  </a:txBody>
                  <a:tcPr marT="91425" marB="91425" marR="91425" marL="91425"/>
                </a:tc>
                <a:tc>
                  <a:txBody>
                    <a:bodyPr/>
                    <a:lstStyle/>
                    <a:p>
                      <a:pPr indent="-317500" lvl="0" marL="457200" rtl="0" algn="l">
                        <a:spcBef>
                          <a:spcPts val="0"/>
                        </a:spcBef>
                        <a:spcAft>
                          <a:spcPts val="0"/>
                        </a:spcAft>
                        <a:buSzPts val="1400"/>
                        <a:buFont typeface="Fira Sans Extra Condensed"/>
                        <a:buChar char="●"/>
                      </a:pPr>
                      <a:r>
                        <a:rPr lang="en-GB">
                          <a:latin typeface="Fira Sans Extra Condensed"/>
                          <a:ea typeface="Fira Sans Extra Condensed"/>
                          <a:cs typeface="Fira Sans Extra Condensed"/>
                          <a:sym typeface="Fira Sans Extra Condensed"/>
                        </a:rPr>
                        <a:t>Risque d’erreur dans le transfert de données</a:t>
                      </a:r>
                      <a:endParaRPr>
                        <a:latin typeface="Fira Sans Extra Condensed"/>
                        <a:ea typeface="Fira Sans Extra Condensed"/>
                        <a:cs typeface="Fira Sans Extra Condensed"/>
                        <a:sym typeface="Fira Sans Extra Condensed"/>
                      </a:endParaRPr>
                    </a:p>
                  </a:txBody>
                  <a:tcPr marT="91425" marB="91425" marR="91425" marL="91425"/>
                </a:tc>
              </a:tr>
            </a:tbl>
          </a:graphicData>
        </a:graphic>
      </p:graphicFrame>
      <p:sp>
        <p:nvSpPr>
          <p:cNvPr id="802" name="Google Shape;802;p53"/>
          <p:cNvSpPr txBox="1"/>
          <p:nvPr/>
        </p:nvSpPr>
        <p:spPr>
          <a:xfrm>
            <a:off x="2000250" y="2206713"/>
            <a:ext cx="314400" cy="1262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solidFill>
                  <a:schemeClr val="dk1"/>
                </a:solidFill>
                <a:latin typeface="Fira Sans Extra Condensed"/>
                <a:ea typeface="Fira Sans Extra Condensed"/>
                <a:cs typeface="Fira Sans Extra Condensed"/>
                <a:sym typeface="Fira Sans Extra Condensed"/>
              </a:rPr>
              <a:t>OUT I L</a:t>
            </a:r>
            <a:endParaRPr>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54"/>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808" name="Google Shape;808;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809" name="Google Shape;809;p54"/>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Détermination de la solution optimale</a:t>
            </a:r>
            <a:endParaRPr/>
          </a:p>
        </p:txBody>
      </p:sp>
      <p:sp>
        <p:nvSpPr>
          <p:cNvPr id="810" name="Google Shape;810;p54"/>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811" name="Google Shape;811;p54"/>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812" name="Google Shape;812;p54"/>
          <p:cNvSpPr/>
          <p:nvPr/>
        </p:nvSpPr>
        <p:spPr>
          <a:xfrm>
            <a:off x="459445" y="2412406"/>
            <a:ext cx="432032" cy="864498"/>
          </a:xfrm>
          <a:custGeom>
            <a:rect b="b" l="l" r="r" t="t"/>
            <a:pathLst>
              <a:path extrusionOk="0" h="23944" w="11966">
                <a:moveTo>
                  <a:pt x="11966" y="0"/>
                </a:moveTo>
                <a:cubicBezTo>
                  <a:pt x="5370" y="0"/>
                  <a:pt x="0" y="5370"/>
                  <a:pt x="0" y="11966"/>
                </a:cubicBezTo>
                <a:cubicBezTo>
                  <a:pt x="0" y="18574"/>
                  <a:pt x="5370" y="23944"/>
                  <a:pt x="11966" y="23944"/>
                </a:cubicBezTo>
                <a:lnTo>
                  <a:pt x="11966" y="22860"/>
                </a:lnTo>
                <a:cubicBezTo>
                  <a:pt x="5965" y="22860"/>
                  <a:pt x="1084" y="17979"/>
                  <a:pt x="1084" y="11966"/>
                </a:cubicBezTo>
                <a:cubicBezTo>
                  <a:pt x="1084" y="5965"/>
                  <a:pt x="5965" y="1084"/>
                  <a:pt x="11966" y="1084"/>
                </a:cubicBezTo>
                <a:lnTo>
                  <a:pt x="11966" y="0"/>
                </a:lnTo>
                <a:close/>
              </a:path>
            </a:pathLst>
          </a:custGeom>
          <a:solidFill>
            <a:srgbClr val="EEEEEE"/>
          </a:solidFill>
          <a:ln cap="flat" cmpd="sng" w="19050">
            <a:solidFill>
              <a:srgbClr val="EEEE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4"/>
          <p:cNvSpPr/>
          <p:nvPr/>
        </p:nvSpPr>
        <p:spPr>
          <a:xfrm>
            <a:off x="891443" y="2412406"/>
            <a:ext cx="432502" cy="864498"/>
          </a:xfrm>
          <a:custGeom>
            <a:rect b="b" l="l" r="r" t="t"/>
            <a:pathLst>
              <a:path extrusionOk="0" h="23944" w="11979">
                <a:moveTo>
                  <a:pt x="1" y="0"/>
                </a:moveTo>
                <a:lnTo>
                  <a:pt x="1" y="1084"/>
                </a:lnTo>
                <a:cubicBezTo>
                  <a:pt x="6014" y="1084"/>
                  <a:pt x="10895" y="5965"/>
                  <a:pt x="10895" y="11966"/>
                </a:cubicBezTo>
                <a:cubicBezTo>
                  <a:pt x="10895" y="17979"/>
                  <a:pt x="6014" y="22860"/>
                  <a:pt x="1" y="22860"/>
                </a:cubicBezTo>
                <a:lnTo>
                  <a:pt x="1" y="23944"/>
                </a:lnTo>
                <a:cubicBezTo>
                  <a:pt x="6609" y="23944"/>
                  <a:pt x="11979" y="18574"/>
                  <a:pt x="11979" y="11966"/>
                </a:cubicBezTo>
                <a:cubicBezTo>
                  <a:pt x="11979" y="5370"/>
                  <a:pt x="6609" y="0"/>
                  <a:pt x="1" y="0"/>
                </a:cubicBezTo>
                <a:close/>
              </a:path>
            </a:pathLst>
          </a:custGeom>
          <a:solidFill>
            <a:srgbClr val="E69138"/>
          </a:solidFill>
          <a:ln cap="flat" cmpd="sng" w="1905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4"/>
          <p:cNvSpPr txBox="1"/>
          <p:nvPr/>
        </p:nvSpPr>
        <p:spPr>
          <a:xfrm>
            <a:off x="459445" y="2650303"/>
            <a:ext cx="8646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500">
                <a:solidFill>
                  <a:srgbClr val="434343"/>
                </a:solidFill>
                <a:latin typeface="Fira Sans Extra Condensed Medium"/>
                <a:ea typeface="Fira Sans Extra Condensed Medium"/>
                <a:cs typeface="Fira Sans Extra Condensed Medium"/>
                <a:sym typeface="Fira Sans Extra Condensed Medium"/>
              </a:rPr>
              <a:t>Step 2</a:t>
            </a:r>
            <a:endParaRPr sz="1500">
              <a:solidFill>
                <a:srgbClr val="434343"/>
              </a:solidFill>
              <a:latin typeface="Fira Sans Extra Condensed Medium"/>
              <a:ea typeface="Fira Sans Extra Condensed Medium"/>
              <a:cs typeface="Fira Sans Extra Condensed Medium"/>
              <a:sym typeface="Fira Sans Extra Condensed Medium"/>
            </a:endParaRPr>
          </a:p>
        </p:txBody>
      </p:sp>
      <p:graphicFrame>
        <p:nvGraphicFramePr>
          <p:cNvPr id="815" name="Google Shape;815;p54"/>
          <p:cNvGraphicFramePr/>
          <p:nvPr/>
        </p:nvGraphicFramePr>
        <p:xfrm>
          <a:off x="2296743" y="2082250"/>
          <a:ext cx="3000000" cy="3000000"/>
        </p:xfrm>
        <a:graphic>
          <a:graphicData uri="http://schemas.openxmlformats.org/drawingml/2006/table">
            <a:tbl>
              <a:tblPr>
                <a:noFill/>
                <a:tableStyleId>{CDA322C2-EAFF-49FB-8BB8-2598E6246C63}</a:tableStyleId>
              </a:tblPr>
              <a:tblGrid>
                <a:gridCol w="1751150"/>
                <a:gridCol w="1584125"/>
                <a:gridCol w="1584125"/>
              </a:tblGrid>
              <a:tr h="610425">
                <a:tc>
                  <a:txBody>
                    <a:bodyPr/>
                    <a:lstStyle/>
                    <a:p>
                      <a:pPr indent="0" lvl="0" marL="0" rtl="0" algn="ctr">
                        <a:spcBef>
                          <a:spcPts val="0"/>
                        </a:spcBef>
                        <a:spcAft>
                          <a:spcPts val="0"/>
                        </a:spcAft>
                        <a:buNone/>
                      </a:pPr>
                      <a:r>
                        <a:rPr b="1" lang="en-GB" sz="1800">
                          <a:solidFill>
                            <a:srgbClr val="FFFFFF"/>
                          </a:solidFill>
                          <a:latin typeface="Fira Sans Extra Condensed"/>
                          <a:ea typeface="Fira Sans Extra Condensed"/>
                          <a:cs typeface="Fira Sans Extra Condensed"/>
                          <a:sym typeface="Fira Sans Extra Condensed"/>
                        </a:rPr>
                        <a:t>Solution 1</a:t>
                      </a:r>
                      <a:endParaRPr b="1" sz="18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E67900"/>
                    </a:solidFill>
                  </a:tcPr>
                </a:tc>
                <a:tc>
                  <a:txBody>
                    <a:bodyPr/>
                    <a:lstStyle/>
                    <a:p>
                      <a:pPr indent="0" lvl="0" marL="0" rtl="0" algn="ctr">
                        <a:spcBef>
                          <a:spcPts val="0"/>
                        </a:spcBef>
                        <a:spcAft>
                          <a:spcPts val="0"/>
                        </a:spcAft>
                        <a:buNone/>
                      </a:pPr>
                      <a:r>
                        <a:rPr b="1" lang="en-GB" sz="1800">
                          <a:solidFill>
                            <a:srgbClr val="FFFFFF"/>
                          </a:solidFill>
                          <a:latin typeface="Fira Sans Extra Condensed"/>
                          <a:ea typeface="Fira Sans Extra Condensed"/>
                          <a:cs typeface="Fira Sans Extra Condensed"/>
                          <a:sym typeface="Fira Sans Extra Condensed"/>
                        </a:rPr>
                        <a:t>Solution 2</a:t>
                      </a:r>
                      <a:endParaRPr b="1" sz="18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E69138"/>
                    </a:solidFill>
                  </a:tcPr>
                </a:tc>
                <a:tc>
                  <a:txBody>
                    <a:bodyPr/>
                    <a:lstStyle/>
                    <a:p>
                      <a:pPr indent="0" lvl="0" marL="0" rtl="0" algn="ctr">
                        <a:spcBef>
                          <a:spcPts val="0"/>
                        </a:spcBef>
                        <a:spcAft>
                          <a:spcPts val="0"/>
                        </a:spcAft>
                        <a:buNone/>
                      </a:pPr>
                      <a:r>
                        <a:rPr b="1" lang="en-GB" sz="1800">
                          <a:solidFill>
                            <a:srgbClr val="FFFFFF"/>
                          </a:solidFill>
                          <a:latin typeface="Fira Sans Extra Condensed"/>
                          <a:ea typeface="Fira Sans Extra Condensed"/>
                          <a:cs typeface="Fira Sans Extra Condensed"/>
                          <a:sym typeface="Fira Sans Extra Condensed"/>
                        </a:rPr>
                        <a:t>Solution 3</a:t>
                      </a:r>
                      <a:endParaRPr b="1" sz="18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9CB9C"/>
                    </a:solidFill>
                  </a:tcPr>
                </a:tc>
              </a:tr>
              <a:tr h="914375">
                <a:tc>
                  <a:txBody>
                    <a:bodyPr/>
                    <a:lstStyle/>
                    <a:p>
                      <a:pPr indent="0" lvl="0" marL="0" rtl="0" algn="ctr">
                        <a:spcBef>
                          <a:spcPts val="0"/>
                        </a:spcBef>
                        <a:spcAft>
                          <a:spcPts val="0"/>
                        </a:spcAft>
                        <a:buNone/>
                      </a:pPr>
                      <a:r>
                        <a:rPr lang="en-GB" sz="1200">
                          <a:solidFill>
                            <a:srgbClr val="191919"/>
                          </a:solidFill>
                          <a:latin typeface="Roboto"/>
                          <a:ea typeface="Roboto"/>
                          <a:cs typeface="Roboto"/>
                          <a:sym typeface="Roboto"/>
                        </a:rPr>
                        <a:t>Une plateforme d’assessment web online</a:t>
                      </a:r>
                      <a:endParaRPr sz="1200">
                        <a:solidFill>
                          <a:srgbClr val="191919"/>
                        </a:solidFill>
                        <a:latin typeface="Roboto"/>
                        <a:ea typeface="Roboto"/>
                        <a:cs typeface="Roboto"/>
                        <a:sym typeface="Roboto"/>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E67900"/>
                      </a:solidFill>
                      <a:prstDash val="solid"/>
                      <a:round/>
                      <a:headEnd len="sm" w="sm" type="none"/>
                      <a:tailEnd len="sm" w="sm" type="none"/>
                    </a:lnB>
                  </a:tcPr>
                </a:tc>
                <a:tc>
                  <a:txBody>
                    <a:bodyPr/>
                    <a:lstStyle/>
                    <a:p>
                      <a:pPr indent="0" lvl="0" marL="0" rtl="0" algn="ctr">
                        <a:spcBef>
                          <a:spcPts val="0"/>
                        </a:spcBef>
                        <a:spcAft>
                          <a:spcPts val="0"/>
                        </a:spcAft>
                        <a:buNone/>
                      </a:pPr>
                      <a:r>
                        <a:rPr lang="en-GB" sz="1200">
                          <a:solidFill>
                            <a:srgbClr val="191919"/>
                          </a:solidFill>
                          <a:latin typeface="Roboto"/>
                          <a:ea typeface="Roboto"/>
                          <a:cs typeface="Roboto"/>
                          <a:sym typeface="Roboto"/>
                        </a:rPr>
                        <a:t>Outil d’assessment alternative avec la solution Google Sheets</a:t>
                      </a:r>
                      <a:endParaRPr sz="1200">
                        <a:solidFill>
                          <a:srgbClr val="191919"/>
                        </a:solidFill>
                        <a:latin typeface="Roboto"/>
                        <a:ea typeface="Roboto"/>
                        <a:cs typeface="Roboto"/>
                        <a:sym typeface="Roboto"/>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F6B26B"/>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GB" sz="1200">
                          <a:solidFill>
                            <a:srgbClr val="191919"/>
                          </a:solidFill>
                          <a:latin typeface="Roboto"/>
                          <a:ea typeface="Roboto"/>
                          <a:cs typeface="Roboto"/>
                          <a:sym typeface="Roboto"/>
                        </a:rPr>
                        <a:t>Une amélioration de l’outil existant (Outil Excel) en ajoutant</a:t>
                      </a:r>
                      <a:endParaRPr sz="1200">
                        <a:solidFill>
                          <a:srgbClr val="191919"/>
                        </a:solidFill>
                        <a:latin typeface="Roboto"/>
                        <a:ea typeface="Roboto"/>
                        <a:cs typeface="Roboto"/>
                        <a:sym typeface="Roboto"/>
                      </a:endParaRPr>
                    </a:p>
                    <a:p>
                      <a:pPr indent="0" lvl="0" marL="0" rtl="0" algn="ctr">
                        <a:spcBef>
                          <a:spcPts val="0"/>
                        </a:spcBef>
                        <a:spcAft>
                          <a:spcPts val="0"/>
                        </a:spcAft>
                        <a:buNone/>
                      </a:pPr>
                      <a:r>
                        <a:rPr lang="en-GB" sz="1200">
                          <a:solidFill>
                            <a:srgbClr val="191919"/>
                          </a:solidFill>
                          <a:latin typeface="Roboto"/>
                          <a:ea typeface="Roboto"/>
                          <a:cs typeface="Roboto"/>
                          <a:sym typeface="Roboto"/>
                        </a:rPr>
                        <a:t>des modules précisés</a:t>
                      </a:r>
                      <a:endParaRPr sz="1200">
                        <a:solidFill>
                          <a:srgbClr val="191919"/>
                        </a:solidFill>
                        <a:latin typeface="Roboto"/>
                        <a:ea typeface="Roboto"/>
                        <a:cs typeface="Roboto"/>
                        <a:sym typeface="Roboto"/>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F9CB9C"/>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sp>
        <p:nvSpPr>
          <p:cNvPr id="820" name="Google Shape;820;p55"/>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821" name="Google Shape;821;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822" name="Google Shape;822;p55"/>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Détermination de la solution optimale</a:t>
            </a:r>
            <a:endParaRPr/>
          </a:p>
        </p:txBody>
      </p:sp>
      <p:sp>
        <p:nvSpPr>
          <p:cNvPr id="823" name="Google Shape;823;p55"/>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824" name="Google Shape;824;p55"/>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825" name="Google Shape;825;p55"/>
          <p:cNvSpPr/>
          <p:nvPr/>
        </p:nvSpPr>
        <p:spPr>
          <a:xfrm>
            <a:off x="4180353" y="883700"/>
            <a:ext cx="823828" cy="823793"/>
          </a:xfrm>
          <a:custGeom>
            <a:rect b="b" l="l" r="r" t="t"/>
            <a:pathLst>
              <a:path extrusionOk="0" h="23944" w="23945">
                <a:moveTo>
                  <a:pt x="11978" y="0"/>
                </a:moveTo>
                <a:cubicBezTo>
                  <a:pt x="5370" y="0"/>
                  <a:pt x="1" y="5370"/>
                  <a:pt x="1" y="11978"/>
                </a:cubicBezTo>
                <a:lnTo>
                  <a:pt x="1084" y="11978"/>
                </a:lnTo>
                <a:cubicBezTo>
                  <a:pt x="1084" y="5965"/>
                  <a:pt x="5966" y="1084"/>
                  <a:pt x="11978" y="1084"/>
                </a:cubicBezTo>
                <a:cubicBezTo>
                  <a:pt x="17979" y="1084"/>
                  <a:pt x="22861" y="5965"/>
                  <a:pt x="22861" y="11978"/>
                </a:cubicBezTo>
                <a:cubicBezTo>
                  <a:pt x="22861" y="17979"/>
                  <a:pt x="17979" y="22860"/>
                  <a:pt x="11978" y="22860"/>
                </a:cubicBezTo>
                <a:lnTo>
                  <a:pt x="11978" y="23944"/>
                </a:lnTo>
                <a:cubicBezTo>
                  <a:pt x="18575" y="23944"/>
                  <a:pt x="23944" y="18574"/>
                  <a:pt x="23944" y="11978"/>
                </a:cubicBezTo>
                <a:cubicBezTo>
                  <a:pt x="23944" y="5370"/>
                  <a:pt x="18575" y="0"/>
                  <a:pt x="11978" y="0"/>
                </a:cubicBezTo>
                <a:close/>
              </a:path>
            </a:pathLst>
          </a:custGeom>
          <a:solidFill>
            <a:srgbClr val="EEEEEE"/>
          </a:solidFill>
          <a:ln cap="flat" cmpd="sng" w="19050">
            <a:solidFill>
              <a:srgbClr val="EEEE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5"/>
          <p:cNvSpPr/>
          <p:nvPr/>
        </p:nvSpPr>
        <p:spPr>
          <a:xfrm>
            <a:off x="4180353" y="883700"/>
            <a:ext cx="823828" cy="823793"/>
          </a:xfrm>
          <a:custGeom>
            <a:rect b="b" l="l" r="r" t="t"/>
            <a:pathLst>
              <a:path extrusionOk="0" h="23944" w="23945">
                <a:moveTo>
                  <a:pt x="11978" y="0"/>
                </a:moveTo>
                <a:lnTo>
                  <a:pt x="11978" y="1084"/>
                </a:lnTo>
                <a:cubicBezTo>
                  <a:pt x="17979" y="1084"/>
                  <a:pt x="22861" y="5965"/>
                  <a:pt x="22861" y="11978"/>
                </a:cubicBezTo>
                <a:cubicBezTo>
                  <a:pt x="22861" y="17979"/>
                  <a:pt x="17979" y="22860"/>
                  <a:pt x="11978" y="22860"/>
                </a:cubicBezTo>
                <a:cubicBezTo>
                  <a:pt x="5966" y="22860"/>
                  <a:pt x="1084" y="17979"/>
                  <a:pt x="1084" y="11978"/>
                </a:cubicBezTo>
                <a:lnTo>
                  <a:pt x="1" y="11978"/>
                </a:lnTo>
                <a:cubicBezTo>
                  <a:pt x="1" y="18574"/>
                  <a:pt x="5370" y="23944"/>
                  <a:pt x="11978" y="23944"/>
                </a:cubicBezTo>
                <a:cubicBezTo>
                  <a:pt x="18575" y="23944"/>
                  <a:pt x="23944" y="18574"/>
                  <a:pt x="23944" y="11978"/>
                </a:cubicBezTo>
                <a:cubicBezTo>
                  <a:pt x="23944" y="5370"/>
                  <a:pt x="18575" y="0"/>
                  <a:pt x="11978" y="0"/>
                </a:cubicBezTo>
                <a:close/>
              </a:path>
            </a:pathLst>
          </a:custGeom>
          <a:solidFill>
            <a:srgbClr val="F6B26B"/>
          </a:solidFill>
          <a:ln cap="flat" cmpd="sng" w="19050">
            <a:solidFill>
              <a:srgbClr val="F6B26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5"/>
          <p:cNvSpPr txBox="1"/>
          <p:nvPr/>
        </p:nvSpPr>
        <p:spPr>
          <a:xfrm>
            <a:off x="4180338" y="1120067"/>
            <a:ext cx="823800" cy="36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500">
                <a:solidFill>
                  <a:srgbClr val="434343"/>
                </a:solidFill>
                <a:latin typeface="Fira Sans Extra Condensed Medium"/>
                <a:ea typeface="Fira Sans Extra Condensed Medium"/>
                <a:cs typeface="Fira Sans Extra Condensed Medium"/>
                <a:sym typeface="Fira Sans Extra Condensed Medium"/>
              </a:rPr>
              <a:t>Step 3</a:t>
            </a:r>
            <a:endParaRPr sz="1500">
              <a:solidFill>
                <a:srgbClr val="434343"/>
              </a:solidFill>
              <a:latin typeface="Fira Sans Extra Condensed Medium"/>
              <a:ea typeface="Fira Sans Extra Condensed Medium"/>
              <a:cs typeface="Fira Sans Extra Condensed Medium"/>
              <a:sym typeface="Fira Sans Extra Condensed Medium"/>
            </a:endParaRPr>
          </a:p>
        </p:txBody>
      </p:sp>
      <p:graphicFrame>
        <p:nvGraphicFramePr>
          <p:cNvPr id="828" name="Google Shape;828;p55"/>
          <p:cNvGraphicFramePr/>
          <p:nvPr/>
        </p:nvGraphicFramePr>
        <p:xfrm>
          <a:off x="458306" y="1801888"/>
          <a:ext cx="3000000" cy="3000000"/>
        </p:xfrm>
        <a:graphic>
          <a:graphicData uri="http://schemas.openxmlformats.org/drawingml/2006/table">
            <a:tbl>
              <a:tblPr>
                <a:noFill/>
                <a:tableStyleId>{CDA322C2-EAFF-49FB-8BB8-2598E6246C63}</a:tableStyleId>
              </a:tblPr>
              <a:tblGrid>
                <a:gridCol w="918150"/>
                <a:gridCol w="730925"/>
                <a:gridCol w="730925"/>
                <a:gridCol w="730925"/>
                <a:gridCol w="730925"/>
                <a:gridCol w="730925"/>
                <a:gridCol w="730925"/>
                <a:gridCol w="730925"/>
                <a:gridCol w="730925"/>
                <a:gridCol w="730925"/>
                <a:gridCol w="730925"/>
              </a:tblGrid>
              <a:tr h="718575">
                <a:tc>
                  <a:txBody>
                    <a:bodyPr/>
                    <a:lstStyle/>
                    <a:p>
                      <a:pPr indent="0" lvl="0" marL="0" rtl="0" algn="ctr">
                        <a:spcBef>
                          <a:spcPts val="0"/>
                        </a:spcBef>
                        <a:spcAft>
                          <a:spcPts val="0"/>
                        </a:spcAft>
                        <a:buNone/>
                      </a:pPr>
                      <a:r>
                        <a:t/>
                      </a:r>
                      <a:endParaRPr b="1" sz="18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38100">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Modularité</a:t>
                      </a:r>
                      <a:endParaRPr b="1" sz="10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8B8B89"/>
                    </a:solidFill>
                  </a:tcPr>
                </a:tc>
                <a:tc>
                  <a:txBody>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Expérience de l’utilisateur</a:t>
                      </a:r>
                      <a:endParaRPr b="1" sz="10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8B8B89"/>
                    </a:solidFill>
                  </a:tcPr>
                </a:tc>
                <a:tc>
                  <a:txBody>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Les pré-requis</a:t>
                      </a:r>
                      <a:endParaRPr b="1" sz="10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8B8B89"/>
                    </a:solidFill>
                  </a:tcPr>
                </a:tc>
                <a:tc>
                  <a:txBody>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Déploiement</a:t>
                      </a:r>
                      <a:endParaRPr b="1" sz="10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8B8B89"/>
                    </a:solidFill>
                  </a:tcPr>
                </a:tc>
                <a:tc>
                  <a:txBody>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Mise à jour</a:t>
                      </a:r>
                      <a:endParaRPr b="1" sz="10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8B8B89"/>
                    </a:solidFill>
                  </a:tcPr>
                </a:tc>
                <a:tc>
                  <a:txBody>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Complixité</a:t>
                      </a:r>
                      <a:endParaRPr b="1" sz="10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8B8B89"/>
                    </a:solidFill>
                  </a:tcPr>
                </a:tc>
                <a:tc>
                  <a:txBody>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Langage</a:t>
                      </a:r>
                      <a:r>
                        <a:rPr b="1" lang="en-GB" sz="1000">
                          <a:solidFill>
                            <a:srgbClr val="FFFFFF"/>
                          </a:solidFill>
                          <a:latin typeface="Fira Sans Extra Condensed"/>
                          <a:ea typeface="Fira Sans Extra Condensed"/>
                          <a:cs typeface="Fira Sans Extra Condensed"/>
                          <a:sym typeface="Fira Sans Extra Condensed"/>
                        </a:rPr>
                        <a:t> de programmation</a:t>
                      </a:r>
                      <a:endParaRPr b="1" sz="10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8B8B89"/>
                    </a:solidFill>
                  </a:tcPr>
                </a:tc>
                <a:tc>
                  <a:txBody>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Communauté</a:t>
                      </a:r>
                      <a:endParaRPr b="1" sz="10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8B8B89"/>
                    </a:solidFill>
                  </a:tcPr>
                </a:tc>
                <a:tc>
                  <a:txBody>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Temp</a:t>
                      </a:r>
                      <a:endParaRPr b="1" sz="1000">
                        <a:solidFill>
                          <a:srgbClr val="FFFFFF"/>
                        </a:solidFill>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De </a:t>
                      </a:r>
                      <a:endParaRPr b="1" sz="1000">
                        <a:solidFill>
                          <a:srgbClr val="FFFFFF"/>
                        </a:solidFill>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réalisation</a:t>
                      </a:r>
                      <a:endParaRPr b="1" sz="10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8B8B89"/>
                    </a:solidFill>
                  </a:tcPr>
                </a:tc>
                <a:tc>
                  <a:txBody>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Durabilité</a:t>
                      </a:r>
                      <a:endParaRPr b="1" sz="1000">
                        <a:solidFill>
                          <a:srgbClr val="FFFFFF"/>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8B8B89"/>
                    </a:solidFill>
                  </a:tcPr>
                </a:tc>
              </a:tr>
              <a:tr h="609925">
                <a:tc>
                  <a:txBody>
                    <a:bodyPr/>
                    <a:lstStyle/>
                    <a:p>
                      <a:pPr indent="0" lvl="0" marL="0" rtl="0" algn="ctr">
                        <a:spcBef>
                          <a:spcPts val="0"/>
                        </a:spcBef>
                        <a:spcAft>
                          <a:spcPts val="0"/>
                        </a:spcAft>
                        <a:buNone/>
                      </a:pPr>
                      <a:r>
                        <a:rPr b="1" lang="en-GB" sz="1100">
                          <a:solidFill>
                            <a:schemeClr val="lt1"/>
                          </a:solidFill>
                          <a:latin typeface="Fira Sans Extra Condensed"/>
                          <a:ea typeface="Fira Sans Extra Condensed"/>
                          <a:cs typeface="Fira Sans Extra Condensed"/>
                          <a:sym typeface="Fira Sans Extra Condensed"/>
                        </a:rPr>
                        <a:t>Solution 1</a:t>
                      </a:r>
                      <a:endParaRPr b="1" sz="1100">
                        <a:solidFill>
                          <a:schemeClr val="lt1"/>
                        </a:solidFill>
                        <a:latin typeface="Fira Sans Extra Condensed"/>
                        <a:ea typeface="Fira Sans Extra Condensed"/>
                        <a:cs typeface="Fira Sans Extra Condensed"/>
                        <a:sym typeface="Fira Sans Extra Condensed"/>
                      </a:endParaRPr>
                    </a:p>
                  </a:txBody>
                  <a:tcPr marT="91425" marB="91425" marR="91425" marL="0" anchor="ctr">
                    <a:lnL cap="flat" cmpd="sng" w="38100">
                      <a:solidFill>
                        <a:schemeClr val="lt1">
                          <a:alpha val="0"/>
                        </a:schemeClr>
                      </a:solidFill>
                      <a:prstDash val="solid"/>
                      <a:round/>
                      <a:headEnd len="sm" w="sm" type="none"/>
                      <a:tailEnd len="sm" w="sm" type="none"/>
                    </a:lnL>
                    <a:lnR cap="flat" cmpd="sng" w="38100">
                      <a:solidFill>
                        <a:schemeClr val="lt1">
                          <a:alpha val="0"/>
                        </a:schemeClr>
                      </a:solidFill>
                      <a:prstDash val="solid"/>
                      <a:round/>
                      <a:headEnd len="sm" w="sm" type="none"/>
                      <a:tailEnd len="sm" w="sm" type="none"/>
                    </a:lnR>
                    <a:lnT cap="flat" cmpd="sng" w="38100">
                      <a:solidFill>
                        <a:schemeClr val="lt1">
                          <a:alpha val="0"/>
                        </a:schemeClr>
                      </a:solidFill>
                      <a:prstDash val="solid"/>
                      <a:round/>
                      <a:headEnd len="sm" w="sm" type="none"/>
                      <a:tailEnd len="sm" w="sm" type="none"/>
                    </a:lnT>
                    <a:lnB cap="flat" cmpd="sng" w="38100">
                      <a:solidFill>
                        <a:schemeClr val="lt1">
                          <a:alpha val="0"/>
                        </a:schemeClr>
                      </a:solidFill>
                      <a:prstDash val="solid"/>
                      <a:round/>
                      <a:headEnd len="sm" w="sm" type="none"/>
                      <a:tailEnd len="sm" w="sm" type="none"/>
                    </a:lnB>
                    <a:solidFill>
                      <a:srgbClr val="E67900"/>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Oui</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38100">
                      <a:solidFill>
                        <a:schemeClr val="lt1">
                          <a:alpha val="0"/>
                        </a:scheme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Simple</a:t>
                      </a:r>
                      <a:endParaRPr sz="1100">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Perso</a:t>
                      </a:r>
                      <a:endParaRPr sz="1100">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Pas de prérequis</a:t>
                      </a:r>
                      <a:endParaRPr sz="1100">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t/>
                      </a:r>
                      <a:endParaRPr sz="1100">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Serveurs </a:t>
                      </a:r>
                      <a:endParaRPr sz="1100">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BCP</a:t>
                      </a:r>
                      <a:endParaRPr sz="1100">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À tout moment</a:t>
                      </a:r>
                      <a:endParaRPr sz="1100">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Backend</a:t>
                      </a:r>
                      <a:endParaRPr sz="1100">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FrontEnd</a:t>
                      </a:r>
                      <a:endParaRPr sz="1100">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JAVA</a:t>
                      </a:r>
                      <a:endParaRPr sz="1100">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Très large</a:t>
                      </a:r>
                      <a:endParaRPr sz="1100">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Au min</a:t>
                      </a:r>
                      <a:endParaRPr sz="1100">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6 mois</a:t>
                      </a:r>
                      <a:endParaRPr sz="1100">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GB" sz="1100">
                          <a:latin typeface="Fira Sans Extra Condensed"/>
                          <a:ea typeface="Fira Sans Extra Condensed"/>
                          <a:cs typeface="Fira Sans Extra Condensed"/>
                          <a:sym typeface="Fira Sans Extra Condensed"/>
                        </a:rPr>
                        <a:t>3 ans et 4 ans</a:t>
                      </a:r>
                      <a:endParaRPr sz="1100">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r>
              <a:tr h="687750">
                <a:tc>
                  <a:txBody>
                    <a:bodyPr/>
                    <a:lstStyle/>
                    <a:p>
                      <a:pPr indent="0" lvl="0" marL="0" rtl="0" algn="ctr">
                        <a:spcBef>
                          <a:spcPts val="0"/>
                        </a:spcBef>
                        <a:spcAft>
                          <a:spcPts val="0"/>
                        </a:spcAft>
                        <a:buNone/>
                      </a:pPr>
                      <a:r>
                        <a:rPr b="1" lang="en-GB" sz="1100">
                          <a:solidFill>
                            <a:schemeClr val="lt1"/>
                          </a:solidFill>
                          <a:latin typeface="Fira Sans Extra Condensed"/>
                          <a:ea typeface="Fira Sans Extra Condensed"/>
                          <a:cs typeface="Fira Sans Extra Condensed"/>
                          <a:sym typeface="Fira Sans Extra Condensed"/>
                        </a:rPr>
                        <a:t>Solution 2</a:t>
                      </a:r>
                      <a:endParaRPr b="1" sz="1100">
                        <a:solidFill>
                          <a:schemeClr val="lt1"/>
                        </a:solidFill>
                        <a:latin typeface="Fira Sans Extra Condensed"/>
                        <a:ea typeface="Fira Sans Extra Condensed"/>
                        <a:cs typeface="Fira Sans Extra Condensed"/>
                        <a:sym typeface="Fira Sans Extra Condensed"/>
                      </a:endParaRPr>
                    </a:p>
                  </a:txBody>
                  <a:tcPr marT="91425" marB="91425" marR="91425" marL="0" anchor="ctr">
                    <a:lnL cap="flat" cmpd="sng" w="38100">
                      <a:solidFill>
                        <a:schemeClr val="lt1">
                          <a:alpha val="0"/>
                        </a:schemeClr>
                      </a:solidFill>
                      <a:prstDash val="solid"/>
                      <a:round/>
                      <a:headEnd len="sm" w="sm" type="none"/>
                      <a:tailEnd len="sm" w="sm" type="none"/>
                    </a:lnL>
                    <a:lnR cap="flat" cmpd="sng" w="38100">
                      <a:solidFill>
                        <a:schemeClr val="lt1">
                          <a:alpha val="0"/>
                        </a:schemeClr>
                      </a:solidFill>
                      <a:prstDash val="solid"/>
                      <a:round/>
                      <a:headEnd len="sm" w="sm" type="none"/>
                      <a:tailEnd len="sm" w="sm" type="none"/>
                    </a:lnR>
                    <a:lnT cap="flat" cmpd="sng" w="38100">
                      <a:solidFill>
                        <a:schemeClr val="lt1">
                          <a:alpha val="0"/>
                        </a:schemeClr>
                      </a:solidFill>
                      <a:prstDash val="solid"/>
                      <a:round/>
                      <a:headEnd len="sm" w="sm" type="none"/>
                      <a:tailEnd len="sm" w="sm" type="none"/>
                    </a:lnT>
                    <a:lnB cap="flat" cmpd="sng" w="38100">
                      <a:solidFill>
                        <a:schemeClr val="lt1">
                          <a:alpha val="0"/>
                        </a:schemeClr>
                      </a:solidFill>
                      <a:prstDash val="solid"/>
                      <a:round/>
                      <a:headEnd len="sm" w="sm" type="none"/>
                      <a:tailEnd len="sm" w="sm" type="none"/>
                    </a:lnB>
                    <a:solidFill>
                      <a:srgbClr val="E69138"/>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Non</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38100">
                      <a:solidFill>
                        <a:schemeClr val="lt1">
                          <a:alpha val="0"/>
                        </a:scheme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Simple </a:t>
                      </a:r>
                      <a:endParaRPr sz="1100">
                        <a:solidFill>
                          <a:srgbClr val="191919"/>
                        </a:solidFill>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Non Perso</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Pas de prérequis</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Pas de déploiement</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Dépend de Google</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Backend</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JavaScript</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Très large</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Au min</a:t>
                      </a:r>
                      <a:endParaRPr sz="1100">
                        <a:solidFill>
                          <a:srgbClr val="191919"/>
                        </a:solidFill>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 3 mois</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6 mois et 2 ans</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r>
              <a:tr h="609925">
                <a:tc>
                  <a:txBody>
                    <a:bodyPr/>
                    <a:lstStyle/>
                    <a:p>
                      <a:pPr indent="0" lvl="0" marL="0" rtl="0" algn="ctr">
                        <a:spcBef>
                          <a:spcPts val="0"/>
                        </a:spcBef>
                        <a:spcAft>
                          <a:spcPts val="0"/>
                        </a:spcAft>
                        <a:buNone/>
                      </a:pPr>
                      <a:r>
                        <a:rPr b="1" lang="en-GB" sz="1100">
                          <a:solidFill>
                            <a:schemeClr val="lt1"/>
                          </a:solidFill>
                          <a:latin typeface="Fira Sans Extra Condensed"/>
                          <a:ea typeface="Fira Sans Extra Condensed"/>
                          <a:cs typeface="Fira Sans Extra Condensed"/>
                          <a:sym typeface="Fira Sans Extra Condensed"/>
                        </a:rPr>
                        <a:t>Solution 3</a:t>
                      </a:r>
                      <a:endParaRPr b="1" sz="1100">
                        <a:solidFill>
                          <a:schemeClr val="lt1"/>
                        </a:solidFill>
                        <a:latin typeface="Fira Sans Extra Condensed"/>
                        <a:ea typeface="Fira Sans Extra Condensed"/>
                        <a:cs typeface="Fira Sans Extra Condensed"/>
                        <a:sym typeface="Fira Sans Extra Condensed"/>
                      </a:endParaRPr>
                    </a:p>
                  </a:txBody>
                  <a:tcPr marT="91425" marB="91425" marR="91425" marL="0" anchor="ctr">
                    <a:lnL cap="flat" cmpd="sng" w="38100">
                      <a:solidFill>
                        <a:schemeClr val="lt1">
                          <a:alpha val="0"/>
                        </a:schemeClr>
                      </a:solidFill>
                      <a:prstDash val="solid"/>
                      <a:round/>
                      <a:headEnd len="sm" w="sm" type="none"/>
                      <a:tailEnd len="sm" w="sm" type="none"/>
                    </a:lnL>
                    <a:lnR cap="flat" cmpd="sng" w="38100">
                      <a:solidFill>
                        <a:schemeClr val="lt1">
                          <a:alpha val="0"/>
                        </a:schemeClr>
                      </a:solidFill>
                      <a:prstDash val="solid"/>
                      <a:round/>
                      <a:headEnd len="sm" w="sm" type="none"/>
                      <a:tailEnd len="sm" w="sm" type="none"/>
                    </a:lnR>
                    <a:lnT cap="flat" cmpd="sng" w="38100">
                      <a:solidFill>
                        <a:schemeClr val="lt1">
                          <a:alpha val="0"/>
                        </a:schemeClr>
                      </a:solidFill>
                      <a:prstDash val="solid"/>
                      <a:round/>
                      <a:headEnd len="sm" w="sm" type="none"/>
                      <a:tailEnd len="sm" w="sm" type="none"/>
                    </a:lnT>
                    <a:lnB cap="flat" cmpd="sng" w="38100">
                      <a:solidFill>
                        <a:schemeClr val="lt1">
                          <a:alpha val="0"/>
                        </a:schemeClr>
                      </a:solidFill>
                      <a:prstDash val="solid"/>
                      <a:round/>
                      <a:headEnd len="sm" w="sm" type="none"/>
                      <a:tailEnd len="sm" w="sm" type="none"/>
                    </a:lnB>
                    <a:solidFill>
                      <a:srgbClr val="F6B26B"/>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Non</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38100">
                      <a:solidFill>
                        <a:schemeClr val="lt1">
                          <a:alpha val="0"/>
                        </a:scheme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Mauvaise</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Prérequis en Excel</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Sur PC</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À tout moment</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Modules</a:t>
                      </a:r>
                      <a:r>
                        <a:rPr lang="en-GB" sz="1100">
                          <a:solidFill>
                            <a:srgbClr val="191919"/>
                          </a:solidFill>
                          <a:latin typeface="Fira Sans Extra Condensed"/>
                          <a:ea typeface="Fira Sans Extra Condensed"/>
                          <a:cs typeface="Fira Sans Extra Condensed"/>
                          <a:sym typeface="Fira Sans Extra Condensed"/>
                        </a:rPr>
                        <a:t> VBA</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VBA</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Petite</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Au min</a:t>
                      </a:r>
                      <a:endParaRPr sz="1100">
                        <a:solidFill>
                          <a:srgbClr val="191919"/>
                        </a:solidFill>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3 mois</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100">
                          <a:solidFill>
                            <a:srgbClr val="191919"/>
                          </a:solidFill>
                          <a:latin typeface="Fira Sans Extra Condensed"/>
                          <a:ea typeface="Fira Sans Extra Condensed"/>
                          <a:cs typeface="Fira Sans Extra Condensed"/>
                          <a:sym typeface="Fira Sans Extra Condensed"/>
                        </a:rPr>
                        <a:t>5 ans et 6 ans</a:t>
                      </a:r>
                      <a:endParaRPr sz="1100">
                        <a:solidFill>
                          <a:srgbClr val="191919"/>
                        </a:solidFill>
                        <a:latin typeface="Fira Sans Extra Condensed"/>
                        <a:ea typeface="Fira Sans Extra Condensed"/>
                        <a:cs typeface="Fira Sans Extra Condensed"/>
                        <a:sym typeface="Fira Sans Extra Condensed"/>
                      </a:endParaRPr>
                    </a:p>
                  </a:txBody>
                  <a:tcPr marT="91425" marB="91425" marR="91425" marL="0" anchor="ctr">
                    <a:lnL cap="flat" cmpd="sng" w="19050">
                      <a:solidFill>
                        <a:srgbClr val="042058">
                          <a:alpha val="0"/>
                        </a:srgbClr>
                      </a:solidFill>
                      <a:prstDash val="solid"/>
                      <a:round/>
                      <a:headEnd len="sm" w="sm" type="none"/>
                      <a:tailEnd len="sm" w="sm" type="none"/>
                    </a:lnL>
                    <a:lnR cap="flat" cmpd="sng" w="19050">
                      <a:solidFill>
                        <a:srgbClr val="042058">
                          <a:alpha val="0"/>
                        </a:srgbClr>
                      </a:solidFill>
                      <a:prstDash val="solid"/>
                      <a:round/>
                      <a:headEnd len="sm" w="sm" type="none"/>
                      <a:tailEnd len="sm" w="sm" type="none"/>
                    </a:lnR>
                    <a:lnT cap="flat" cmpd="sng" w="19050">
                      <a:solidFill>
                        <a:srgbClr val="042058">
                          <a:alpha val="0"/>
                        </a:srgbClr>
                      </a:solidFill>
                      <a:prstDash val="solid"/>
                      <a:round/>
                      <a:headEnd len="sm" w="sm" type="none"/>
                      <a:tailEnd len="sm" w="sm" type="none"/>
                    </a:lnT>
                    <a:lnB cap="flat" cmpd="sng" w="19050">
                      <a:solidFill>
                        <a:srgbClr val="042058">
                          <a:alpha val="0"/>
                        </a:srgbClr>
                      </a:solidFill>
                      <a:prstDash val="solid"/>
                      <a:round/>
                      <a:headEnd len="sm" w="sm" type="none"/>
                      <a:tailEnd len="sm" w="sm" type="none"/>
                    </a:lnB>
                    <a:solidFill>
                      <a:srgbClr val="D9EAD3"/>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38"/>
          <p:cNvSpPr txBox="1"/>
          <p:nvPr>
            <p:ph type="title"/>
          </p:nvPr>
        </p:nvSpPr>
        <p:spPr>
          <a:xfrm>
            <a:off x="514800" y="290750"/>
            <a:ext cx="81144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Plan</a:t>
            </a:r>
            <a:endParaRPr/>
          </a:p>
        </p:txBody>
      </p:sp>
      <p:grpSp>
        <p:nvGrpSpPr>
          <p:cNvPr id="154" name="Google Shape;154;p38"/>
          <p:cNvGrpSpPr/>
          <p:nvPr/>
        </p:nvGrpSpPr>
        <p:grpSpPr>
          <a:xfrm>
            <a:off x="2838243" y="1925559"/>
            <a:ext cx="4210257" cy="770416"/>
            <a:chOff x="4514643" y="1925559"/>
            <a:chExt cx="4210257" cy="770416"/>
          </a:xfrm>
        </p:grpSpPr>
        <p:sp>
          <p:nvSpPr>
            <p:cNvPr id="155" name="Google Shape;155;p38"/>
            <p:cNvSpPr/>
            <p:nvPr/>
          </p:nvSpPr>
          <p:spPr>
            <a:xfrm>
              <a:off x="4514643" y="2096271"/>
              <a:ext cx="581400" cy="581400"/>
            </a:xfrm>
            <a:prstGeom prst="roundRect">
              <a:avLst>
                <a:gd fmla="val 16667" name="adj"/>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GB" sz="1500">
                  <a:solidFill>
                    <a:schemeClr val="lt1"/>
                  </a:solidFill>
                </a:rPr>
                <a:t>II</a:t>
              </a:r>
              <a:endParaRPr/>
            </a:p>
          </p:txBody>
        </p:sp>
        <p:grpSp>
          <p:nvGrpSpPr>
            <p:cNvPr id="156" name="Google Shape;156;p38"/>
            <p:cNvGrpSpPr/>
            <p:nvPr/>
          </p:nvGrpSpPr>
          <p:grpSpPr>
            <a:xfrm>
              <a:off x="5277900" y="1925559"/>
              <a:ext cx="3447000" cy="770416"/>
              <a:chOff x="5277900" y="1925559"/>
              <a:chExt cx="3447000" cy="770416"/>
            </a:xfrm>
          </p:grpSpPr>
          <p:sp>
            <p:nvSpPr>
              <p:cNvPr id="157" name="Google Shape;157;p38"/>
              <p:cNvSpPr txBox="1"/>
              <p:nvPr/>
            </p:nvSpPr>
            <p:spPr>
              <a:xfrm flipH="1">
                <a:off x="5277960" y="19255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DC7100"/>
                    </a:solidFill>
                    <a:latin typeface="Fira Sans Extra Condensed SemiBold"/>
                    <a:ea typeface="Fira Sans Extra Condensed SemiBold"/>
                    <a:cs typeface="Fira Sans Extra Condensed SemiBold"/>
                    <a:sym typeface="Fira Sans Extra Condensed SemiBold"/>
                  </a:rPr>
                  <a:t>Cadre général du projet</a:t>
                </a:r>
                <a:endParaRPr sz="1800">
                  <a:solidFill>
                    <a:srgbClr val="DC7100"/>
                  </a:solidFill>
                  <a:latin typeface="Fira Sans Extra Condensed SemiBold"/>
                  <a:ea typeface="Fira Sans Extra Condensed SemiBold"/>
                  <a:cs typeface="Fira Sans Extra Condensed SemiBold"/>
                  <a:sym typeface="Fira Sans Extra Condensed SemiBold"/>
                </a:endParaRPr>
              </a:p>
            </p:txBody>
          </p:sp>
          <p:sp>
            <p:nvSpPr>
              <p:cNvPr id="158" name="Google Shape;158;p38"/>
              <p:cNvSpPr txBox="1"/>
              <p:nvPr/>
            </p:nvSpPr>
            <p:spPr>
              <a:xfrm flipH="1">
                <a:off x="5277900" y="2168875"/>
                <a:ext cx="3447000" cy="52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latin typeface="Roboto"/>
                    <a:ea typeface="Roboto"/>
                    <a:cs typeface="Roboto"/>
                    <a:sym typeface="Roboto"/>
                  </a:rPr>
                  <a:t>Présentation</a:t>
                </a:r>
                <a:r>
                  <a:rPr lang="en-GB" sz="1200">
                    <a:latin typeface="Roboto"/>
                    <a:ea typeface="Roboto"/>
                    <a:cs typeface="Roboto"/>
                    <a:sym typeface="Roboto"/>
                  </a:rPr>
                  <a:t> de la gestion des compétences</a:t>
                </a:r>
                <a:endParaRPr sz="1200">
                  <a:latin typeface="Roboto"/>
                  <a:ea typeface="Roboto"/>
                  <a:cs typeface="Roboto"/>
                  <a:sym typeface="Roboto"/>
                </a:endParaRPr>
              </a:p>
              <a:p>
                <a:pPr indent="0" lvl="0" marL="0" rtl="0" algn="l">
                  <a:spcBef>
                    <a:spcPts val="0"/>
                  </a:spcBef>
                  <a:spcAft>
                    <a:spcPts val="0"/>
                  </a:spcAft>
                  <a:buNone/>
                </a:pPr>
                <a:r>
                  <a:rPr lang="en-GB" sz="1200">
                    <a:latin typeface="Roboto"/>
                    <a:ea typeface="Roboto"/>
                    <a:cs typeface="Roboto"/>
                    <a:sym typeface="Roboto"/>
                  </a:rPr>
                  <a:t>Les outils existants</a:t>
                </a:r>
                <a:endParaRPr sz="1200">
                  <a:latin typeface="Roboto"/>
                  <a:ea typeface="Roboto"/>
                  <a:cs typeface="Roboto"/>
                  <a:sym typeface="Roboto"/>
                </a:endParaRPr>
              </a:p>
              <a:p>
                <a:pPr indent="0" lvl="0" marL="0" rtl="0" algn="l">
                  <a:spcBef>
                    <a:spcPts val="0"/>
                  </a:spcBef>
                  <a:spcAft>
                    <a:spcPts val="0"/>
                  </a:spcAft>
                  <a:buNone/>
                </a:pPr>
                <a:r>
                  <a:rPr lang="en-GB" sz="1200">
                    <a:latin typeface="Roboto"/>
                    <a:ea typeface="Roboto"/>
                    <a:cs typeface="Roboto"/>
                    <a:sym typeface="Roboto"/>
                  </a:rPr>
                  <a:t>Problématique</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p:txBody>
          </p:sp>
        </p:grpSp>
      </p:grpSp>
      <p:grpSp>
        <p:nvGrpSpPr>
          <p:cNvPr id="159" name="Google Shape;159;p38"/>
          <p:cNvGrpSpPr/>
          <p:nvPr/>
        </p:nvGrpSpPr>
        <p:grpSpPr>
          <a:xfrm>
            <a:off x="2838243" y="2946517"/>
            <a:ext cx="3756117" cy="863434"/>
            <a:chOff x="4514643" y="2946517"/>
            <a:chExt cx="3756117" cy="863434"/>
          </a:xfrm>
        </p:grpSpPr>
        <p:sp>
          <p:nvSpPr>
            <p:cNvPr id="160" name="Google Shape;160;p38"/>
            <p:cNvSpPr/>
            <p:nvPr/>
          </p:nvSpPr>
          <p:spPr>
            <a:xfrm>
              <a:off x="4514643" y="3041029"/>
              <a:ext cx="581400" cy="581400"/>
            </a:xfrm>
            <a:prstGeom prst="roundRect">
              <a:avLst>
                <a:gd fmla="val 16667" name="adj"/>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GB" sz="1500">
                  <a:solidFill>
                    <a:schemeClr val="lt1"/>
                  </a:solidFill>
                </a:rPr>
                <a:t>III</a:t>
              </a:r>
              <a:endParaRPr/>
            </a:p>
          </p:txBody>
        </p:sp>
        <p:grpSp>
          <p:nvGrpSpPr>
            <p:cNvPr id="161" name="Google Shape;161;p38"/>
            <p:cNvGrpSpPr/>
            <p:nvPr/>
          </p:nvGrpSpPr>
          <p:grpSpPr>
            <a:xfrm>
              <a:off x="5277950" y="2946517"/>
              <a:ext cx="2992810" cy="863434"/>
              <a:chOff x="5277950" y="2946517"/>
              <a:chExt cx="2992810" cy="863434"/>
            </a:xfrm>
          </p:grpSpPr>
          <p:sp>
            <p:nvSpPr>
              <p:cNvPr id="162" name="Google Shape;162;p38"/>
              <p:cNvSpPr txBox="1"/>
              <p:nvPr/>
            </p:nvSpPr>
            <p:spPr>
              <a:xfrm flipH="1">
                <a:off x="5277960" y="2946517"/>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DC7100"/>
                    </a:solidFill>
                    <a:latin typeface="Fira Sans Extra Condensed SemiBold"/>
                    <a:ea typeface="Fira Sans Extra Condensed SemiBold"/>
                    <a:cs typeface="Fira Sans Extra Condensed SemiBold"/>
                    <a:sym typeface="Fira Sans Extra Condensed SemiBold"/>
                  </a:rPr>
                  <a:t>Cadre pratique du projet</a:t>
                </a:r>
                <a:endParaRPr sz="1800">
                  <a:solidFill>
                    <a:srgbClr val="DC7100"/>
                  </a:solidFill>
                  <a:latin typeface="Fira Sans Extra Condensed SemiBold"/>
                  <a:ea typeface="Fira Sans Extra Condensed SemiBold"/>
                  <a:cs typeface="Fira Sans Extra Condensed SemiBold"/>
                  <a:sym typeface="Fira Sans Extra Condensed SemiBold"/>
                </a:endParaRPr>
              </a:p>
            </p:txBody>
          </p:sp>
          <p:sp>
            <p:nvSpPr>
              <p:cNvPr id="163" name="Google Shape;163;p38"/>
              <p:cNvSpPr txBox="1"/>
              <p:nvPr/>
            </p:nvSpPr>
            <p:spPr>
              <a:xfrm flipH="1">
                <a:off x="5277950" y="3189852"/>
                <a:ext cx="2992800" cy="62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latin typeface="Roboto"/>
                    <a:ea typeface="Roboto"/>
                    <a:cs typeface="Roboto"/>
                    <a:sym typeface="Roboto"/>
                  </a:rPr>
                  <a:t>Phase d’analyse</a:t>
                </a:r>
                <a:endParaRPr sz="1200">
                  <a:latin typeface="Roboto"/>
                  <a:ea typeface="Roboto"/>
                  <a:cs typeface="Roboto"/>
                  <a:sym typeface="Roboto"/>
                </a:endParaRPr>
              </a:p>
              <a:p>
                <a:pPr indent="0" lvl="0" marL="0" rtl="0" algn="l">
                  <a:spcBef>
                    <a:spcPts val="0"/>
                  </a:spcBef>
                  <a:spcAft>
                    <a:spcPts val="0"/>
                  </a:spcAft>
                  <a:buNone/>
                </a:pPr>
                <a:r>
                  <a:rPr lang="en-GB" sz="1200">
                    <a:latin typeface="Roboto"/>
                    <a:ea typeface="Roboto"/>
                    <a:cs typeface="Roboto"/>
                    <a:sym typeface="Roboto"/>
                  </a:rPr>
                  <a:t>Architecture </a:t>
                </a:r>
                <a:r>
                  <a:rPr lang="en-GB" sz="1200">
                    <a:latin typeface="Roboto"/>
                    <a:ea typeface="Roboto"/>
                    <a:cs typeface="Roboto"/>
                    <a:sym typeface="Roboto"/>
                  </a:rPr>
                  <a:t>microservices</a:t>
                </a:r>
                <a:endParaRPr sz="1200">
                  <a:latin typeface="Roboto"/>
                  <a:ea typeface="Roboto"/>
                  <a:cs typeface="Roboto"/>
                  <a:sym typeface="Roboto"/>
                </a:endParaRPr>
              </a:p>
            </p:txBody>
          </p:sp>
        </p:grpSp>
      </p:grpSp>
      <p:grpSp>
        <p:nvGrpSpPr>
          <p:cNvPr id="164" name="Google Shape;164;p38"/>
          <p:cNvGrpSpPr/>
          <p:nvPr/>
        </p:nvGrpSpPr>
        <p:grpSpPr>
          <a:xfrm>
            <a:off x="2838243" y="3891276"/>
            <a:ext cx="3756375" cy="770424"/>
            <a:chOff x="4514643" y="3891276"/>
            <a:chExt cx="3756375" cy="770424"/>
          </a:xfrm>
        </p:grpSpPr>
        <p:sp>
          <p:nvSpPr>
            <p:cNvPr id="165" name="Google Shape;165;p38"/>
            <p:cNvSpPr/>
            <p:nvPr/>
          </p:nvSpPr>
          <p:spPr>
            <a:xfrm>
              <a:off x="4514643" y="3985788"/>
              <a:ext cx="581400" cy="581400"/>
            </a:xfrm>
            <a:prstGeom prst="roundRect">
              <a:avLst>
                <a:gd fmla="val 16667" name="adj"/>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500">
                  <a:solidFill>
                    <a:schemeClr val="lt1"/>
                  </a:solidFill>
                </a:rPr>
                <a:t>IV</a:t>
              </a:r>
              <a:endParaRPr b="1" sz="1500">
                <a:solidFill>
                  <a:schemeClr val="lt1"/>
                </a:solidFill>
              </a:endParaRPr>
            </a:p>
          </p:txBody>
        </p:sp>
        <p:grpSp>
          <p:nvGrpSpPr>
            <p:cNvPr id="166" name="Google Shape;166;p38"/>
            <p:cNvGrpSpPr/>
            <p:nvPr/>
          </p:nvGrpSpPr>
          <p:grpSpPr>
            <a:xfrm>
              <a:off x="5277918" y="3891276"/>
              <a:ext cx="2993100" cy="770424"/>
              <a:chOff x="5277918" y="3891276"/>
              <a:chExt cx="2993100" cy="770424"/>
            </a:xfrm>
          </p:grpSpPr>
          <p:sp>
            <p:nvSpPr>
              <p:cNvPr id="167" name="Google Shape;167;p38"/>
              <p:cNvSpPr txBox="1"/>
              <p:nvPr/>
            </p:nvSpPr>
            <p:spPr>
              <a:xfrm>
                <a:off x="5277918" y="3891276"/>
                <a:ext cx="29931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DC7100"/>
                    </a:solidFill>
                    <a:latin typeface="Fira Sans Extra Condensed SemiBold"/>
                    <a:ea typeface="Fira Sans Extra Condensed SemiBold"/>
                    <a:cs typeface="Fira Sans Extra Condensed SemiBold"/>
                    <a:sym typeface="Fira Sans Extra Condensed SemiBold"/>
                  </a:rPr>
                  <a:t>Conclusion</a:t>
                </a:r>
                <a:endParaRPr sz="1800">
                  <a:solidFill>
                    <a:srgbClr val="DC7100"/>
                  </a:solidFill>
                  <a:latin typeface="Fira Sans Extra Condensed SemiBold"/>
                  <a:ea typeface="Fira Sans Extra Condensed SemiBold"/>
                  <a:cs typeface="Fira Sans Extra Condensed SemiBold"/>
                  <a:sym typeface="Fira Sans Extra Condensed SemiBold"/>
                </a:endParaRPr>
              </a:p>
            </p:txBody>
          </p:sp>
          <p:sp>
            <p:nvSpPr>
              <p:cNvPr id="168" name="Google Shape;168;p38"/>
              <p:cNvSpPr txBox="1"/>
              <p:nvPr/>
            </p:nvSpPr>
            <p:spPr>
              <a:xfrm>
                <a:off x="5277918" y="4134600"/>
                <a:ext cx="2993100" cy="52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latin typeface="Roboto"/>
                    <a:ea typeface="Roboto"/>
                    <a:cs typeface="Roboto"/>
                    <a:sym typeface="Roboto"/>
                  </a:rPr>
                  <a:t>Réalisation</a:t>
                </a:r>
                <a:endParaRPr sz="1200">
                  <a:latin typeface="Roboto"/>
                  <a:ea typeface="Roboto"/>
                  <a:cs typeface="Roboto"/>
                  <a:sym typeface="Roboto"/>
                </a:endParaRPr>
              </a:p>
              <a:p>
                <a:pPr indent="0" lvl="0" marL="0" rtl="0" algn="l">
                  <a:spcBef>
                    <a:spcPts val="0"/>
                  </a:spcBef>
                  <a:spcAft>
                    <a:spcPts val="0"/>
                  </a:spcAft>
                  <a:buNone/>
                </a:pPr>
                <a:r>
                  <a:rPr lang="en-GB" sz="1200">
                    <a:latin typeface="Roboto"/>
                    <a:ea typeface="Roboto"/>
                    <a:cs typeface="Roboto"/>
                    <a:sym typeface="Roboto"/>
                  </a:rPr>
                  <a:t>Perspectives d'évolution</a:t>
                </a:r>
                <a:endParaRPr sz="1200">
                  <a:latin typeface="Roboto"/>
                  <a:ea typeface="Roboto"/>
                  <a:cs typeface="Roboto"/>
                  <a:sym typeface="Roboto"/>
                </a:endParaRPr>
              </a:p>
            </p:txBody>
          </p:sp>
        </p:grpSp>
      </p:grpSp>
      <p:grpSp>
        <p:nvGrpSpPr>
          <p:cNvPr id="169" name="Google Shape;169;p38"/>
          <p:cNvGrpSpPr/>
          <p:nvPr/>
        </p:nvGrpSpPr>
        <p:grpSpPr>
          <a:xfrm>
            <a:off x="2838243" y="1057000"/>
            <a:ext cx="3756117" cy="770424"/>
            <a:chOff x="4514643" y="1057000"/>
            <a:chExt cx="3756117" cy="770424"/>
          </a:xfrm>
        </p:grpSpPr>
        <p:sp>
          <p:nvSpPr>
            <p:cNvPr id="170" name="Google Shape;170;p38"/>
            <p:cNvSpPr/>
            <p:nvPr/>
          </p:nvSpPr>
          <p:spPr>
            <a:xfrm>
              <a:off x="4514643" y="1151525"/>
              <a:ext cx="581400" cy="581400"/>
            </a:xfrm>
            <a:prstGeom prst="roundRect">
              <a:avLst>
                <a:gd fmla="val 16667" name="adj"/>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500">
                  <a:solidFill>
                    <a:schemeClr val="lt1"/>
                  </a:solidFill>
                </a:rPr>
                <a:t>I</a:t>
              </a:r>
              <a:endParaRPr b="1" sz="1500">
                <a:solidFill>
                  <a:schemeClr val="lt1"/>
                </a:solidFill>
              </a:endParaRPr>
            </a:p>
          </p:txBody>
        </p:sp>
        <p:grpSp>
          <p:nvGrpSpPr>
            <p:cNvPr id="171" name="Google Shape;171;p38"/>
            <p:cNvGrpSpPr/>
            <p:nvPr/>
          </p:nvGrpSpPr>
          <p:grpSpPr>
            <a:xfrm>
              <a:off x="5277960" y="1057000"/>
              <a:ext cx="2992800" cy="770424"/>
              <a:chOff x="5277960" y="1057000"/>
              <a:chExt cx="2992800" cy="770424"/>
            </a:xfrm>
          </p:grpSpPr>
          <p:sp>
            <p:nvSpPr>
              <p:cNvPr id="172" name="Google Shape;172;p38"/>
              <p:cNvSpPr txBox="1"/>
              <p:nvPr/>
            </p:nvSpPr>
            <p:spPr>
              <a:xfrm flipH="1">
                <a:off x="5277960" y="1057000"/>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DC7100"/>
                    </a:solidFill>
                    <a:latin typeface="Fira Sans Extra Condensed SemiBold"/>
                    <a:ea typeface="Fira Sans Extra Condensed SemiBold"/>
                    <a:cs typeface="Fira Sans Extra Condensed SemiBold"/>
                    <a:sym typeface="Fira Sans Extra Condensed SemiBold"/>
                  </a:rPr>
                  <a:t>Introduction</a:t>
                </a:r>
                <a:endParaRPr sz="1800">
                  <a:solidFill>
                    <a:srgbClr val="DC7100"/>
                  </a:solidFill>
                  <a:latin typeface="Fira Sans Extra Condensed SemiBold"/>
                  <a:ea typeface="Fira Sans Extra Condensed SemiBold"/>
                  <a:cs typeface="Fira Sans Extra Condensed SemiBold"/>
                  <a:sym typeface="Fira Sans Extra Condensed SemiBold"/>
                </a:endParaRPr>
              </a:p>
            </p:txBody>
          </p:sp>
          <p:sp>
            <p:nvSpPr>
              <p:cNvPr id="173" name="Google Shape;173;p38"/>
              <p:cNvSpPr txBox="1"/>
              <p:nvPr/>
            </p:nvSpPr>
            <p:spPr>
              <a:xfrm flipH="1">
                <a:off x="5277960" y="1300324"/>
                <a:ext cx="2992800" cy="52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latin typeface="Roboto"/>
                    <a:ea typeface="Roboto"/>
                    <a:cs typeface="Roboto"/>
                    <a:sym typeface="Roboto"/>
                  </a:rPr>
                  <a:t>Introduction générale</a:t>
                </a:r>
                <a:endParaRPr sz="1200">
                  <a:latin typeface="Roboto"/>
                  <a:ea typeface="Roboto"/>
                  <a:cs typeface="Roboto"/>
                  <a:sym typeface="Roboto"/>
                </a:endParaRPr>
              </a:p>
              <a:p>
                <a:pPr indent="0" lvl="0" marL="0" rtl="0" algn="l">
                  <a:spcBef>
                    <a:spcPts val="0"/>
                  </a:spcBef>
                  <a:spcAft>
                    <a:spcPts val="0"/>
                  </a:spcAft>
                  <a:buNone/>
                </a:pPr>
                <a:r>
                  <a:rPr lang="en-GB" sz="1200">
                    <a:latin typeface="Roboto"/>
                    <a:ea typeface="Roboto"/>
                    <a:cs typeface="Roboto"/>
                    <a:sym typeface="Roboto"/>
                  </a:rPr>
                  <a:t>Présentation de </a:t>
                </a:r>
                <a:r>
                  <a:rPr lang="en-GB" sz="1200">
                    <a:latin typeface="Roboto"/>
                    <a:ea typeface="Roboto"/>
                    <a:cs typeface="Roboto"/>
                    <a:sym typeface="Roboto"/>
                  </a:rPr>
                  <a:t>l'organisme</a:t>
                </a:r>
                <a:r>
                  <a:rPr lang="en-GB" sz="1200">
                    <a:latin typeface="Roboto"/>
                    <a:ea typeface="Roboto"/>
                    <a:cs typeface="Roboto"/>
                    <a:sym typeface="Roboto"/>
                  </a:rPr>
                  <a:t> </a:t>
                </a:r>
                <a:r>
                  <a:rPr lang="en-GB" sz="1200">
                    <a:latin typeface="Roboto"/>
                    <a:ea typeface="Roboto"/>
                    <a:cs typeface="Roboto"/>
                    <a:sym typeface="Roboto"/>
                  </a:rPr>
                  <a:t>d'accueil</a:t>
                </a:r>
                <a:endParaRPr sz="1200">
                  <a:latin typeface="Roboto"/>
                  <a:ea typeface="Roboto"/>
                  <a:cs typeface="Roboto"/>
                  <a:sym typeface="Roboto"/>
                </a:endParaRPr>
              </a:p>
            </p:txBody>
          </p:sp>
        </p:grpSp>
      </p:grpSp>
      <p:grpSp>
        <p:nvGrpSpPr>
          <p:cNvPr id="174" name="Google Shape;174;p38"/>
          <p:cNvGrpSpPr/>
          <p:nvPr/>
        </p:nvGrpSpPr>
        <p:grpSpPr>
          <a:xfrm>
            <a:off x="2281443" y="1200325"/>
            <a:ext cx="556800" cy="3063225"/>
            <a:chOff x="3957843" y="1200325"/>
            <a:chExt cx="556800" cy="3063225"/>
          </a:xfrm>
        </p:grpSpPr>
        <p:sp>
          <p:nvSpPr>
            <p:cNvPr id="175" name="Google Shape;175;p38"/>
            <p:cNvSpPr/>
            <p:nvPr/>
          </p:nvSpPr>
          <p:spPr>
            <a:xfrm>
              <a:off x="3994975" y="1257950"/>
              <a:ext cx="1150" cy="3005600"/>
            </a:xfrm>
            <a:custGeom>
              <a:rect b="b" l="l" r="r" t="t"/>
              <a:pathLst>
                <a:path extrusionOk="0" h="120224" w="46">
                  <a:moveTo>
                    <a:pt x="46" y="2550"/>
                  </a:moveTo>
                  <a:lnTo>
                    <a:pt x="46" y="13339"/>
                  </a:lnTo>
                  <a:lnTo>
                    <a:pt x="0" y="0"/>
                  </a:lnTo>
                  <a:lnTo>
                    <a:pt x="0" y="120224"/>
                  </a:lnTo>
                </a:path>
              </a:pathLst>
            </a:custGeom>
            <a:noFill/>
            <a:ln cap="flat" cmpd="sng" w="76200">
              <a:solidFill>
                <a:srgbClr val="DC7100"/>
              </a:solidFill>
              <a:prstDash val="solid"/>
              <a:round/>
              <a:headEnd len="med" w="med" type="none"/>
              <a:tailEnd len="med" w="med" type="none"/>
            </a:ln>
          </p:spPr>
        </p:sp>
        <p:cxnSp>
          <p:nvCxnSpPr>
            <p:cNvPr id="176" name="Google Shape;176;p38"/>
            <p:cNvCxnSpPr/>
            <p:nvPr/>
          </p:nvCxnSpPr>
          <p:spPr>
            <a:xfrm rot="10800000">
              <a:off x="4001343" y="1442212"/>
              <a:ext cx="513300" cy="0"/>
            </a:xfrm>
            <a:prstGeom prst="straightConnector1">
              <a:avLst/>
            </a:prstGeom>
            <a:noFill/>
            <a:ln cap="flat" cmpd="sng" w="76200">
              <a:solidFill>
                <a:srgbClr val="DC7100"/>
              </a:solidFill>
              <a:prstDash val="solid"/>
              <a:round/>
              <a:headEnd len="med" w="med" type="none"/>
              <a:tailEnd len="med" w="med" type="none"/>
            </a:ln>
          </p:spPr>
        </p:cxnSp>
        <p:cxnSp>
          <p:nvCxnSpPr>
            <p:cNvPr id="177" name="Google Shape;177;p38"/>
            <p:cNvCxnSpPr/>
            <p:nvPr/>
          </p:nvCxnSpPr>
          <p:spPr>
            <a:xfrm rot="10800000">
              <a:off x="4001343" y="2356864"/>
              <a:ext cx="513300" cy="0"/>
            </a:xfrm>
            <a:prstGeom prst="straightConnector1">
              <a:avLst/>
            </a:prstGeom>
            <a:noFill/>
            <a:ln cap="flat" cmpd="sng" w="76200">
              <a:solidFill>
                <a:srgbClr val="DC7100"/>
              </a:solidFill>
              <a:prstDash val="solid"/>
              <a:round/>
              <a:headEnd len="med" w="med" type="none"/>
              <a:tailEnd len="med" w="med" type="none"/>
            </a:ln>
          </p:spPr>
        </p:cxnSp>
        <p:cxnSp>
          <p:nvCxnSpPr>
            <p:cNvPr id="178" name="Google Shape;178;p38"/>
            <p:cNvCxnSpPr/>
            <p:nvPr/>
          </p:nvCxnSpPr>
          <p:spPr>
            <a:xfrm rot="10800000">
              <a:off x="4001343" y="3320327"/>
              <a:ext cx="513300" cy="0"/>
            </a:xfrm>
            <a:prstGeom prst="straightConnector1">
              <a:avLst/>
            </a:prstGeom>
            <a:noFill/>
            <a:ln cap="flat" cmpd="sng" w="76200">
              <a:solidFill>
                <a:srgbClr val="DC7100"/>
              </a:solidFill>
              <a:prstDash val="solid"/>
              <a:round/>
              <a:headEnd len="med" w="med" type="none"/>
              <a:tailEnd len="med" w="med" type="none"/>
            </a:ln>
          </p:spPr>
        </p:cxnSp>
        <p:cxnSp>
          <p:nvCxnSpPr>
            <p:cNvPr id="179" name="Google Shape;179;p38"/>
            <p:cNvCxnSpPr/>
            <p:nvPr/>
          </p:nvCxnSpPr>
          <p:spPr>
            <a:xfrm rot="10800000">
              <a:off x="3957843" y="4254027"/>
              <a:ext cx="556800" cy="0"/>
            </a:xfrm>
            <a:prstGeom prst="straightConnector1">
              <a:avLst/>
            </a:prstGeom>
            <a:noFill/>
            <a:ln cap="flat" cmpd="sng" w="76200">
              <a:solidFill>
                <a:srgbClr val="DC7100"/>
              </a:solidFill>
              <a:prstDash val="solid"/>
              <a:round/>
              <a:headEnd len="med" w="med" type="none"/>
              <a:tailEnd len="med" w="med" type="none"/>
            </a:ln>
          </p:spPr>
        </p:cxnSp>
        <p:cxnSp>
          <p:nvCxnSpPr>
            <p:cNvPr id="180" name="Google Shape;180;p38"/>
            <p:cNvCxnSpPr/>
            <p:nvPr/>
          </p:nvCxnSpPr>
          <p:spPr>
            <a:xfrm rot="10800000">
              <a:off x="4001343" y="1442212"/>
              <a:ext cx="513300" cy="0"/>
            </a:xfrm>
            <a:prstGeom prst="straightConnector1">
              <a:avLst/>
            </a:prstGeom>
            <a:noFill/>
            <a:ln cap="flat" cmpd="sng" w="28575">
              <a:solidFill>
                <a:srgbClr val="F6B26B"/>
              </a:solidFill>
              <a:prstDash val="solid"/>
              <a:round/>
              <a:headEnd len="med" w="med" type="none"/>
              <a:tailEnd len="med" w="med" type="none"/>
            </a:ln>
          </p:spPr>
        </p:cxnSp>
        <p:cxnSp>
          <p:nvCxnSpPr>
            <p:cNvPr id="181" name="Google Shape;181;p38"/>
            <p:cNvCxnSpPr/>
            <p:nvPr/>
          </p:nvCxnSpPr>
          <p:spPr>
            <a:xfrm rot="10800000">
              <a:off x="4001343" y="2356864"/>
              <a:ext cx="513300" cy="0"/>
            </a:xfrm>
            <a:prstGeom prst="straightConnector1">
              <a:avLst/>
            </a:prstGeom>
            <a:noFill/>
            <a:ln cap="flat" cmpd="sng" w="28575">
              <a:solidFill>
                <a:srgbClr val="F6B26B"/>
              </a:solidFill>
              <a:prstDash val="solid"/>
              <a:round/>
              <a:headEnd len="med" w="med" type="none"/>
              <a:tailEnd len="med" w="med" type="none"/>
            </a:ln>
          </p:spPr>
        </p:cxnSp>
        <p:cxnSp>
          <p:nvCxnSpPr>
            <p:cNvPr id="182" name="Google Shape;182;p38"/>
            <p:cNvCxnSpPr/>
            <p:nvPr/>
          </p:nvCxnSpPr>
          <p:spPr>
            <a:xfrm rot="10800000">
              <a:off x="4001343" y="3320327"/>
              <a:ext cx="513300" cy="0"/>
            </a:xfrm>
            <a:prstGeom prst="straightConnector1">
              <a:avLst/>
            </a:prstGeom>
            <a:noFill/>
            <a:ln cap="flat" cmpd="sng" w="28575">
              <a:solidFill>
                <a:srgbClr val="F6B26B"/>
              </a:solidFill>
              <a:prstDash val="solid"/>
              <a:round/>
              <a:headEnd len="med" w="med" type="none"/>
              <a:tailEnd len="med" w="med" type="none"/>
            </a:ln>
          </p:spPr>
        </p:cxnSp>
        <p:cxnSp>
          <p:nvCxnSpPr>
            <p:cNvPr id="183" name="Google Shape;183;p38"/>
            <p:cNvCxnSpPr/>
            <p:nvPr/>
          </p:nvCxnSpPr>
          <p:spPr>
            <a:xfrm rot="10800000">
              <a:off x="3981843" y="4254027"/>
              <a:ext cx="532800" cy="0"/>
            </a:xfrm>
            <a:prstGeom prst="straightConnector1">
              <a:avLst/>
            </a:prstGeom>
            <a:noFill/>
            <a:ln cap="flat" cmpd="sng" w="28575">
              <a:solidFill>
                <a:srgbClr val="F6B26B"/>
              </a:solidFill>
              <a:prstDash val="solid"/>
              <a:round/>
              <a:headEnd len="med" w="med" type="none"/>
              <a:tailEnd len="med" w="med" type="none"/>
            </a:ln>
          </p:spPr>
        </p:cxnSp>
        <p:sp>
          <p:nvSpPr>
            <p:cNvPr id="184" name="Google Shape;184;p38"/>
            <p:cNvSpPr/>
            <p:nvPr/>
          </p:nvSpPr>
          <p:spPr>
            <a:xfrm>
              <a:off x="3994975" y="1200325"/>
              <a:ext cx="1150" cy="3063225"/>
            </a:xfrm>
            <a:custGeom>
              <a:rect b="b" l="l" r="r" t="t"/>
              <a:pathLst>
                <a:path extrusionOk="0" h="122529" w="46">
                  <a:moveTo>
                    <a:pt x="46" y="0"/>
                  </a:moveTo>
                  <a:lnTo>
                    <a:pt x="46" y="6473"/>
                  </a:lnTo>
                  <a:lnTo>
                    <a:pt x="46" y="43966"/>
                  </a:lnTo>
                  <a:lnTo>
                    <a:pt x="0" y="122529"/>
                  </a:lnTo>
                </a:path>
              </a:pathLst>
            </a:custGeom>
            <a:noFill/>
            <a:ln cap="flat" cmpd="sng" w="28575">
              <a:solidFill>
                <a:srgbClr val="F6B26B"/>
              </a:solidFill>
              <a:prstDash val="solid"/>
              <a:round/>
              <a:headEnd len="med" w="med" type="oval"/>
              <a:tailEnd len="med" w="med" type="none"/>
            </a:ln>
          </p:spPr>
        </p:sp>
      </p:grpSp>
      <p:sp>
        <p:nvSpPr>
          <p:cNvPr id="185" name="Google Shape;185;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86" name="Google Shape;186;p38"/>
          <p:cNvSpPr/>
          <p:nvPr/>
        </p:nvSpPr>
        <p:spPr>
          <a:xfrm>
            <a:off x="-76207" y="5030225"/>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cxnSp>
        <p:nvCxnSpPr>
          <p:cNvPr id="833" name="Google Shape;833;p56"/>
          <p:cNvCxnSpPr/>
          <p:nvPr/>
        </p:nvCxnSpPr>
        <p:spPr>
          <a:xfrm flipH="1" rot="10800000">
            <a:off x="6759361" y="2944933"/>
            <a:ext cx="1594500" cy="945600"/>
          </a:xfrm>
          <a:prstGeom prst="straightConnector1">
            <a:avLst/>
          </a:prstGeom>
          <a:noFill/>
          <a:ln cap="flat" cmpd="sng" w="76200">
            <a:solidFill>
              <a:srgbClr val="C46A0B"/>
            </a:solidFill>
            <a:prstDash val="solid"/>
            <a:round/>
            <a:headEnd len="med" w="med" type="none"/>
            <a:tailEnd len="med" w="med" type="none"/>
          </a:ln>
        </p:spPr>
      </p:cxnSp>
      <p:cxnSp>
        <p:nvCxnSpPr>
          <p:cNvPr id="834" name="Google Shape;834;p56"/>
          <p:cNvCxnSpPr/>
          <p:nvPr/>
        </p:nvCxnSpPr>
        <p:spPr>
          <a:xfrm>
            <a:off x="5568375" y="2903319"/>
            <a:ext cx="1735800" cy="1014600"/>
          </a:xfrm>
          <a:prstGeom prst="straightConnector1">
            <a:avLst/>
          </a:prstGeom>
          <a:noFill/>
          <a:ln cap="flat" cmpd="sng" w="76200">
            <a:solidFill>
              <a:srgbClr val="C46A0B"/>
            </a:solidFill>
            <a:prstDash val="solid"/>
            <a:round/>
            <a:headEnd len="med" w="med" type="none"/>
            <a:tailEnd len="med" w="med" type="none"/>
          </a:ln>
        </p:spPr>
      </p:cxnSp>
      <p:cxnSp>
        <p:nvCxnSpPr>
          <p:cNvPr id="835" name="Google Shape;835;p56"/>
          <p:cNvCxnSpPr/>
          <p:nvPr/>
        </p:nvCxnSpPr>
        <p:spPr>
          <a:xfrm>
            <a:off x="6549100" y="2252144"/>
            <a:ext cx="1735800" cy="1014600"/>
          </a:xfrm>
          <a:prstGeom prst="straightConnector1">
            <a:avLst/>
          </a:prstGeom>
          <a:noFill/>
          <a:ln cap="flat" cmpd="sng" w="76200">
            <a:solidFill>
              <a:srgbClr val="C46A0B"/>
            </a:solidFill>
            <a:prstDash val="solid"/>
            <a:round/>
            <a:headEnd len="med" w="med" type="none"/>
            <a:tailEnd len="med" w="med" type="none"/>
          </a:ln>
        </p:spPr>
      </p:cxnSp>
      <p:cxnSp>
        <p:nvCxnSpPr>
          <p:cNvPr id="836" name="Google Shape;836;p56"/>
          <p:cNvCxnSpPr/>
          <p:nvPr/>
        </p:nvCxnSpPr>
        <p:spPr>
          <a:xfrm flipH="1" rot="10800000">
            <a:off x="5681272" y="2286667"/>
            <a:ext cx="1594500" cy="945600"/>
          </a:xfrm>
          <a:prstGeom prst="straightConnector1">
            <a:avLst/>
          </a:prstGeom>
          <a:noFill/>
          <a:ln cap="flat" cmpd="sng" w="76200">
            <a:solidFill>
              <a:srgbClr val="C46A0B"/>
            </a:solidFill>
            <a:prstDash val="solid"/>
            <a:round/>
            <a:headEnd len="med" w="med" type="none"/>
            <a:tailEnd len="med" w="med" type="none"/>
          </a:ln>
        </p:spPr>
      </p:cxnSp>
      <p:cxnSp>
        <p:nvCxnSpPr>
          <p:cNvPr id="837" name="Google Shape;837;p56"/>
          <p:cNvCxnSpPr/>
          <p:nvPr/>
        </p:nvCxnSpPr>
        <p:spPr>
          <a:xfrm>
            <a:off x="5568375" y="2902589"/>
            <a:ext cx="1735800" cy="1014600"/>
          </a:xfrm>
          <a:prstGeom prst="straightConnector1">
            <a:avLst/>
          </a:prstGeom>
          <a:noFill/>
          <a:ln cap="flat" cmpd="sng" w="28575">
            <a:solidFill>
              <a:srgbClr val="F5DFC5"/>
            </a:solidFill>
            <a:prstDash val="solid"/>
            <a:round/>
            <a:headEnd len="med" w="med" type="none"/>
            <a:tailEnd len="med" w="med" type="none"/>
          </a:ln>
        </p:spPr>
      </p:cxnSp>
      <p:cxnSp>
        <p:nvCxnSpPr>
          <p:cNvPr id="838" name="Google Shape;838;p56"/>
          <p:cNvCxnSpPr/>
          <p:nvPr/>
        </p:nvCxnSpPr>
        <p:spPr>
          <a:xfrm>
            <a:off x="6549100" y="2251414"/>
            <a:ext cx="1735800" cy="1014600"/>
          </a:xfrm>
          <a:prstGeom prst="straightConnector1">
            <a:avLst/>
          </a:prstGeom>
          <a:noFill/>
          <a:ln cap="flat" cmpd="sng" w="28575">
            <a:solidFill>
              <a:srgbClr val="F5DFC5"/>
            </a:solidFill>
            <a:prstDash val="solid"/>
            <a:round/>
            <a:headEnd len="med" w="med" type="none"/>
            <a:tailEnd len="med" w="med" type="none"/>
          </a:ln>
        </p:spPr>
      </p:cxnSp>
      <p:cxnSp>
        <p:nvCxnSpPr>
          <p:cNvPr id="839" name="Google Shape;839;p56"/>
          <p:cNvCxnSpPr/>
          <p:nvPr/>
        </p:nvCxnSpPr>
        <p:spPr>
          <a:xfrm flipH="1" rot="10800000">
            <a:off x="5681272" y="2285936"/>
            <a:ext cx="1594500" cy="945600"/>
          </a:xfrm>
          <a:prstGeom prst="straightConnector1">
            <a:avLst/>
          </a:prstGeom>
          <a:noFill/>
          <a:ln cap="flat" cmpd="sng" w="28575">
            <a:solidFill>
              <a:srgbClr val="F5DFC5"/>
            </a:solidFill>
            <a:prstDash val="solid"/>
            <a:round/>
            <a:headEnd len="med" w="med" type="none"/>
            <a:tailEnd len="med" w="med" type="none"/>
          </a:ln>
        </p:spPr>
      </p:cxnSp>
      <p:cxnSp>
        <p:nvCxnSpPr>
          <p:cNvPr id="840" name="Google Shape;840;p56"/>
          <p:cNvCxnSpPr/>
          <p:nvPr/>
        </p:nvCxnSpPr>
        <p:spPr>
          <a:xfrm flipH="1" rot="10800000">
            <a:off x="6801694" y="2916711"/>
            <a:ext cx="1594500" cy="945600"/>
          </a:xfrm>
          <a:prstGeom prst="straightConnector1">
            <a:avLst/>
          </a:prstGeom>
          <a:noFill/>
          <a:ln cap="flat" cmpd="sng" w="28575">
            <a:solidFill>
              <a:srgbClr val="F5DFC5"/>
            </a:solidFill>
            <a:prstDash val="solid"/>
            <a:round/>
            <a:headEnd len="med" w="med" type="none"/>
            <a:tailEnd len="med" w="med" type="none"/>
          </a:ln>
        </p:spPr>
      </p:cxnSp>
      <p:sp>
        <p:nvSpPr>
          <p:cNvPr id="841" name="Google Shape;841;p56"/>
          <p:cNvSpPr/>
          <p:nvPr/>
        </p:nvSpPr>
        <p:spPr>
          <a:xfrm>
            <a:off x="6346242" y="2140139"/>
            <a:ext cx="1162409" cy="682943"/>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6"/>
          <p:cNvSpPr/>
          <p:nvPr/>
        </p:nvSpPr>
        <p:spPr>
          <a:xfrm>
            <a:off x="6510386" y="1595151"/>
            <a:ext cx="826374" cy="1117700"/>
          </a:xfrm>
          <a:custGeom>
            <a:rect b="b" l="l" r="r" t="t"/>
            <a:pathLst>
              <a:path extrusionOk="0" h="71307" w="52721">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6"/>
          <p:cNvSpPr/>
          <p:nvPr/>
        </p:nvSpPr>
        <p:spPr>
          <a:xfrm>
            <a:off x="6506091" y="1347298"/>
            <a:ext cx="834963" cy="495690"/>
          </a:xfrm>
          <a:custGeom>
            <a:rect b="b" l="l" r="r" t="t"/>
            <a:pathLst>
              <a:path extrusionOk="0" h="31624" w="53269">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6"/>
          <p:cNvSpPr/>
          <p:nvPr/>
        </p:nvSpPr>
        <p:spPr>
          <a:xfrm>
            <a:off x="6523820" y="1670908"/>
            <a:ext cx="379228" cy="243378"/>
          </a:xfrm>
          <a:custGeom>
            <a:rect b="b" l="l" r="r" t="t"/>
            <a:pathLst>
              <a:path extrusionOk="0" h="15527" w="24194">
                <a:moveTo>
                  <a:pt x="24194" y="15527"/>
                </a:moveTo>
                <a:lnTo>
                  <a:pt x="0" y="1561"/>
                </a:lnTo>
                <a:lnTo>
                  <a:pt x="0" y="1"/>
                </a:lnTo>
                <a:lnTo>
                  <a:pt x="24194" y="13955"/>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6"/>
          <p:cNvSpPr/>
          <p:nvPr/>
        </p:nvSpPr>
        <p:spPr>
          <a:xfrm>
            <a:off x="6523820" y="1705064"/>
            <a:ext cx="379228" cy="243566"/>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6"/>
          <p:cNvSpPr/>
          <p:nvPr/>
        </p:nvSpPr>
        <p:spPr>
          <a:xfrm>
            <a:off x="6523820" y="1739407"/>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6"/>
          <p:cNvSpPr/>
          <p:nvPr/>
        </p:nvSpPr>
        <p:spPr>
          <a:xfrm>
            <a:off x="6523820" y="1773751"/>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6"/>
          <p:cNvSpPr/>
          <p:nvPr/>
        </p:nvSpPr>
        <p:spPr>
          <a:xfrm>
            <a:off x="6523820" y="1808095"/>
            <a:ext cx="379228" cy="243362"/>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6"/>
          <p:cNvSpPr/>
          <p:nvPr/>
        </p:nvSpPr>
        <p:spPr>
          <a:xfrm>
            <a:off x="6523820" y="1869306"/>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6"/>
          <p:cNvSpPr/>
          <p:nvPr/>
        </p:nvSpPr>
        <p:spPr>
          <a:xfrm>
            <a:off x="6523820" y="1903650"/>
            <a:ext cx="379228" cy="243362"/>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6"/>
          <p:cNvSpPr/>
          <p:nvPr/>
        </p:nvSpPr>
        <p:spPr>
          <a:xfrm>
            <a:off x="6523820" y="1937790"/>
            <a:ext cx="379228" cy="243566"/>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6"/>
          <p:cNvSpPr/>
          <p:nvPr/>
        </p:nvSpPr>
        <p:spPr>
          <a:xfrm>
            <a:off x="6523820" y="1972134"/>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6"/>
          <p:cNvSpPr/>
          <p:nvPr/>
        </p:nvSpPr>
        <p:spPr>
          <a:xfrm>
            <a:off x="6523820" y="2006478"/>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6"/>
          <p:cNvSpPr/>
          <p:nvPr/>
        </p:nvSpPr>
        <p:spPr>
          <a:xfrm>
            <a:off x="6523820" y="2067688"/>
            <a:ext cx="379228" cy="243378"/>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6"/>
          <p:cNvSpPr/>
          <p:nvPr/>
        </p:nvSpPr>
        <p:spPr>
          <a:xfrm>
            <a:off x="6523820" y="2102032"/>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6"/>
          <p:cNvSpPr/>
          <p:nvPr/>
        </p:nvSpPr>
        <p:spPr>
          <a:xfrm>
            <a:off x="6523820" y="2136376"/>
            <a:ext cx="379228" cy="243362"/>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6"/>
          <p:cNvSpPr/>
          <p:nvPr/>
        </p:nvSpPr>
        <p:spPr>
          <a:xfrm>
            <a:off x="6523820" y="2170516"/>
            <a:ext cx="379228" cy="243566"/>
          </a:xfrm>
          <a:custGeom>
            <a:rect b="b" l="l" r="r" t="t"/>
            <a:pathLst>
              <a:path extrusionOk="0" h="15539" w="24194">
                <a:moveTo>
                  <a:pt x="24194" y="15539"/>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6"/>
          <p:cNvSpPr/>
          <p:nvPr/>
        </p:nvSpPr>
        <p:spPr>
          <a:xfrm>
            <a:off x="6523820" y="2204860"/>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6"/>
          <p:cNvSpPr/>
          <p:nvPr/>
        </p:nvSpPr>
        <p:spPr>
          <a:xfrm>
            <a:off x="6523820" y="2266071"/>
            <a:ext cx="379228" cy="243378"/>
          </a:xfrm>
          <a:custGeom>
            <a:rect b="b" l="l" r="r" t="t"/>
            <a:pathLst>
              <a:path extrusionOk="0" h="15527" w="24194">
                <a:moveTo>
                  <a:pt x="24194" y="15527"/>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6"/>
          <p:cNvSpPr/>
          <p:nvPr/>
        </p:nvSpPr>
        <p:spPr>
          <a:xfrm>
            <a:off x="6523820" y="2300415"/>
            <a:ext cx="379228" cy="243378"/>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6"/>
          <p:cNvSpPr/>
          <p:nvPr/>
        </p:nvSpPr>
        <p:spPr>
          <a:xfrm>
            <a:off x="6523820" y="2334759"/>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6"/>
          <p:cNvSpPr/>
          <p:nvPr/>
        </p:nvSpPr>
        <p:spPr>
          <a:xfrm>
            <a:off x="6523820" y="2369102"/>
            <a:ext cx="379228" cy="243362"/>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6"/>
          <p:cNvSpPr/>
          <p:nvPr/>
        </p:nvSpPr>
        <p:spPr>
          <a:xfrm>
            <a:off x="6523820" y="2403258"/>
            <a:ext cx="379228" cy="243550"/>
          </a:xfrm>
          <a:custGeom>
            <a:rect b="b" l="l" r="r" t="t"/>
            <a:pathLst>
              <a:path extrusionOk="0" h="15538" w="24194">
                <a:moveTo>
                  <a:pt x="24194" y="15538"/>
                </a:moveTo>
                <a:lnTo>
                  <a:pt x="0" y="1572"/>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6"/>
          <p:cNvSpPr/>
          <p:nvPr/>
        </p:nvSpPr>
        <p:spPr>
          <a:xfrm>
            <a:off x="6944113" y="1670908"/>
            <a:ext cx="379040" cy="243378"/>
          </a:xfrm>
          <a:custGeom>
            <a:rect b="b" l="l" r="r" t="t"/>
            <a:pathLst>
              <a:path extrusionOk="0" h="15527" w="24182">
                <a:moveTo>
                  <a:pt x="0" y="15527"/>
                </a:moveTo>
                <a:lnTo>
                  <a:pt x="24182" y="1561"/>
                </a:lnTo>
                <a:lnTo>
                  <a:pt x="24182" y="1"/>
                </a:lnTo>
                <a:lnTo>
                  <a:pt x="0" y="13955"/>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6"/>
          <p:cNvSpPr/>
          <p:nvPr/>
        </p:nvSpPr>
        <p:spPr>
          <a:xfrm>
            <a:off x="6944113" y="1705064"/>
            <a:ext cx="379040" cy="243566"/>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6"/>
          <p:cNvSpPr/>
          <p:nvPr/>
        </p:nvSpPr>
        <p:spPr>
          <a:xfrm>
            <a:off x="6944113" y="1739407"/>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6"/>
          <p:cNvSpPr/>
          <p:nvPr/>
        </p:nvSpPr>
        <p:spPr>
          <a:xfrm>
            <a:off x="6944113" y="1773751"/>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6"/>
          <p:cNvSpPr/>
          <p:nvPr/>
        </p:nvSpPr>
        <p:spPr>
          <a:xfrm>
            <a:off x="6944113" y="1808095"/>
            <a:ext cx="379040" cy="243362"/>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6"/>
          <p:cNvSpPr/>
          <p:nvPr/>
        </p:nvSpPr>
        <p:spPr>
          <a:xfrm>
            <a:off x="6944113" y="1869306"/>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6"/>
          <p:cNvSpPr/>
          <p:nvPr/>
        </p:nvSpPr>
        <p:spPr>
          <a:xfrm>
            <a:off x="6944113" y="1903650"/>
            <a:ext cx="379040" cy="243362"/>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6"/>
          <p:cNvSpPr/>
          <p:nvPr/>
        </p:nvSpPr>
        <p:spPr>
          <a:xfrm>
            <a:off x="6944113" y="1937790"/>
            <a:ext cx="379040" cy="243566"/>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6"/>
          <p:cNvSpPr/>
          <p:nvPr/>
        </p:nvSpPr>
        <p:spPr>
          <a:xfrm>
            <a:off x="6944113" y="1972134"/>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6"/>
          <p:cNvSpPr/>
          <p:nvPr/>
        </p:nvSpPr>
        <p:spPr>
          <a:xfrm>
            <a:off x="6944113" y="2006478"/>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6"/>
          <p:cNvSpPr/>
          <p:nvPr/>
        </p:nvSpPr>
        <p:spPr>
          <a:xfrm>
            <a:off x="6944113" y="2067688"/>
            <a:ext cx="379040" cy="243378"/>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6"/>
          <p:cNvSpPr/>
          <p:nvPr/>
        </p:nvSpPr>
        <p:spPr>
          <a:xfrm>
            <a:off x="6944113" y="2102032"/>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6"/>
          <p:cNvSpPr/>
          <p:nvPr/>
        </p:nvSpPr>
        <p:spPr>
          <a:xfrm>
            <a:off x="6944113" y="2136376"/>
            <a:ext cx="379040" cy="243362"/>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6"/>
          <p:cNvSpPr/>
          <p:nvPr/>
        </p:nvSpPr>
        <p:spPr>
          <a:xfrm>
            <a:off x="6944113" y="2170516"/>
            <a:ext cx="379040" cy="243566"/>
          </a:xfrm>
          <a:custGeom>
            <a:rect b="b" l="l" r="r" t="t"/>
            <a:pathLst>
              <a:path extrusionOk="0" h="15539" w="24182">
                <a:moveTo>
                  <a:pt x="0" y="15539"/>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6"/>
          <p:cNvSpPr/>
          <p:nvPr/>
        </p:nvSpPr>
        <p:spPr>
          <a:xfrm>
            <a:off x="6944113" y="2204860"/>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6"/>
          <p:cNvSpPr/>
          <p:nvPr/>
        </p:nvSpPr>
        <p:spPr>
          <a:xfrm>
            <a:off x="6944113" y="2266071"/>
            <a:ext cx="379040" cy="243378"/>
          </a:xfrm>
          <a:custGeom>
            <a:rect b="b" l="l" r="r" t="t"/>
            <a:pathLst>
              <a:path extrusionOk="0" h="15527" w="24182">
                <a:moveTo>
                  <a:pt x="0" y="15527"/>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6"/>
          <p:cNvSpPr/>
          <p:nvPr/>
        </p:nvSpPr>
        <p:spPr>
          <a:xfrm>
            <a:off x="6944113" y="2300415"/>
            <a:ext cx="379040" cy="243378"/>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6"/>
          <p:cNvSpPr/>
          <p:nvPr/>
        </p:nvSpPr>
        <p:spPr>
          <a:xfrm>
            <a:off x="6944113" y="2334759"/>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6"/>
          <p:cNvSpPr/>
          <p:nvPr/>
        </p:nvSpPr>
        <p:spPr>
          <a:xfrm>
            <a:off x="6944113" y="2369102"/>
            <a:ext cx="379040" cy="243362"/>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6"/>
          <p:cNvSpPr/>
          <p:nvPr/>
        </p:nvSpPr>
        <p:spPr>
          <a:xfrm>
            <a:off x="6944113" y="2403258"/>
            <a:ext cx="379040" cy="243550"/>
          </a:xfrm>
          <a:custGeom>
            <a:rect b="b" l="l" r="r" t="t"/>
            <a:pathLst>
              <a:path extrusionOk="0" h="15538" w="24182">
                <a:moveTo>
                  <a:pt x="0" y="15538"/>
                </a:moveTo>
                <a:lnTo>
                  <a:pt x="24182" y="1572"/>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6"/>
          <p:cNvSpPr/>
          <p:nvPr/>
        </p:nvSpPr>
        <p:spPr>
          <a:xfrm>
            <a:off x="7466764" y="2793111"/>
            <a:ext cx="1162409" cy="682943"/>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6"/>
          <p:cNvSpPr/>
          <p:nvPr/>
        </p:nvSpPr>
        <p:spPr>
          <a:xfrm>
            <a:off x="7630909" y="2248122"/>
            <a:ext cx="826374" cy="1117700"/>
          </a:xfrm>
          <a:custGeom>
            <a:rect b="b" l="l" r="r" t="t"/>
            <a:pathLst>
              <a:path extrusionOk="0" h="71307" w="52721">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6"/>
          <p:cNvSpPr/>
          <p:nvPr/>
        </p:nvSpPr>
        <p:spPr>
          <a:xfrm>
            <a:off x="7626614" y="2000269"/>
            <a:ext cx="834963" cy="495690"/>
          </a:xfrm>
          <a:custGeom>
            <a:rect b="b" l="l" r="r" t="t"/>
            <a:pathLst>
              <a:path extrusionOk="0" h="31624" w="53269">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6"/>
          <p:cNvSpPr/>
          <p:nvPr/>
        </p:nvSpPr>
        <p:spPr>
          <a:xfrm>
            <a:off x="7644342" y="2323879"/>
            <a:ext cx="379228" cy="243378"/>
          </a:xfrm>
          <a:custGeom>
            <a:rect b="b" l="l" r="r" t="t"/>
            <a:pathLst>
              <a:path extrusionOk="0" h="15527" w="24194">
                <a:moveTo>
                  <a:pt x="24194" y="15527"/>
                </a:moveTo>
                <a:lnTo>
                  <a:pt x="0" y="1561"/>
                </a:lnTo>
                <a:lnTo>
                  <a:pt x="0" y="1"/>
                </a:lnTo>
                <a:lnTo>
                  <a:pt x="24194" y="13955"/>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6"/>
          <p:cNvSpPr/>
          <p:nvPr/>
        </p:nvSpPr>
        <p:spPr>
          <a:xfrm>
            <a:off x="7644342" y="2358035"/>
            <a:ext cx="379228" cy="243566"/>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6"/>
          <p:cNvSpPr/>
          <p:nvPr/>
        </p:nvSpPr>
        <p:spPr>
          <a:xfrm>
            <a:off x="7644342" y="2392379"/>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6"/>
          <p:cNvSpPr/>
          <p:nvPr/>
        </p:nvSpPr>
        <p:spPr>
          <a:xfrm>
            <a:off x="7644342" y="2426723"/>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6"/>
          <p:cNvSpPr/>
          <p:nvPr/>
        </p:nvSpPr>
        <p:spPr>
          <a:xfrm>
            <a:off x="7644342" y="2461067"/>
            <a:ext cx="379228" cy="243362"/>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6"/>
          <p:cNvSpPr/>
          <p:nvPr/>
        </p:nvSpPr>
        <p:spPr>
          <a:xfrm>
            <a:off x="7644342" y="2522277"/>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6"/>
          <p:cNvSpPr/>
          <p:nvPr/>
        </p:nvSpPr>
        <p:spPr>
          <a:xfrm>
            <a:off x="7644342" y="2556621"/>
            <a:ext cx="379228" cy="243362"/>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6"/>
          <p:cNvSpPr/>
          <p:nvPr/>
        </p:nvSpPr>
        <p:spPr>
          <a:xfrm>
            <a:off x="7644342" y="2590761"/>
            <a:ext cx="379228" cy="243566"/>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6"/>
          <p:cNvSpPr/>
          <p:nvPr/>
        </p:nvSpPr>
        <p:spPr>
          <a:xfrm>
            <a:off x="7644342" y="2625105"/>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6"/>
          <p:cNvSpPr/>
          <p:nvPr/>
        </p:nvSpPr>
        <p:spPr>
          <a:xfrm>
            <a:off x="7644342" y="2659449"/>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6"/>
          <p:cNvSpPr/>
          <p:nvPr/>
        </p:nvSpPr>
        <p:spPr>
          <a:xfrm>
            <a:off x="7644342" y="2720660"/>
            <a:ext cx="379228" cy="243378"/>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6"/>
          <p:cNvSpPr/>
          <p:nvPr/>
        </p:nvSpPr>
        <p:spPr>
          <a:xfrm>
            <a:off x="7644342" y="2755004"/>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6"/>
          <p:cNvSpPr/>
          <p:nvPr/>
        </p:nvSpPr>
        <p:spPr>
          <a:xfrm>
            <a:off x="7644342" y="2789348"/>
            <a:ext cx="379228" cy="243362"/>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6"/>
          <p:cNvSpPr/>
          <p:nvPr/>
        </p:nvSpPr>
        <p:spPr>
          <a:xfrm>
            <a:off x="7644342" y="2823488"/>
            <a:ext cx="379228" cy="243566"/>
          </a:xfrm>
          <a:custGeom>
            <a:rect b="b" l="l" r="r" t="t"/>
            <a:pathLst>
              <a:path extrusionOk="0" h="15539" w="24194">
                <a:moveTo>
                  <a:pt x="24194" y="15539"/>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6"/>
          <p:cNvSpPr/>
          <p:nvPr/>
        </p:nvSpPr>
        <p:spPr>
          <a:xfrm>
            <a:off x="7644342" y="2857832"/>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6"/>
          <p:cNvSpPr/>
          <p:nvPr/>
        </p:nvSpPr>
        <p:spPr>
          <a:xfrm>
            <a:off x="7644342" y="2919042"/>
            <a:ext cx="379228" cy="243378"/>
          </a:xfrm>
          <a:custGeom>
            <a:rect b="b" l="l" r="r" t="t"/>
            <a:pathLst>
              <a:path extrusionOk="0" h="15527" w="24194">
                <a:moveTo>
                  <a:pt x="24194" y="15527"/>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6"/>
          <p:cNvSpPr/>
          <p:nvPr/>
        </p:nvSpPr>
        <p:spPr>
          <a:xfrm>
            <a:off x="7644342" y="2953386"/>
            <a:ext cx="379228" cy="243378"/>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6"/>
          <p:cNvSpPr/>
          <p:nvPr/>
        </p:nvSpPr>
        <p:spPr>
          <a:xfrm>
            <a:off x="7644342" y="2987730"/>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6"/>
          <p:cNvSpPr/>
          <p:nvPr/>
        </p:nvSpPr>
        <p:spPr>
          <a:xfrm>
            <a:off x="7644342" y="3022074"/>
            <a:ext cx="379228" cy="243362"/>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6"/>
          <p:cNvSpPr/>
          <p:nvPr/>
        </p:nvSpPr>
        <p:spPr>
          <a:xfrm>
            <a:off x="7644342" y="3056230"/>
            <a:ext cx="379228" cy="243550"/>
          </a:xfrm>
          <a:custGeom>
            <a:rect b="b" l="l" r="r" t="t"/>
            <a:pathLst>
              <a:path extrusionOk="0" h="15538" w="24194">
                <a:moveTo>
                  <a:pt x="24194" y="15538"/>
                </a:moveTo>
                <a:lnTo>
                  <a:pt x="0" y="1572"/>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6"/>
          <p:cNvSpPr/>
          <p:nvPr/>
        </p:nvSpPr>
        <p:spPr>
          <a:xfrm>
            <a:off x="8064636" y="2323879"/>
            <a:ext cx="379040" cy="243378"/>
          </a:xfrm>
          <a:custGeom>
            <a:rect b="b" l="l" r="r" t="t"/>
            <a:pathLst>
              <a:path extrusionOk="0" h="15527" w="24182">
                <a:moveTo>
                  <a:pt x="0" y="15527"/>
                </a:moveTo>
                <a:lnTo>
                  <a:pt x="24182" y="1561"/>
                </a:lnTo>
                <a:lnTo>
                  <a:pt x="24182" y="1"/>
                </a:lnTo>
                <a:lnTo>
                  <a:pt x="0" y="13955"/>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6"/>
          <p:cNvSpPr/>
          <p:nvPr/>
        </p:nvSpPr>
        <p:spPr>
          <a:xfrm>
            <a:off x="8064636" y="2358035"/>
            <a:ext cx="379040" cy="243566"/>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6"/>
          <p:cNvSpPr/>
          <p:nvPr/>
        </p:nvSpPr>
        <p:spPr>
          <a:xfrm>
            <a:off x="8064636" y="2392379"/>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6"/>
          <p:cNvSpPr/>
          <p:nvPr/>
        </p:nvSpPr>
        <p:spPr>
          <a:xfrm>
            <a:off x="8064636" y="2426723"/>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6"/>
          <p:cNvSpPr/>
          <p:nvPr/>
        </p:nvSpPr>
        <p:spPr>
          <a:xfrm>
            <a:off x="8064636" y="2461067"/>
            <a:ext cx="379040" cy="243362"/>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6"/>
          <p:cNvSpPr/>
          <p:nvPr/>
        </p:nvSpPr>
        <p:spPr>
          <a:xfrm>
            <a:off x="8064636" y="2522277"/>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6"/>
          <p:cNvSpPr/>
          <p:nvPr/>
        </p:nvSpPr>
        <p:spPr>
          <a:xfrm>
            <a:off x="8064636" y="2556621"/>
            <a:ext cx="379040" cy="243362"/>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6"/>
          <p:cNvSpPr/>
          <p:nvPr/>
        </p:nvSpPr>
        <p:spPr>
          <a:xfrm>
            <a:off x="8064636" y="2590761"/>
            <a:ext cx="379040" cy="243566"/>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6"/>
          <p:cNvSpPr/>
          <p:nvPr/>
        </p:nvSpPr>
        <p:spPr>
          <a:xfrm>
            <a:off x="8064636" y="2625105"/>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6"/>
          <p:cNvSpPr/>
          <p:nvPr/>
        </p:nvSpPr>
        <p:spPr>
          <a:xfrm>
            <a:off x="8064636" y="2659449"/>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6"/>
          <p:cNvSpPr/>
          <p:nvPr/>
        </p:nvSpPr>
        <p:spPr>
          <a:xfrm>
            <a:off x="8064636" y="2720660"/>
            <a:ext cx="379040" cy="243378"/>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6"/>
          <p:cNvSpPr/>
          <p:nvPr/>
        </p:nvSpPr>
        <p:spPr>
          <a:xfrm>
            <a:off x="8064636" y="2755004"/>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6"/>
          <p:cNvSpPr/>
          <p:nvPr/>
        </p:nvSpPr>
        <p:spPr>
          <a:xfrm>
            <a:off x="8064636" y="2789348"/>
            <a:ext cx="379040" cy="243362"/>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6"/>
          <p:cNvSpPr/>
          <p:nvPr/>
        </p:nvSpPr>
        <p:spPr>
          <a:xfrm>
            <a:off x="8064636" y="2823488"/>
            <a:ext cx="379040" cy="243566"/>
          </a:xfrm>
          <a:custGeom>
            <a:rect b="b" l="l" r="r" t="t"/>
            <a:pathLst>
              <a:path extrusionOk="0" h="15539" w="24182">
                <a:moveTo>
                  <a:pt x="0" y="15539"/>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6"/>
          <p:cNvSpPr/>
          <p:nvPr/>
        </p:nvSpPr>
        <p:spPr>
          <a:xfrm>
            <a:off x="8064636" y="2857832"/>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6"/>
          <p:cNvSpPr/>
          <p:nvPr/>
        </p:nvSpPr>
        <p:spPr>
          <a:xfrm>
            <a:off x="8064636" y="2919042"/>
            <a:ext cx="379040" cy="243378"/>
          </a:xfrm>
          <a:custGeom>
            <a:rect b="b" l="l" r="r" t="t"/>
            <a:pathLst>
              <a:path extrusionOk="0" h="15527" w="24182">
                <a:moveTo>
                  <a:pt x="0" y="15527"/>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6"/>
          <p:cNvSpPr/>
          <p:nvPr/>
        </p:nvSpPr>
        <p:spPr>
          <a:xfrm>
            <a:off x="8064636" y="2953386"/>
            <a:ext cx="379040" cy="243378"/>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6"/>
          <p:cNvSpPr/>
          <p:nvPr/>
        </p:nvSpPr>
        <p:spPr>
          <a:xfrm>
            <a:off x="8064636" y="2987730"/>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6"/>
          <p:cNvSpPr/>
          <p:nvPr/>
        </p:nvSpPr>
        <p:spPr>
          <a:xfrm>
            <a:off x="8064636" y="3022074"/>
            <a:ext cx="379040" cy="243362"/>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6"/>
          <p:cNvSpPr/>
          <p:nvPr/>
        </p:nvSpPr>
        <p:spPr>
          <a:xfrm>
            <a:off x="8064636" y="3056230"/>
            <a:ext cx="379040" cy="243550"/>
          </a:xfrm>
          <a:custGeom>
            <a:rect b="b" l="l" r="r" t="t"/>
            <a:pathLst>
              <a:path extrusionOk="0" h="15538" w="24182">
                <a:moveTo>
                  <a:pt x="0" y="15538"/>
                </a:moveTo>
                <a:lnTo>
                  <a:pt x="24182" y="1572"/>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6"/>
          <p:cNvSpPr/>
          <p:nvPr/>
        </p:nvSpPr>
        <p:spPr>
          <a:xfrm>
            <a:off x="5309097" y="2763842"/>
            <a:ext cx="1162409" cy="682943"/>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6"/>
          <p:cNvSpPr/>
          <p:nvPr/>
        </p:nvSpPr>
        <p:spPr>
          <a:xfrm>
            <a:off x="5473242" y="2218854"/>
            <a:ext cx="826374" cy="1117700"/>
          </a:xfrm>
          <a:custGeom>
            <a:rect b="b" l="l" r="r" t="t"/>
            <a:pathLst>
              <a:path extrusionOk="0" h="71307" w="52721">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6"/>
          <p:cNvSpPr/>
          <p:nvPr/>
        </p:nvSpPr>
        <p:spPr>
          <a:xfrm>
            <a:off x="5468947" y="1971001"/>
            <a:ext cx="834963" cy="495690"/>
          </a:xfrm>
          <a:custGeom>
            <a:rect b="b" l="l" r="r" t="t"/>
            <a:pathLst>
              <a:path extrusionOk="0" h="31624" w="53269">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6"/>
          <p:cNvSpPr/>
          <p:nvPr/>
        </p:nvSpPr>
        <p:spPr>
          <a:xfrm>
            <a:off x="5486675" y="2294611"/>
            <a:ext cx="379228" cy="243378"/>
          </a:xfrm>
          <a:custGeom>
            <a:rect b="b" l="l" r="r" t="t"/>
            <a:pathLst>
              <a:path extrusionOk="0" h="15527" w="24194">
                <a:moveTo>
                  <a:pt x="24194" y="15527"/>
                </a:moveTo>
                <a:lnTo>
                  <a:pt x="0" y="1561"/>
                </a:lnTo>
                <a:lnTo>
                  <a:pt x="0" y="1"/>
                </a:lnTo>
                <a:lnTo>
                  <a:pt x="24194" y="13955"/>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6"/>
          <p:cNvSpPr/>
          <p:nvPr/>
        </p:nvSpPr>
        <p:spPr>
          <a:xfrm>
            <a:off x="5486675" y="2328766"/>
            <a:ext cx="379228" cy="243566"/>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6"/>
          <p:cNvSpPr/>
          <p:nvPr/>
        </p:nvSpPr>
        <p:spPr>
          <a:xfrm>
            <a:off x="5486675" y="2363110"/>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6"/>
          <p:cNvSpPr/>
          <p:nvPr/>
        </p:nvSpPr>
        <p:spPr>
          <a:xfrm>
            <a:off x="5486675" y="2397454"/>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6"/>
          <p:cNvSpPr/>
          <p:nvPr/>
        </p:nvSpPr>
        <p:spPr>
          <a:xfrm>
            <a:off x="5486675" y="2431798"/>
            <a:ext cx="379228" cy="243362"/>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6"/>
          <p:cNvSpPr/>
          <p:nvPr/>
        </p:nvSpPr>
        <p:spPr>
          <a:xfrm>
            <a:off x="5486675" y="2493009"/>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6"/>
          <p:cNvSpPr/>
          <p:nvPr/>
        </p:nvSpPr>
        <p:spPr>
          <a:xfrm>
            <a:off x="5486675" y="2527353"/>
            <a:ext cx="379228" cy="243362"/>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6"/>
          <p:cNvSpPr/>
          <p:nvPr/>
        </p:nvSpPr>
        <p:spPr>
          <a:xfrm>
            <a:off x="5486675" y="2561493"/>
            <a:ext cx="379228" cy="243566"/>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6"/>
          <p:cNvSpPr/>
          <p:nvPr/>
        </p:nvSpPr>
        <p:spPr>
          <a:xfrm>
            <a:off x="5486675" y="2595837"/>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6"/>
          <p:cNvSpPr/>
          <p:nvPr/>
        </p:nvSpPr>
        <p:spPr>
          <a:xfrm>
            <a:off x="5486675" y="2630180"/>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6"/>
          <p:cNvSpPr/>
          <p:nvPr/>
        </p:nvSpPr>
        <p:spPr>
          <a:xfrm>
            <a:off x="5486675" y="2691391"/>
            <a:ext cx="379228" cy="243378"/>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6"/>
          <p:cNvSpPr/>
          <p:nvPr/>
        </p:nvSpPr>
        <p:spPr>
          <a:xfrm>
            <a:off x="5486675" y="2725735"/>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6"/>
          <p:cNvSpPr/>
          <p:nvPr/>
        </p:nvSpPr>
        <p:spPr>
          <a:xfrm>
            <a:off x="5486675" y="2760079"/>
            <a:ext cx="379228" cy="243362"/>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6"/>
          <p:cNvSpPr/>
          <p:nvPr/>
        </p:nvSpPr>
        <p:spPr>
          <a:xfrm>
            <a:off x="5486675" y="2794219"/>
            <a:ext cx="379228" cy="243566"/>
          </a:xfrm>
          <a:custGeom>
            <a:rect b="b" l="l" r="r" t="t"/>
            <a:pathLst>
              <a:path extrusionOk="0" h="15539" w="24194">
                <a:moveTo>
                  <a:pt x="24194" y="15539"/>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6"/>
          <p:cNvSpPr/>
          <p:nvPr/>
        </p:nvSpPr>
        <p:spPr>
          <a:xfrm>
            <a:off x="5486675" y="2828563"/>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6"/>
          <p:cNvSpPr/>
          <p:nvPr/>
        </p:nvSpPr>
        <p:spPr>
          <a:xfrm>
            <a:off x="5486675" y="2889774"/>
            <a:ext cx="379228" cy="243378"/>
          </a:xfrm>
          <a:custGeom>
            <a:rect b="b" l="l" r="r" t="t"/>
            <a:pathLst>
              <a:path extrusionOk="0" h="15527" w="24194">
                <a:moveTo>
                  <a:pt x="24194" y="15527"/>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6"/>
          <p:cNvSpPr/>
          <p:nvPr/>
        </p:nvSpPr>
        <p:spPr>
          <a:xfrm>
            <a:off x="5486675" y="2924118"/>
            <a:ext cx="379228" cy="243378"/>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6"/>
          <p:cNvSpPr/>
          <p:nvPr/>
        </p:nvSpPr>
        <p:spPr>
          <a:xfrm>
            <a:off x="5486675" y="2958461"/>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6"/>
          <p:cNvSpPr/>
          <p:nvPr/>
        </p:nvSpPr>
        <p:spPr>
          <a:xfrm>
            <a:off x="5486675" y="2992805"/>
            <a:ext cx="379228" cy="243362"/>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6"/>
          <p:cNvSpPr/>
          <p:nvPr/>
        </p:nvSpPr>
        <p:spPr>
          <a:xfrm>
            <a:off x="5486675" y="3026961"/>
            <a:ext cx="379228" cy="243550"/>
          </a:xfrm>
          <a:custGeom>
            <a:rect b="b" l="l" r="r" t="t"/>
            <a:pathLst>
              <a:path extrusionOk="0" h="15538" w="24194">
                <a:moveTo>
                  <a:pt x="24194" y="15538"/>
                </a:moveTo>
                <a:lnTo>
                  <a:pt x="0" y="1572"/>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6"/>
          <p:cNvSpPr/>
          <p:nvPr/>
        </p:nvSpPr>
        <p:spPr>
          <a:xfrm>
            <a:off x="5906969" y="2294611"/>
            <a:ext cx="379040" cy="243378"/>
          </a:xfrm>
          <a:custGeom>
            <a:rect b="b" l="l" r="r" t="t"/>
            <a:pathLst>
              <a:path extrusionOk="0" h="15527" w="24182">
                <a:moveTo>
                  <a:pt x="0" y="15527"/>
                </a:moveTo>
                <a:lnTo>
                  <a:pt x="24182" y="1561"/>
                </a:lnTo>
                <a:lnTo>
                  <a:pt x="24182" y="1"/>
                </a:lnTo>
                <a:lnTo>
                  <a:pt x="0" y="13955"/>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6"/>
          <p:cNvSpPr/>
          <p:nvPr/>
        </p:nvSpPr>
        <p:spPr>
          <a:xfrm>
            <a:off x="5906969" y="2328766"/>
            <a:ext cx="379040" cy="243566"/>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6"/>
          <p:cNvSpPr/>
          <p:nvPr/>
        </p:nvSpPr>
        <p:spPr>
          <a:xfrm>
            <a:off x="5906969" y="2363110"/>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6"/>
          <p:cNvSpPr/>
          <p:nvPr/>
        </p:nvSpPr>
        <p:spPr>
          <a:xfrm>
            <a:off x="5906969" y="2397454"/>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6"/>
          <p:cNvSpPr/>
          <p:nvPr/>
        </p:nvSpPr>
        <p:spPr>
          <a:xfrm>
            <a:off x="5906969" y="2431798"/>
            <a:ext cx="379040" cy="243362"/>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6"/>
          <p:cNvSpPr/>
          <p:nvPr/>
        </p:nvSpPr>
        <p:spPr>
          <a:xfrm>
            <a:off x="5906969" y="2493009"/>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6"/>
          <p:cNvSpPr/>
          <p:nvPr/>
        </p:nvSpPr>
        <p:spPr>
          <a:xfrm>
            <a:off x="5906969" y="2527353"/>
            <a:ext cx="379040" cy="243362"/>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6"/>
          <p:cNvSpPr/>
          <p:nvPr/>
        </p:nvSpPr>
        <p:spPr>
          <a:xfrm>
            <a:off x="5906969" y="2561493"/>
            <a:ext cx="379040" cy="243566"/>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6"/>
          <p:cNvSpPr/>
          <p:nvPr/>
        </p:nvSpPr>
        <p:spPr>
          <a:xfrm>
            <a:off x="5906969" y="2595837"/>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6"/>
          <p:cNvSpPr/>
          <p:nvPr/>
        </p:nvSpPr>
        <p:spPr>
          <a:xfrm>
            <a:off x="5906969" y="2630180"/>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6"/>
          <p:cNvSpPr/>
          <p:nvPr/>
        </p:nvSpPr>
        <p:spPr>
          <a:xfrm>
            <a:off x="5906969" y="2691391"/>
            <a:ext cx="379040" cy="243378"/>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6"/>
          <p:cNvSpPr/>
          <p:nvPr/>
        </p:nvSpPr>
        <p:spPr>
          <a:xfrm>
            <a:off x="5906969" y="2725735"/>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6"/>
          <p:cNvSpPr/>
          <p:nvPr/>
        </p:nvSpPr>
        <p:spPr>
          <a:xfrm>
            <a:off x="5906969" y="2760079"/>
            <a:ext cx="379040" cy="243362"/>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6"/>
          <p:cNvSpPr/>
          <p:nvPr/>
        </p:nvSpPr>
        <p:spPr>
          <a:xfrm>
            <a:off x="5906969" y="2794219"/>
            <a:ext cx="379040" cy="243566"/>
          </a:xfrm>
          <a:custGeom>
            <a:rect b="b" l="l" r="r" t="t"/>
            <a:pathLst>
              <a:path extrusionOk="0" h="15539" w="24182">
                <a:moveTo>
                  <a:pt x="0" y="15539"/>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6"/>
          <p:cNvSpPr/>
          <p:nvPr/>
        </p:nvSpPr>
        <p:spPr>
          <a:xfrm>
            <a:off x="5906969" y="2828563"/>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6"/>
          <p:cNvSpPr/>
          <p:nvPr/>
        </p:nvSpPr>
        <p:spPr>
          <a:xfrm>
            <a:off x="5906969" y="2889774"/>
            <a:ext cx="379040" cy="243378"/>
          </a:xfrm>
          <a:custGeom>
            <a:rect b="b" l="l" r="r" t="t"/>
            <a:pathLst>
              <a:path extrusionOk="0" h="15527" w="24182">
                <a:moveTo>
                  <a:pt x="0" y="15527"/>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6"/>
          <p:cNvSpPr/>
          <p:nvPr/>
        </p:nvSpPr>
        <p:spPr>
          <a:xfrm>
            <a:off x="5906969" y="2924118"/>
            <a:ext cx="379040" cy="243378"/>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6"/>
          <p:cNvSpPr/>
          <p:nvPr/>
        </p:nvSpPr>
        <p:spPr>
          <a:xfrm>
            <a:off x="5906969" y="2958461"/>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6"/>
          <p:cNvSpPr/>
          <p:nvPr/>
        </p:nvSpPr>
        <p:spPr>
          <a:xfrm>
            <a:off x="5906969" y="2992805"/>
            <a:ext cx="379040" cy="243362"/>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6"/>
          <p:cNvSpPr/>
          <p:nvPr/>
        </p:nvSpPr>
        <p:spPr>
          <a:xfrm>
            <a:off x="5906969" y="3026961"/>
            <a:ext cx="379040" cy="243550"/>
          </a:xfrm>
          <a:custGeom>
            <a:rect b="b" l="l" r="r" t="t"/>
            <a:pathLst>
              <a:path extrusionOk="0" h="15538" w="24182">
                <a:moveTo>
                  <a:pt x="0" y="15538"/>
                </a:moveTo>
                <a:lnTo>
                  <a:pt x="24182" y="1572"/>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6"/>
          <p:cNvSpPr/>
          <p:nvPr/>
        </p:nvSpPr>
        <p:spPr>
          <a:xfrm>
            <a:off x="6429619" y="3416813"/>
            <a:ext cx="1162409" cy="682943"/>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6"/>
          <p:cNvSpPr/>
          <p:nvPr/>
        </p:nvSpPr>
        <p:spPr>
          <a:xfrm>
            <a:off x="6593764" y="2871825"/>
            <a:ext cx="826374" cy="1117700"/>
          </a:xfrm>
          <a:custGeom>
            <a:rect b="b" l="l" r="r" t="t"/>
            <a:pathLst>
              <a:path extrusionOk="0" h="71307" w="52721">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6"/>
          <p:cNvSpPr/>
          <p:nvPr/>
        </p:nvSpPr>
        <p:spPr>
          <a:xfrm>
            <a:off x="6589469" y="2623972"/>
            <a:ext cx="834963" cy="495690"/>
          </a:xfrm>
          <a:custGeom>
            <a:rect b="b" l="l" r="r" t="t"/>
            <a:pathLst>
              <a:path extrusionOk="0" h="31624" w="53269">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6"/>
          <p:cNvSpPr/>
          <p:nvPr/>
        </p:nvSpPr>
        <p:spPr>
          <a:xfrm>
            <a:off x="6607198" y="2947582"/>
            <a:ext cx="379228" cy="243378"/>
          </a:xfrm>
          <a:custGeom>
            <a:rect b="b" l="l" r="r" t="t"/>
            <a:pathLst>
              <a:path extrusionOk="0" h="15527" w="24194">
                <a:moveTo>
                  <a:pt x="24194" y="15527"/>
                </a:moveTo>
                <a:lnTo>
                  <a:pt x="0" y="1561"/>
                </a:lnTo>
                <a:lnTo>
                  <a:pt x="0" y="1"/>
                </a:lnTo>
                <a:lnTo>
                  <a:pt x="24194" y="13955"/>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6"/>
          <p:cNvSpPr/>
          <p:nvPr/>
        </p:nvSpPr>
        <p:spPr>
          <a:xfrm>
            <a:off x="6607198" y="2981738"/>
            <a:ext cx="379228" cy="243566"/>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6"/>
          <p:cNvSpPr/>
          <p:nvPr/>
        </p:nvSpPr>
        <p:spPr>
          <a:xfrm>
            <a:off x="6607198" y="3016082"/>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6"/>
          <p:cNvSpPr/>
          <p:nvPr/>
        </p:nvSpPr>
        <p:spPr>
          <a:xfrm>
            <a:off x="6607198" y="3050426"/>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6"/>
          <p:cNvSpPr/>
          <p:nvPr/>
        </p:nvSpPr>
        <p:spPr>
          <a:xfrm>
            <a:off x="6607198" y="3084769"/>
            <a:ext cx="379228" cy="243362"/>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6"/>
          <p:cNvSpPr/>
          <p:nvPr/>
        </p:nvSpPr>
        <p:spPr>
          <a:xfrm>
            <a:off x="6607198" y="3145980"/>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6"/>
          <p:cNvSpPr/>
          <p:nvPr/>
        </p:nvSpPr>
        <p:spPr>
          <a:xfrm>
            <a:off x="6607198" y="3180324"/>
            <a:ext cx="379228" cy="243362"/>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6"/>
          <p:cNvSpPr/>
          <p:nvPr/>
        </p:nvSpPr>
        <p:spPr>
          <a:xfrm>
            <a:off x="6607198" y="3214464"/>
            <a:ext cx="379228" cy="243566"/>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6"/>
          <p:cNvSpPr/>
          <p:nvPr/>
        </p:nvSpPr>
        <p:spPr>
          <a:xfrm>
            <a:off x="6607198" y="3248808"/>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6"/>
          <p:cNvSpPr/>
          <p:nvPr/>
        </p:nvSpPr>
        <p:spPr>
          <a:xfrm>
            <a:off x="6607198" y="3283152"/>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6"/>
          <p:cNvSpPr/>
          <p:nvPr/>
        </p:nvSpPr>
        <p:spPr>
          <a:xfrm>
            <a:off x="6607198" y="3344363"/>
            <a:ext cx="379228" cy="243378"/>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6"/>
          <p:cNvSpPr/>
          <p:nvPr/>
        </p:nvSpPr>
        <p:spPr>
          <a:xfrm>
            <a:off x="6607198" y="3378706"/>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6"/>
          <p:cNvSpPr/>
          <p:nvPr/>
        </p:nvSpPr>
        <p:spPr>
          <a:xfrm>
            <a:off x="6607198" y="3413050"/>
            <a:ext cx="379228" cy="243362"/>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6"/>
          <p:cNvSpPr/>
          <p:nvPr/>
        </p:nvSpPr>
        <p:spPr>
          <a:xfrm>
            <a:off x="6607198" y="3447190"/>
            <a:ext cx="379228" cy="243566"/>
          </a:xfrm>
          <a:custGeom>
            <a:rect b="b" l="l" r="r" t="t"/>
            <a:pathLst>
              <a:path extrusionOk="0" h="15539" w="24194">
                <a:moveTo>
                  <a:pt x="24194" y="15539"/>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6"/>
          <p:cNvSpPr/>
          <p:nvPr/>
        </p:nvSpPr>
        <p:spPr>
          <a:xfrm>
            <a:off x="6607198" y="3481534"/>
            <a:ext cx="379228" cy="243378"/>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6"/>
          <p:cNvSpPr/>
          <p:nvPr/>
        </p:nvSpPr>
        <p:spPr>
          <a:xfrm>
            <a:off x="6607198" y="3542745"/>
            <a:ext cx="379228" cy="243378"/>
          </a:xfrm>
          <a:custGeom>
            <a:rect b="b" l="l" r="r" t="t"/>
            <a:pathLst>
              <a:path extrusionOk="0" h="15527" w="24194">
                <a:moveTo>
                  <a:pt x="24194" y="15527"/>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6"/>
          <p:cNvSpPr/>
          <p:nvPr/>
        </p:nvSpPr>
        <p:spPr>
          <a:xfrm>
            <a:off x="6607198" y="3577089"/>
            <a:ext cx="379228" cy="243378"/>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6"/>
          <p:cNvSpPr/>
          <p:nvPr/>
        </p:nvSpPr>
        <p:spPr>
          <a:xfrm>
            <a:off x="6607198" y="3611433"/>
            <a:ext cx="379228" cy="243378"/>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6"/>
          <p:cNvSpPr/>
          <p:nvPr/>
        </p:nvSpPr>
        <p:spPr>
          <a:xfrm>
            <a:off x="6607198" y="3645777"/>
            <a:ext cx="379228" cy="243362"/>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6"/>
          <p:cNvSpPr/>
          <p:nvPr/>
        </p:nvSpPr>
        <p:spPr>
          <a:xfrm>
            <a:off x="6607198" y="3679932"/>
            <a:ext cx="379228" cy="243550"/>
          </a:xfrm>
          <a:custGeom>
            <a:rect b="b" l="l" r="r" t="t"/>
            <a:pathLst>
              <a:path extrusionOk="0" h="15538" w="24194">
                <a:moveTo>
                  <a:pt x="24194" y="15538"/>
                </a:moveTo>
                <a:lnTo>
                  <a:pt x="0" y="1572"/>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6"/>
          <p:cNvSpPr/>
          <p:nvPr/>
        </p:nvSpPr>
        <p:spPr>
          <a:xfrm>
            <a:off x="7027491" y="2947582"/>
            <a:ext cx="379040" cy="243378"/>
          </a:xfrm>
          <a:custGeom>
            <a:rect b="b" l="l" r="r" t="t"/>
            <a:pathLst>
              <a:path extrusionOk="0" h="15527" w="24182">
                <a:moveTo>
                  <a:pt x="0" y="15527"/>
                </a:moveTo>
                <a:lnTo>
                  <a:pt x="24182" y="1561"/>
                </a:lnTo>
                <a:lnTo>
                  <a:pt x="24182" y="1"/>
                </a:lnTo>
                <a:lnTo>
                  <a:pt x="0" y="13955"/>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6"/>
          <p:cNvSpPr/>
          <p:nvPr/>
        </p:nvSpPr>
        <p:spPr>
          <a:xfrm>
            <a:off x="7027491" y="2981738"/>
            <a:ext cx="379040" cy="243566"/>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6"/>
          <p:cNvSpPr/>
          <p:nvPr/>
        </p:nvSpPr>
        <p:spPr>
          <a:xfrm>
            <a:off x="7027491" y="3016082"/>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6"/>
          <p:cNvSpPr/>
          <p:nvPr/>
        </p:nvSpPr>
        <p:spPr>
          <a:xfrm>
            <a:off x="7027491" y="3050426"/>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6"/>
          <p:cNvSpPr/>
          <p:nvPr/>
        </p:nvSpPr>
        <p:spPr>
          <a:xfrm>
            <a:off x="7027491" y="3084769"/>
            <a:ext cx="379040" cy="243362"/>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6"/>
          <p:cNvSpPr/>
          <p:nvPr/>
        </p:nvSpPr>
        <p:spPr>
          <a:xfrm>
            <a:off x="7027491" y="3145980"/>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6"/>
          <p:cNvSpPr/>
          <p:nvPr/>
        </p:nvSpPr>
        <p:spPr>
          <a:xfrm>
            <a:off x="7027491" y="3180324"/>
            <a:ext cx="379040" cy="243362"/>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6"/>
          <p:cNvSpPr/>
          <p:nvPr/>
        </p:nvSpPr>
        <p:spPr>
          <a:xfrm>
            <a:off x="7027491" y="3214464"/>
            <a:ext cx="379040" cy="243566"/>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6"/>
          <p:cNvSpPr/>
          <p:nvPr/>
        </p:nvSpPr>
        <p:spPr>
          <a:xfrm>
            <a:off x="7027491" y="3248808"/>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6"/>
          <p:cNvSpPr/>
          <p:nvPr/>
        </p:nvSpPr>
        <p:spPr>
          <a:xfrm>
            <a:off x="7027491" y="3283152"/>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6"/>
          <p:cNvSpPr/>
          <p:nvPr/>
        </p:nvSpPr>
        <p:spPr>
          <a:xfrm>
            <a:off x="7027491" y="3344363"/>
            <a:ext cx="379040" cy="243378"/>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6"/>
          <p:cNvSpPr/>
          <p:nvPr/>
        </p:nvSpPr>
        <p:spPr>
          <a:xfrm>
            <a:off x="7027491" y="3378706"/>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6"/>
          <p:cNvSpPr/>
          <p:nvPr/>
        </p:nvSpPr>
        <p:spPr>
          <a:xfrm>
            <a:off x="7027491" y="3413050"/>
            <a:ext cx="379040" cy="243362"/>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6"/>
          <p:cNvSpPr/>
          <p:nvPr/>
        </p:nvSpPr>
        <p:spPr>
          <a:xfrm>
            <a:off x="7027491" y="3447190"/>
            <a:ext cx="379040" cy="243566"/>
          </a:xfrm>
          <a:custGeom>
            <a:rect b="b" l="l" r="r" t="t"/>
            <a:pathLst>
              <a:path extrusionOk="0" h="15539" w="24182">
                <a:moveTo>
                  <a:pt x="0" y="15539"/>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6"/>
          <p:cNvSpPr/>
          <p:nvPr/>
        </p:nvSpPr>
        <p:spPr>
          <a:xfrm>
            <a:off x="7027491" y="3481534"/>
            <a:ext cx="379040" cy="243378"/>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6"/>
          <p:cNvSpPr/>
          <p:nvPr/>
        </p:nvSpPr>
        <p:spPr>
          <a:xfrm>
            <a:off x="7027491" y="3542745"/>
            <a:ext cx="379040" cy="243378"/>
          </a:xfrm>
          <a:custGeom>
            <a:rect b="b" l="l" r="r" t="t"/>
            <a:pathLst>
              <a:path extrusionOk="0" h="15527" w="24182">
                <a:moveTo>
                  <a:pt x="0" y="15527"/>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6"/>
          <p:cNvSpPr/>
          <p:nvPr/>
        </p:nvSpPr>
        <p:spPr>
          <a:xfrm>
            <a:off x="7027491" y="3577089"/>
            <a:ext cx="379040" cy="243378"/>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6"/>
          <p:cNvSpPr/>
          <p:nvPr/>
        </p:nvSpPr>
        <p:spPr>
          <a:xfrm>
            <a:off x="7027491" y="3611433"/>
            <a:ext cx="379040" cy="243378"/>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6"/>
          <p:cNvSpPr/>
          <p:nvPr/>
        </p:nvSpPr>
        <p:spPr>
          <a:xfrm>
            <a:off x="7027491" y="3645777"/>
            <a:ext cx="379040" cy="243362"/>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6"/>
          <p:cNvSpPr/>
          <p:nvPr/>
        </p:nvSpPr>
        <p:spPr>
          <a:xfrm>
            <a:off x="7027491" y="3679932"/>
            <a:ext cx="379040" cy="243550"/>
          </a:xfrm>
          <a:custGeom>
            <a:rect b="b" l="l" r="r" t="t"/>
            <a:pathLst>
              <a:path extrusionOk="0" h="15538" w="24182">
                <a:moveTo>
                  <a:pt x="0" y="15538"/>
                </a:moveTo>
                <a:lnTo>
                  <a:pt x="24182" y="1572"/>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014" name="Google Shape;1014;p56"/>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015" name="Google Shape;1015;p56"/>
          <p:cNvSpPr txBox="1"/>
          <p:nvPr>
            <p:ph idx="4294967295" type="ctrTitle"/>
          </p:nvPr>
        </p:nvSpPr>
        <p:spPr>
          <a:xfrm>
            <a:off x="609600" y="1522425"/>
            <a:ext cx="4252200" cy="239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5200"/>
              <a:t>Cadre Pratique du Projet</a:t>
            </a:r>
            <a:endParaRPr sz="5200"/>
          </a:p>
        </p:txBody>
      </p:sp>
      <p:grpSp>
        <p:nvGrpSpPr>
          <p:cNvPr id="1016" name="Google Shape;1016;p56"/>
          <p:cNvGrpSpPr/>
          <p:nvPr/>
        </p:nvGrpSpPr>
        <p:grpSpPr>
          <a:xfrm>
            <a:off x="6342533" y="1254461"/>
            <a:ext cx="1162363" cy="1001370"/>
            <a:chOff x="5553063" y="1487604"/>
            <a:chExt cx="1981525" cy="1707075"/>
          </a:xfrm>
        </p:grpSpPr>
        <p:sp>
          <p:nvSpPr>
            <p:cNvPr id="1017" name="Google Shape;1017;p56"/>
            <p:cNvSpPr/>
            <p:nvPr/>
          </p:nvSpPr>
          <p:spPr>
            <a:xfrm>
              <a:off x="5563488" y="2071829"/>
              <a:ext cx="1960975" cy="1122850"/>
            </a:xfrm>
            <a:custGeom>
              <a:rect b="b" l="l" r="r" t="t"/>
              <a:pathLst>
                <a:path extrusionOk="0" h="44914" w="78439">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6"/>
            <p:cNvSpPr/>
            <p:nvPr/>
          </p:nvSpPr>
          <p:spPr>
            <a:xfrm>
              <a:off x="5553063" y="1487604"/>
              <a:ext cx="1981525" cy="1164300"/>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56"/>
          <p:cNvGrpSpPr/>
          <p:nvPr/>
        </p:nvGrpSpPr>
        <p:grpSpPr>
          <a:xfrm>
            <a:off x="7463055" y="1907433"/>
            <a:ext cx="1162363" cy="1001370"/>
            <a:chOff x="5553063" y="1487604"/>
            <a:chExt cx="1981525" cy="1707075"/>
          </a:xfrm>
        </p:grpSpPr>
        <p:sp>
          <p:nvSpPr>
            <p:cNvPr id="1020" name="Google Shape;1020;p56"/>
            <p:cNvSpPr/>
            <p:nvPr/>
          </p:nvSpPr>
          <p:spPr>
            <a:xfrm>
              <a:off x="5563488" y="2071829"/>
              <a:ext cx="1960975" cy="1122850"/>
            </a:xfrm>
            <a:custGeom>
              <a:rect b="b" l="l" r="r" t="t"/>
              <a:pathLst>
                <a:path extrusionOk="0" h="44914" w="78439">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6"/>
            <p:cNvSpPr/>
            <p:nvPr/>
          </p:nvSpPr>
          <p:spPr>
            <a:xfrm>
              <a:off x="5553063" y="1487604"/>
              <a:ext cx="1981525" cy="1164300"/>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56"/>
          <p:cNvGrpSpPr/>
          <p:nvPr/>
        </p:nvGrpSpPr>
        <p:grpSpPr>
          <a:xfrm>
            <a:off x="5305389" y="1878164"/>
            <a:ext cx="1162363" cy="1001370"/>
            <a:chOff x="5553063" y="1487604"/>
            <a:chExt cx="1981525" cy="1707075"/>
          </a:xfrm>
        </p:grpSpPr>
        <p:sp>
          <p:nvSpPr>
            <p:cNvPr id="1023" name="Google Shape;1023;p56"/>
            <p:cNvSpPr/>
            <p:nvPr/>
          </p:nvSpPr>
          <p:spPr>
            <a:xfrm>
              <a:off x="5563488" y="2071829"/>
              <a:ext cx="1960975" cy="1122850"/>
            </a:xfrm>
            <a:custGeom>
              <a:rect b="b" l="l" r="r" t="t"/>
              <a:pathLst>
                <a:path extrusionOk="0" h="44914" w="78439">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6"/>
            <p:cNvSpPr/>
            <p:nvPr/>
          </p:nvSpPr>
          <p:spPr>
            <a:xfrm>
              <a:off x="5553063" y="1487604"/>
              <a:ext cx="1981525" cy="1164300"/>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56"/>
          <p:cNvGrpSpPr/>
          <p:nvPr/>
        </p:nvGrpSpPr>
        <p:grpSpPr>
          <a:xfrm>
            <a:off x="6425911" y="2531136"/>
            <a:ext cx="1162363" cy="1001370"/>
            <a:chOff x="5553063" y="1487604"/>
            <a:chExt cx="1981525" cy="1707075"/>
          </a:xfrm>
        </p:grpSpPr>
        <p:sp>
          <p:nvSpPr>
            <p:cNvPr id="1026" name="Google Shape;1026;p56"/>
            <p:cNvSpPr/>
            <p:nvPr/>
          </p:nvSpPr>
          <p:spPr>
            <a:xfrm>
              <a:off x="5563488" y="2071829"/>
              <a:ext cx="1960975" cy="1122850"/>
            </a:xfrm>
            <a:custGeom>
              <a:rect b="b" l="l" r="r" t="t"/>
              <a:pathLst>
                <a:path extrusionOk="0" h="44914" w="78439">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6"/>
            <p:cNvSpPr/>
            <p:nvPr/>
          </p:nvSpPr>
          <p:spPr>
            <a:xfrm>
              <a:off x="5553063" y="1487604"/>
              <a:ext cx="1981525" cy="1164300"/>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1" name="Shape 1031"/>
        <p:cNvGrpSpPr/>
        <p:nvPr/>
      </p:nvGrpSpPr>
      <p:grpSpPr>
        <a:xfrm>
          <a:off x="0" y="0"/>
          <a:ext cx="0" cy="0"/>
          <a:chOff x="0" y="0"/>
          <a:chExt cx="0" cy="0"/>
        </a:xfrm>
      </p:grpSpPr>
      <p:sp>
        <p:nvSpPr>
          <p:cNvPr id="1032" name="Google Shape;1032;p57"/>
          <p:cNvSpPr txBox="1"/>
          <p:nvPr>
            <p:ph type="title"/>
          </p:nvPr>
        </p:nvSpPr>
        <p:spPr>
          <a:xfrm>
            <a:off x="1819275" y="300700"/>
            <a:ext cx="73248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Les besoins </a:t>
            </a:r>
            <a:r>
              <a:rPr lang="en-GB"/>
              <a:t>fonctionnelles</a:t>
            </a:r>
            <a:endParaRPr/>
          </a:p>
        </p:txBody>
      </p:sp>
      <p:sp>
        <p:nvSpPr>
          <p:cNvPr id="1033" name="Google Shape;1033;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034" name="Google Shape;1034;p57"/>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035" name="Google Shape;1035;p57"/>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036" name="Google Shape;1036;p57"/>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037" name="Google Shape;1037;p57"/>
          <p:cNvSpPr/>
          <p:nvPr/>
        </p:nvSpPr>
        <p:spPr>
          <a:xfrm>
            <a:off x="4593340" y="2550729"/>
            <a:ext cx="110371" cy="10909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7"/>
          <p:cNvSpPr/>
          <p:nvPr/>
        </p:nvSpPr>
        <p:spPr>
          <a:xfrm>
            <a:off x="4412863" y="2381524"/>
            <a:ext cx="472596" cy="471293"/>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7"/>
          <p:cNvSpPr/>
          <p:nvPr/>
        </p:nvSpPr>
        <p:spPr>
          <a:xfrm>
            <a:off x="4555740" y="2657274"/>
            <a:ext cx="185569" cy="84026"/>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 name="Google Shape;1040;p57"/>
          <p:cNvGrpSpPr/>
          <p:nvPr/>
        </p:nvGrpSpPr>
        <p:grpSpPr>
          <a:xfrm>
            <a:off x="3039575" y="1658645"/>
            <a:ext cx="1758532" cy="1381514"/>
            <a:chOff x="3039575" y="1658645"/>
            <a:chExt cx="1758532" cy="1381514"/>
          </a:xfrm>
        </p:grpSpPr>
        <p:sp>
          <p:nvSpPr>
            <p:cNvPr id="1041" name="Google Shape;1041;p57"/>
            <p:cNvSpPr/>
            <p:nvPr/>
          </p:nvSpPr>
          <p:spPr>
            <a:xfrm>
              <a:off x="4041081" y="2011426"/>
              <a:ext cx="305115" cy="298275"/>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cxnSp>
          <p:nvCxnSpPr>
            <p:cNvPr id="1042" name="Google Shape;1042;p57"/>
            <p:cNvCxnSpPr>
              <a:endCxn id="1043" idx="3"/>
            </p:cNvCxnSpPr>
            <p:nvPr/>
          </p:nvCxnSpPr>
          <p:spPr>
            <a:xfrm rot="10800000">
              <a:off x="3039575" y="1718975"/>
              <a:ext cx="1151400" cy="262200"/>
            </a:xfrm>
            <a:prstGeom prst="bentConnector3">
              <a:avLst>
                <a:gd fmla="val 825" name="adj1"/>
              </a:avLst>
            </a:prstGeom>
            <a:noFill/>
            <a:ln cap="flat" cmpd="sng" w="19050">
              <a:solidFill>
                <a:srgbClr val="053058"/>
              </a:solidFill>
              <a:prstDash val="solid"/>
              <a:round/>
              <a:headEnd len="med" w="med" type="diamond"/>
              <a:tailEnd len="med" w="med" type="diamond"/>
            </a:ln>
          </p:spPr>
        </p:cxnSp>
        <p:sp>
          <p:nvSpPr>
            <p:cNvPr id="1044" name="Google Shape;1044;p57"/>
            <p:cNvSpPr/>
            <p:nvPr/>
          </p:nvSpPr>
          <p:spPr>
            <a:xfrm>
              <a:off x="3485350" y="1658645"/>
              <a:ext cx="1312757" cy="1381514"/>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99999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45" name="Google Shape;1045;p57"/>
            <p:cNvSpPr/>
            <p:nvPr/>
          </p:nvSpPr>
          <p:spPr>
            <a:xfrm>
              <a:off x="3995724" y="2186589"/>
              <a:ext cx="173544" cy="170304"/>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46" name="Google Shape;1046;p57"/>
            <p:cNvSpPr/>
            <p:nvPr/>
          </p:nvSpPr>
          <p:spPr>
            <a:xfrm>
              <a:off x="3923117" y="2114162"/>
              <a:ext cx="320990" cy="321422"/>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47" name="Google Shape;1047;p57"/>
          <p:cNvGrpSpPr/>
          <p:nvPr/>
        </p:nvGrpSpPr>
        <p:grpSpPr>
          <a:xfrm>
            <a:off x="4709230" y="1659779"/>
            <a:ext cx="1510595" cy="1434836"/>
            <a:chOff x="4709230" y="1659779"/>
            <a:chExt cx="1510595" cy="1434836"/>
          </a:xfrm>
        </p:grpSpPr>
        <p:cxnSp>
          <p:nvCxnSpPr>
            <p:cNvPr id="1048" name="Google Shape;1048;p57"/>
            <p:cNvCxnSpPr>
              <a:endCxn id="1049" idx="1"/>
            </p:cNvCxnSpPr>
            <p:nvPr/>
          </p:nvCxnSpPr>
          <p:spPr>
            <a:xfrm flipH="1" rot="10800000">
              <a:off x="5191125" y="1718975"/>
              <a:ext cx="1028700" cy="309900"/>
            </a:xfrm>
            <a:prstGeom prst="bentConnector3">
              <a:avLst>
                <a:gd fmla="val -926" name="adj1"/>
              </a:avLst>
            </a:prstGeom>
            <a:noFill/>
            <a:ln cap="flat" cmpd="sng" w="19050">
              <a:solidFill>
                <a:srgbClr val="053058"/>
              </a:solidFill>
              <a:prstDash val="solid"/>
              <a:round/>
              <a:headEnd len="med" w="med" type="diamond"/>
              <a:tailEnd len="med" w="med" type="diamond"/>
            </a:ln>
          </p:spPr>
        </p:cxnSp>
        <p:sp>
          <p:nvSpPr>
            <p:cNvPr id="1050" name="Google Shape;1050;p57"/>
            <p:cNvSpPr/>
            <p:nvPr/>
          </p:nvSpPr>
          <p:spPr>
            <a:xfrm>
              <a:off x="4709230" y="1659779"/>
              <a:ext cx="949426" cy="1434836"/>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7"/>
            <p:cNvSpPr/>
            <p:nvPr/>
          </p:nvSpPr>
          <p:spPr>
            <a:xfrm>
              <a:off x="5143929" y="2190201"/>
              <a:ext cx="245797" cy="347301"/>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52" name="Google Shape;1052;p57"/>
            <p:cNvSpPr/>
            <p:nvPr/>
          </p:nvSpPr>
          <p:spPr>
            <a:xfrm>
              <a:off x="5406452" y="2271198"/>
              <a:ext cx="67995" cy="66133"/>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53" name="Google Shape;1053;p57"/>
            <p:cNvSpPr/>
            <p:nvPr/>
          </p:nvSpPr>
          <p:spPr>
            <a:xfrm>
              <a:off x="5291147" y="2398736"/>
              <a:ext cx="54815" cy="53220"/>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54" name="Google Shape;1054;p57"/>
            <p:cNvSpPr/>
            <p:nvPr/>
          </p:nvSpPr>
          <p:spPr>
            <a:xfrm>
              <a:off x="5319870" y="2309376"/>
              <a:ext cx="115481" cy="115481"/>
            </a:xfrm>
            <a:custGeom>
              <a:rect b="b" l="l" r="r" t="t"/>
              <a:pathLst>
                <a:path extrusionOk="0" h="3908" w="3908">
                  <a:moveTo>
                    <a:pt x="2426" y="1"/>
                  </a:moveTo>
                  <a:lnTo>
                    <a:pt x="1" y="2458"/>
                  </a:lnTo>
                  <a:lnTo>
                    <a:pt x="1450" y="3907"/>
                  </a:lnTo>
                  <a:lnTo>
                    <a:pt x="3907" y="1481"/>
                  </a:lnTo>
                  <a:lnTo>
                    <a:pt x="24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55" name="Google Shape;1055;p57"/>
            <p:cNvSpPr/>
            <p:nvPr/>
          </p:nvSpPr>
          <p:spPr>
            <a:xfrm>
              <a:off x="5329178" y="2194870"/>
              <a:ext cx="55879" cy="55879"/>
            </a:xfrm>
            <a:custGeom>
              <a:rect b="b" l="l" r="r" t="t"/>
              <a:pathLst>
                <a:path extrusionOk="0" h="1891" w="1891">
                  <a:moveTo>
                    <a:pt x="1" y="0"/>
                  </a:moveTo>
                  <a:lnTo>
                    <a:pt x="1" y="1891"/>
                  </a:lnTo>
                  <a:lnTo>
                    <a:pt x="1891" y="1891"/>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56" name="Google Shape;1056;p57"/>
            <p:cNvSpPr/>
            <p:nvPr/>
          </p:nvSpPr>
          <p:spPr>
            <a:xfrm>
              <a:off x="5123422" y="2497433"/>
              <a:ext cx="196478" cy="4007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57" name="Google Shape;1057;p57"/>
          <p:cNvGrpSpPr/>
          <p:nvPr/>
        </p:nvGrpSpPr>
        <p:grpSpPr>
          <a:xfrm>
            <a:off x="3825071" y="2828137"/>
            <a:ext cx="1631123" cy="1074088"/>
            <a:chOff x="3825071" y="2828137"/>
            <a:chExt cx="1631123" cy="1074088"/>
          </a:xfrm>
        </p:grpSpPr>
        <p:sp>
          <p:nvSpPr>
            <p:cNvPr id="1058" name="Google Shape;1058;p57"/>
            <p:cNvSpPr/>
            <p:nvPr/>
          </p:nvSpPr>
          <p:spPr>
            <a:xfrm>
              <a:off x="4485417" y="3109959"/>
              <a:ext cx="172247" cy="15827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cxnSp>
          <p:nvCxnSpPr>
            <p:cNvPr id="1059" name="Google Shape;1059;p57"/>
            <p:cNvCxnSpPr/>
            <p:nvPr/>
          </p:nvCxnSpPr>
          <p:spPr>
            <a:xfrm flipH="1" rot="5400000">
              <a:off x="4426250" y="3698525"/>
              <a:ext cx="406500" cy="900"/>
            </a:xfrm>
            <a:prstGeom prst="bentConnector3">
              <a:avLst>
                <a:gd fmla="val 50000" name="adj1"/>
              </a:avLst>
            </a:prstGeom>
            <a:noFill/>
            <a:ln cap="flat" cmpd="sng" w="19050">
              <a:solidFill>
                <a:srgbClr val="053058"/>
              </a:solidFill>
              <a:prstDash val="solid"/>
              <a:round/>
              <a:headEnd len="med" w="med" type="diamond"/>
              <a:tailEnd len="med" w="med" type="none"/>
            </a:ln>
          </p:spPr>
        </p:cxnSp>
        <p:sp>
          <p:nvSpPr>
            <p:cNvPr id="1060" name="Google Shape;1060;p57"/>
            <p:cNvSpPr/>
            <p:nvPr/>
          </p:nvSpPr>
          <p:spPr>
            <a:xfrm>
              <a:off x="3825071" y="2828137"/>
              <a:ext cx="1631123" cy="747534"/>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7"/>
            <p:cNvSpPr/>
            <p:nvPr/>
          </p:nvSpPr>
          <p:spPr>
            <a:xfrm>
              <a:off x="4394167" y="3197456"/>
              <a:ext cx="162023" cy="173193"/>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62" name="Google Shape;1062;p57"/>
            <p:cNvSpPr/>
            <p:nvPr/>
          </p:nvSpPr>
          <p:spPr>
            <a:xfrm>
              <a:off x="4587808" y="3197456"/>
              <a:ext cx="162023" cy="172247"/>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63" name="Google Shape;1063;p57"/>
            <p:cNvSpPr/>
            <p:nvPr/>
          </p:nvSpPr>
          <p:spPr>
            <a:xfrm>
              <a:off x="4485417" y="3299876"/>
              <a:ext cx="174109" cy="159215"/>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64" name="Google Shape;1064;p57"/>
          <p:cNvGrpSpPr/>
          <p:nvPr/>
        </p:nvGrpSpPr>
        <p:grpSpPr>
          <a:xfrm>
            <a:off x="165450" y="1553975"/>
            <a:ext cx="2874125" cy="850804"/>
            <a:chOff x="165450" y="1553975"/>
            <a:chExt cx="2874125" cy="850804"/>
          </a:xfrm>
        </p:grpSpPr>
        <p:sp>
          <p:nvSpPr>
            <p:cNvPr id="1043" name="Google Shape;1043;p57"/>
            <p:cNvSpPr txBox="1"/>
            <p:nvPr/>
          </p:nvSpPr>
          <p:spPr>
            <a:xfrm>
              <a:off x="533075" y="1553975"/>
              <a:ext cx="25065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E67900"/>
                  </a:solidFill>
                  <a:latin typeface="Fira Sans Extra Condensed Medium"/>
                  <a:ea typeface="Fira Sans Extra Condensed Medium"/>
                  <a:cs typeface="Fira Sans Extra Condensed Medium"/>
                  <a:sym typeface="Fira Sans Extra Condensed Medium"/>
                </a:rPr>
                <a:t>Fonction Cibles</a:t>
              </a:r>
              <a:endParaRPr sz="1800">
                <a:solidFill>
                  <a:srgbClr val="E67900"/>
                </a:solidFill>
                <a:latin typeface="Fira Sans Extra Condensed Medium"/>
                <a:ea typeface="Fira Sans Extra Condensed Medium"/>
                <a:cs typeface="Fira Sans Extra Condensed Medium"/>
                <a:sym typeface="Fira Sans Extra Condensed Medium"/>
              </a:endParaRPr>
            </a:p>
          </p:txBody>
        </p:sp>
        <p:sp>
          <p:nvSpPr>
            <p:cNvPr id="1065" name="Google Shape;1065;p57"/>
            <p:cNvSpPr txBox="1"/>
            <p:nvPr/>
          </p:nvSpPr>
          <p:spPr>
            <a:xfrm flipH="1">
              <a:off x="165450" y="1904979"/>
              <a:ext cx="2396700" cy="499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1200">
                  <a:latin typeface="Roboto"/>
                  <a:ea typeface="Roboto"/>
                  <a:cs typeface="Roboto"/>
                  <a:sym typeface="Roboto"/>
                </a:rPr>
                <a:t>Les services offerts par la plateforme</a:t>
              </a:r>
              <a:endParaRPr sz="1200">
                <a:solidFill>
                  <a:srgbClr val="000000"/>
                </a:solidFill>
                <a:latin typeface="Roboto"/>
                <a:ea typeface="Roboto"/>
                <a:cs typeface="Roboto"/>
                <a:sym typeface="Roboto"/>
              </a:endParaRPr>
            </a:p>
          </p:txBody>
        </p:sp>
      </p:grpSp>
      <p:grpSp>
        <p:nvGrpSpPr>
          <p:cNvPr id="1066" name="Google Shape;1066;p57"/>
          <p:cNvGrpSpPr/>
          <p:nvPr/>
        </p:nvGrpSpPr>
        <p:grpSpPr>
          <a:xfrm>
            <a:off x="6219825" y="1553975"/>
            <a:ext cx="2810850" cy="850804"/>
            <a:chOff x="6219825" y="1553975"/>
            <a:chExt cx="2810850" cy="850804"/>
          </a:xfrm>
        </p:grpSpPr>
        <p:sp>
          <p:nvSpPr>
            <p:cNvPr id="1049" name="Google Shape;1049;p57"/>
            <p:cNvSpPr txBox="1"/>
            <p:nvPr/>
          </p:nvSpPr>
          <p:spPr>
            <a:xfrm>
              <a:off x="6219825" y="1553975"/>
              <a:ext cx="23358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E67900"/>
                  </a:solidFill>
                  <a:latin typeface="Fira Sans Extra Condensed Medium"/>
                  <a:ea typeface="Fira Sans Extra Condensed Medium"/>
                  <a:cs typeface="Fira Sans Extra Condensed Medium"/>
                  <a:sym typeface="Fira Sans Extra Condensed Medium"/>
                </a:rPr>
                <a:t>Processus Cible</a:t>
              </a:r>
              <a:endParaRPr sz="1800">
                <a:solidFill>
                  <a:srgbClr val="E67900"/>
                </a:solidFill>
                <a:latin typeface="Fira Sans Extra Condensed Medium"/>
                <a:ea typeface="Fira Sans Extra Condensed Medium"/>
                <a:cs typeface="Fira Sans Extra Condensed Medium"/>
                <a:sym typeface="Fira Sans Extra Condensed Medium"/>
              </a:endParaRPr>
            </a:p>
          </p:txBody>
        </p:sp>
        <p:sp>
          <p:nvSpPr>
            <p:cNvPr id="1067" name="Google Shape;1067;p57"/>
            <p:cNvSpPr txBox="1"/>
            <p:nvPr/>
          </p:nvSpPr>
          <p:spPr>
            <a:xfrm flipH="1">
              <a:off x="6633975" y="1904979"/>
              <a:ext cx="2396700" cy="49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latin typeface="Roboto"/>
                  <a:ea typeface="Roboto"/>
                  <a:cs typeface="Roboto"/>
                  <a:sym typeface="Roboto"/>
                </a:rPr>
                <a:t>L’impact de la plateforme sur le processus métier actuel</a:t>
              </a:r>
              <a:endParaRPr sz="1200">
                <a:solidFill>
                  <a:srgbClr val="000000"/>
                </a:solidFill>
                <a:latin typeface="Roboto"/>
                <a:ea typeface="Roboto"/>
                <a:cs typeface="Roboto"/>
                <a:sym typeface="Roboto"/>
              </a:endParaRPr>
            </a:p>
          </p:txBody>
        </p:sp>
      </p:grpSp>
      <p:grpSp>
        <p:nvGrpSpPr>
          <p:cNvPr id="1068" name="Google Shape;1068;p57"/>
          <p:cNvGrpSpPr/>
          <p:nvPr/>
        </p:nvGrpSpPr>
        <p:grpSpPr>
          <a:xfrm>
            <a:off x="3273974" y="3851063"/>
            <a:ext cx="2750400" cy="829817"/>
            <a:chOff x="3273974" y="3851063"/>
            <a:chExt cx="2750400" cy="829817"/>
          </a:xfrm>
        </p:grpSpPr>
        <p:sp>
          <p:nvSpPr>
            <p:cNvPr id="1069" name="Google Shape;1069;p57"/>
            <p:cNvSpPr txBox="1"/>
            <p:nvPr/>
          </p:nvSpPr>
          <p:spPr>
            <a:xfrm>
              <a:off x="3273974" y="3851063"/>
              <a:ext cx="27504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E67900"/>
                  </a:solidFill>
                  <a:latin typeface="Fira Sans Extra Condensed Medium"/>
                  <a:ea typeface="Fira Sans Extra Condensed Medium"/>
                  <a:cs typeface="Fira Sans Extra Condensed Medium"/>
                  <a:sym typeface="Fira Sans Extra Condensed Medium"/>
                </a:rPr>
                <a:t>Structure Cible</a:t>
              </a:r>
              <a:endParaRPr sz="1800">
                <a:solidFill>
                  <a:srgbClr val="E67900"/>
                </a:solidFill>
                <a:latin typeface="Fira Sans Extra Condensed Medium"/>
                <a:ea typeface="Fira Sans Extra Condensed Medium"/>
                <a:cs typeface="Fira Sans Extra Condensed Medium"/>
                <a:sym typeface="Fira Sans Extra Condensed Medium"/>
              </a:endParaRPr>
            </a:p>
          </p:txBody>
        </p:sp>
        <p:sp>
          <p:nvSpPr>
            <p:cNvPr id="1070" name="Google Shape;1070;p57"/>
            <p:cNvSpPr txBox="1"/>
            <p:nvPr/>
          </p:nvSpPr>
          <p:spPr>
            <a:xfrm flipH="1">
              <a:off x="3431150" y="4181079"/>
              <a:ext cx="2396700" cy="4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200">
                  <a:latin typeface="Roboto"/>
                  <a:ea typeface="Roboto"/>
                  <a:cs typeface="Roboto"/>
                  <a:sym typeface="Roboto"/>
                </a:rPr>
                <a:t>Description de </a:t>
              </a:r>
              <a:r>
                <a:rPr lang="en-GB" sz="1200">
                  <a:latin typeface="Roboto"/>
                  <a:ea typeface="Roboto"/>
                  <a:cs typeface="Roboto"/>
                  <a:sym typeface="Roboto"/>
                </a:rPr>
                <a:t>l'organisation</a:t>
              </a:r>
              <a:r>
                <a:rPr lang="en-GB" sz="1200">
                  <a:latin typeface="Roboto"/>
                  <a:ea typeface="Roboto"/>
                  <a:cs typeface="Roboto"/>
                  <a:sym typeface="Roboto"/>
                </a:rPr>
                <a:t> cible</a:t>
              </a:r>
              <a:endParaRPr sz="1200">
                <a:solidFill>
                  <a:srgbClr val="000000"/>
                </a:solidFill>
                <a:latin typeface="Roboto"/>
                <a:ea typeface="Roboto"/>
                <a:cs typeface="Roboto"/>
                <a:sym typeface="Roboto"/>
              </a:endParaRPr>
            </a:p>
          </p:txBody>
        </p:sp>
      </p:grpSp>
      <p:pic>
        <p:nvPicPr>
          <p:cNvPr id="1071" name="Google Shape;1071;p57"/>
          <p:cNvPicPr preferRelativeResize="0"/>
          <p:nvPr/>
        </p:nvPicPr>
        <p:blipFill rotWithShape="1">
          <a:blip r:embed="rId3">
            <a:alphaModFix/>
          </a:blip>
          <a:srcRect b="3714" l="44236" r="0" t="2494"/>
          <a:stretch/>
        </p:blipFill>
        <p:spPr>
          <a:xfrm>
            <a:off x="1079625" y="2624250"/>
            <a:ext cx="1136650" cy="1390500"/>
          </a:xfrm>
          <a:prstGeom prst="rect">
            <a:avLst/>
          </a:prstGeom>
          <a:noFill/>
          <a:ln>
            <a:noFill/>
          </a:ln>
        </p:spPr>
      </p:pic>
      <p:pic>
        <p:nvPicPr>
          <p:cNvPr id="1072" name="Google Shape;1072;p57"/>
          <p:cNvPicPr preferRelativeResize="0"/>
          <p:nvPr/>
        </p:nvPicPr>
        <p:blipFill>
          <a:blip r:embed="rId4">
            <a:alphaModFix/>
          </a:blip>
          <a:stretch>
            <a:fillRect/>
          </a:stretch>
        </p:blipFill>
        <p:spPr>
          <a:xfrm>
            <a:off x="6633975" y="2745225"/>
            <a:ext cx="2041500" cy="925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0"/>
                                        </p:tgtEl>
                                        <p:attrNameLst>
                                          <p:attrName>style.visibility</p:attrName>
                                        </p:attrNameLst>
                                      </p:cBhvr>
                                      <p:to>
                                        <p:strVal val="visible"/>
                                      </p:to>
                                    </p:set>
                                    <p:animEffect filter="fade" transition="in">
                                      <p:cBhvr>
                                        <p:cTn dur="1000"/>
                                        <p:tgtEl>
                                          <p:spTgt spid="1040"/>
                                        </p:tgtEl>
                                      </p:cBhvr>
                                    </p:animEffect>
                                  </p:childTnLst>
                                </p:cTn>
                              </p:par>
                              <p:par>
                                <p:cTn fill="hold" nodeType="withEffect" presetClass="entr" presetID="10" presetSubtype="0">
                                  <p:stCondLst>
                                    <p:cond delay="0"/>
                                  </p:stCondLst>
                                  <p:childTnLst>
                                    <p:set>
                                      <p:cBhvr>
                                        <p:cTn dur="1" fill="hold">
                                          <p:stCondLst>
                                            <p:cond delay="0"/>
                                          </p:stCondLst>
                                        </p:cTn>
                                        <p:tgtEl>
                                          <p:spTgt spid="1057"/>
                                        </p:tgtEl>
                                        <p:attrNameLst>
                                          <p:attrName>style.visibility</p:attrName>
                                        </p:attrNameLst>
                                      </p:cBhvr>
                                      <p:to>
                                        <p:strVal val="visible"/>
                                      </p:to>
                                    </p:set>
                                    <p:animEffect filter="fade" transition="in">
                                      <p:cBhvr>
                                        <p:cTn dur="1000"/>
                                        <p:tgtEl>
                                          <p:spTgt spid="1057"/>
                                        </p:tgtEl>
                                      </p:cBhvr>
                                    </p:animEffect>
                                  </p:childTnLst>
                                </p:cTn>
                              </p:par>
                              <p:par>
                                <p:cTn fill="hold" nodeType="withEffect" presetClass="entr" presetID="10" presetSubtype="0">
                                  <p:stCondLst>
                                    <p:cond delay="0"/>
                                  </p:stCondLst>
                                  <p:childTnLst>
                                    <p:set>
                                      <p:cBhvr>
                                        <p:cTn dur="1" fill="hold">
                                          <p:stCondLst>
                                            <p:cond delay="0"/>
                                          </p:stCondLst>
                                        </p:cTn>
                                        <p:tgtEl>
                                          <p:spTgt spid="1064"/>
                                        </p:tgtEl>
                                        <p:attrNameLst>
                                          <p:attrName>style.visibility</p:attrName>
                                        </p:attrNameLst>
                                      </p:cBhvr>
                                      <p:to>
                                        <p:strVal val="visible"/>
                                      </p:to>
                                    </p:set>
                                    <p:animEffect filter="fade" transition="in">
                                      <p:cBhvr>
                                        <p:cTn dur="1000"/>
                                        <p:tgtEl>
                                          <p:spTgt spid="1064"/>
                                        </p:tgtEl>
                                      </p:cBhvr>
                                    </p:animEffect>
                                  </p:childTnLst>
                                </p:cTn>
                              </p:par>
                              <p:par>
                                <p:cTn fill="hold" nodeType="withEffect" presetClass="entr" presetID="10" presetSubtype="0">
                                  <p:stCondLst>
                                    <p:cond delay="0"/>
                                  </p:stCondLst>
                                  <p:childTnLst>
                                    <p:set>
                                      <p:cBhvr>
                                        <p:cTn dur="1" fill="hold">
                                          <p:stCondLst>
                                            <p:cond delay="0"/>
                                          </p:stCondLst>
                                        </p:cTn>
                                        <p:tgtEl>
                                          <p:spTgt spid="1071"/>
                                        </p:tgtEl>
                                        <p:attrNameLst>
                                          <p:attrName>style.visibility</p:attrName>
                                        </p:attrNameLst>
                                      </p:cBhvr>
                                      <p:to>
                                        <p:strVal val="visible"/>
                                      </p:to>
                                    </p:set>
                                    <p:animEffect filter="fade" transition="in">
                                      <p:cBhvr>
                                        <p:cTn dur="1000"/>
                                        <p:tgtEl>
                                          <p:spTgt spid="10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7"/>
                                        </p:tgtEl>
                                        <p:attrNameLst>
                                          <p:attrName>style.visibility</p:attrName>
                                        </p:attrNameLst>
                                      </p:cBhvr>
                                      <p:to>
                                        <p:strVal val="visible"/>
                                      </p:to>
                                    </p:set>
                                    <p:animEffect filter="fade" transition="in">
                                      <p:cBhvr>
                                        <p:cTn dur="1000"/>
                                        <p:tgtEl>
                                          <p:spTgt spid="1047"/>
                                        </p:tgtEl>
                                      </p:cBhvr>
                                    </p:animEffect>
                                  </p:childTnLst>
                                </p:cTn>
                              </p:par>
                              <p:par>
                                <p:cTn fill="hold" nodeType="withEffect" presetClass="entr" presetID="10" presetSubtype="0">
                                  <p:stCondLst>
                                    <p:cond delay="0"/>
                                  </p:stCondLst>
                                  <p:childTnLst>
                                    <p:set>
                                      <p:cBhvr>
                                        <p:cTn dur="1" fill="hold">
                                          <p:stCondLst>
                                            <p:cond delay="0"/>
                                          </p:stCondLst>
                                        </p:cTn>
                                        <p:tgtEl>
                                          <p:spTgt spid="1066"/>
                                        </p:tgtEl>
                                        <p:attrNameLst>
                                          <p:attrName>style.visibility</p:attrName>
                                        </p:attrNameLst>
                                      </p:cBhvr>
                                      <p:to>
                                        <p:strVal val="visible"/>
                                      </p:to>
                                    </p:set>
                                    <p:animEffect filter="fade" transition="in">
                                      <p:cBhvr>
                                        <p:cTn dur="1000"/>
                                        <p:tgtEl>
                                          <p:spTgt spid="1066"/>
                                        </p:tgtEl>
                                      </p:cBhvr>
                                    </p:animEffect>
                                  </p:childTnLst>
                                </p:cTn>
                              </p:par>
                              <p:par>
                                <p:cTn fill="hold" nodeType="withEffect" presetClass="entr" presetID="10" presetSubtype="0">
                                  <p:stCondLst>
                                    <p:cond delay="0"/>
                                  </p:stCondLst>
                                  <p:childTnLst>
                                    <p:set>
                                      <p:cBhvr>
                                        <p:cTn dur="1" fill="hold">
                                          <p:stCondLst>
                                            <p:cond delay="0"/>
                                          </p:stCondLst>
                                        </p:cTn>
                                        <p:tgtEl>
                                          <p:spTgt spid="1072"/>
                                        </p:tgtEl>
                                        <p:attrNameLst>
                                          <p:attrName>style.visibility</p:attrName>
                                        </p:attrNameLst>
                                      </p:cBhvr>
                                      <p:to>
                                        <p:strVal val="visible"/>
                                      </p:to>
                                    </p:set>
                                    <p:animEffect filter="fade" transition="in">
                                      <p:cBhvr>
                                        <p:cTn dur="1000"/>
                                        <p:tgtEl>
                                          <p:spTgt spid="10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7"/>
                                        </p:tgtEl>
                                        <p:attrNameLst>
                                          <p:attrName>style.visibility</p:attrName>
                                        </p:attrNameLst>
                                      </p:cBhvr>
                                      <p:to>
                                        <p:strVal val="visible"/>
                                      </p:to>
                                    </p:set>
                                    <p:animEffect filter="fade" transition="in">
                                      <p:cBhvr>
                                        <p:cTn dur="1000"/>
                                        <p:tgtEl>
                                          <p:spTgt spid="1057"/>
                                        </p:tgtEl>
                                      </p:cBhvr>
                                    </p:animEffect>
                                  </p:childTnLst>
                                </p:cTn>
                              </p:par>
                              <p:par>
                                <p:cTn fill="hold" nodeType="withEffect" presetClass="entr" presetID="10" presetSubtype="0">
                                  <p:stCondLst>
                                    <p:cond delay="0"/>
                                  </p:stCondLst>
                                  <p:childTnLst>
                                    <p:set>
                                      <p:cBhvr>
                                        <p:cTn dur="1" fill="hold">
                                          <p:stCondLst>
                                            <p:cond delay="0"/>
                                          </p:stCondLst>
                                        </p:cTn>
                                        <p:tgtEl>
                                          <p:spTgt spid="1068"/>
                                        </p:tgtEl>
                                        <p:attrNameLst>
                                          <p:attrName>style.visibility</p:attrName>
                                        </p:attrNameLst>
                                      </p:cBhvr>
                                      <p:to>
                                        <p:strVal val="visible"/>
                                      </p:to>
                                    </p:set>
                                    <p:animEffect filter="fade" transition="in">
                                      <p:cBhvr>
                                        <p:cTn dur="1000"/>
                                        <p:tgtEl>
                                          <p:spTgt spid="10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6" name="Shape 1076"/>
        <p:cNvGrpSpPr/>
        <p:nvPr/>
      </p:nvGrpSpPr>
      <p:grpSpPr>
        <a:xfrm>
          <a:off x="0" y="0"/>
          <a:ext cx="0" cy="0"/>
          <a:chOff x="0" y="0"/>
          <a:chExt cx="0" cy="0"/>
        </a:xfrm>
      </p:grpSpPr>
      <p:grpSp>
        <p:nvGrpSpPr>
          <p:cNvPr id="1077" name="Google Shape;1077;p58"/>
          <p:cNvGrpSpPr/>
          <p:nvPr/>
        </p:nvGrpSpPr>
        <p:grpSpPr>
          <a:xfrm>
            <a:off x="1740899" y="1646575"/>
            <a:ext cx="1834200" cy="716588"/>
            <a:chOff x="1740899" y="1646575"/>
            <a:chExt cx="1834200" cy="716588"/>
          </a:xfrm>
        </p:grpSpPr>
        <p:sp>
          <p:nvSpPr>
            <p:cNvPr id="1078" name="Google Shape;1078;p58"/>
            <p:cNvSpPr/>
            <p:nvPr/>
          </p:nvSpPr>
          <p:spPr>
            <a:xfrm>
              <a:off x="1740899" y="2162163"/>
              <a:ext cx="1834200" cy="201000"/>
            </a:xfrm>
            <a:prstGeom prst="rect">
              <a:avLst/>
            </a:pr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8"/>
            <p:cNvSpPr txBox="1"/>
            <p:nvPr/>
          </p:nvSpPr>
          <p:spPr>
            <a:xfrm flipH="1">
              <a:off x="1787400" y="1646575"/>
              <a:ext cx="1741200" cy="499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1300">
                  <a:solidFill>
                    <a:srgbClr val="E06666"/>
                  </a:solidFill>
                  <a:latin typeface="Fira Sans Extra Condensed"/>
                  <a:ea typeface="Fira Sans Extra Condensed"/>
                  <a:cs typeface="Fira Sans Extra Condensed"/>
                  <a:sym typeface="Fira Sans Extra Condensed"/>
                </a:rPr>
                <a:t>Harmonisation partielle des </a:t>
              </a:r>
              <a:r>
                <a:rPr lang="en-GB" sz="1300">
                  <a:solidFill>
                    <a:srgbClr val="E06666"/>
                  </a:solidFill>
                  <a:latin typeface="Fira Sans Extra Condensed"/>
                  <a:ea typeface="Fira Sans Extra Condensed"/>
                  <a:cs typeface="Fira Sans Extra Condensed"/>
                  <a:sym typeface="Fira Sans Extra Condensed"/>
                </a:rPr>
                <a:t>données</a:t>
              </a:r>
              <a:endParaRPr sz="1300">
                <a:solidFill>
                  <a:srgbClr val="E06666"/>
                </a:solidFill>
                <a:latin typeface="Fira Sans Extra Condensed"/>
                <a:ea typeface="Fira Sans Extra Condensed"/>
                <a:cs typeface="Fira Sans Extra Condensed"/>
                <a:sym typeface="Fira Sans Extra Condensed"/>
              </a:endParaRPr>
            </a:p>
          </p:txBody>
        </p:sp>
      </p:grpSp>
      <p:grpSp>
        <p:nvGrpSpPr>
          <p:cNvPr id="1080" name="Google Shape;1080;p58"/>
          <p:cNvGrpSpPr/>
          <p:nvPr/>
        </p:nvGrpSpPr>
        <p:grpSpPr>
          <a:xfrm>
            <a:off x="1281600" y="2590363"/>
            <a:ext cx="2293500" cy="756413"/>
            <a:chOff x="1281600" y="2590363"/>
            <a:chExt cx="2293500" cy="756413"/>
          </a:xfrm>
        </p:grpSpPr>
        <p:sp>
          <p:nvSpPr>
            <p:cNvPr id="1081" name="Google Shape;1081;p58"/>
            <p:cNvSpPr/>
            <p:nvPr/>
          </p:nvSpPr>
          <p:spPr>
            <a:xfrm>
              <a:off x="1281600" y="3145775"/>
              <a:ext cx="2293500" cy="201000"/>
            </a:xfrm>
            <a:prstGeom prst="rect">
              <a:avLst/>
            </a:pr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8"/>
            <p:cNvSpPr txBox="1"/>
            <p:nvPr/>
          </p:nvSpPr>
          <p:spPr>
            <a:xfrm flipH="1">
              <a:off x="1292775" y="2590363"/>
              <a:ext cx="2214000" cy="499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1300">
                  <a:solidFill>
                    <a:srgbClr val="E06666"/>
                  </a:solidFill>
                  <a:latin typeface="Fira Sans Extra Condensed"/>
                  <a:ea typeface="Fira Sans Extra Condensed"/>
                  <a:cs typeface="Fira Sans Extra Condensed"/>
                  <a:sym typeface="Fira Sans Extra Condensed"/>
                </a:rPr>
                <a:t>Rigide et très difficile de suivre les changements </a:t>
              </a:r>
              <a:endParaRPr sz="1300">
                <a:solidFill>
                  <a:srgbClr val="E06666"/>
                </a:solidFill>
                <a:latin typeface="Fira Sans Extra Condensed"/>
                <a:ea typeface="Fira Sans Extra Condensed"/>
                <a:cs typeface="Fira Sans Extra Condensed"/>
                <a:sym typeface="Fira Sans Extra Condensed"/>
              </a:endParaRPr>
            </a:p>
          </p:txBody>
        </p:sp>
      </p:grpSp>
      <p:grpSp>
        <p:nvGrpSpPr>
          <p:cNvPr id="1083" name="Google Shape;1083;p58"/>
          <p:cNvGrpSpPr/>
          <p:nvPr/>
        </p:nvGrpSpPr>
        <p:grpSpPr>
          <a:xfrm>
            <a:off x="5898000" y="3654600"/>
            <a:ext cx="2880000" cy="716575"/>
            <a:chOff x="5898000" y="3654600"/>
            <a:chExt cx="2880000" cy="716575"/>
          </a:xfrm>
        </p:grpSpPr>
        <p:sp>
          <p:nvSpPr>
            <p:cNvPr id="1084" name="Google Shape;1084;p58"/>
            <p:cNvSpPr/>
            <p:nvPr/>
          </p:nvSpPr>
          <p:spPr>
            <a:xfrm>
              <a:off x="5898000" y="4170175"/>
              <a:ext cx="2880000" cy="201000"/>
            </a:xfrm>
            <a:prstGeom prst="rect">
              <a:avLst/>
            </a:prstGeom>
            <a:solidFill>
              <a:srgbClr val="6AA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8"/>
            <p:cNvSpPr txBox="1"/>
            <p:nvPr/>
          </p:nvSpPr>
          <p:spPr>
            <a:xfrm flipH="1">
              <a:off x="5966325" y="3654600"/>
              <a:ext cx="2811600" cy="49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6AA84F"/>
                  </a:solidFill>
                  <a:latin typeface="Fira Sans Extra Condensed"/>
                  <a:ea typeface="Fira Sans Extra Condensed"/>
                  <a:cs typeface="Fira Sans Extra Condensed"/>
                  <a:sym typeface="Fira Sans Extra Condensed"/>
                </a:rPr>
                <a:t>Tableau de bord </a:t>
              </a:r>
              <a:r>
                <a:rPr lang="en-GB" sz="1300">
                  <a:solidFill>
                    <a:srgbClr val="6AA84F"/>
                  </a:solidFill>
                  <a:latin typeface="Fira Sans Extra Condensed"/>
                  <a:ea typeface="Fira Sans Extra Condensed"/>
                  <a:cs typeface="Fira Sans Extra Condensed"/>
                  <a:sym typeface="Fira Sans Extra Condensed"/>
                </a:rPr>
                <a:t>actualisée</a:t>
              </a:r>
              <a:r>
                <a:rPr lang="en-GB" sz="1300">
                  <a:solidFill>
                    <a:srgbClr val="6AA84F"/>
                  </a:solidFill>
                  <a:latin typeface="Fira Sans Extra Condensed"/>
                  <a:ea typeface="Fira Sans Extra Condensed"/>
                  <a:cs typeface="Fira Sans Extra Condensed"/>
                  <a:sym typeface="Fira Sans Extra Condensed"/>
                </a:rPr>
                <a:t> en temps rélles </a:t>
              </a:r>
              <a:r>
                <a:rPr lang="en-GB" sz="1300">
                  <a:solidFill>
                    <a:srgbClr val="6AA84F"/>
                  </a:solidFill>
                  <a:latin typeface="Fira Sans Extra Condensed"/>
                  <a:ea typeface="Fira Sans Extra Condensed"/>
                  <a:cs typeface="Fira Sans Extra Condensed"/>
                  <a:sym typeface="Fira Sans Extra Condensed"/>
                </a:rPr>
                <a:t>continent</a:t>
              </a:r>
              <a:r>
                <a:rPr lang="en-GB" sz="1300">
                  <a:solidFill>
                    <a:srgbClr val="6AA84F"/>
                  </a:solidFill>
                  <a:latin typeface="Fira Sans Extra Condensed"/>
                  <a:ea typeface="Fira Sans Extra Condensed"/>
                  <a:cs typeface="Fira Sans Extra Condensed"/>
                  <a:sym typeface="Fira Sans Extra Condensed"/>
                </a:rPr>
                <a:t> tous les KPIs</a:t>
              </a:r>
              <a:endParaRPr sz="1300">
                <a:solidFill>
                  <a:srgbClr val="6AA84F"/>
                </a:solidFill>
                <a:latin typeface="Fira Sans Extra Condensed"/>
                <a:ea typeface="Fira Sans Extra Condensed"/>
                <a:cs typeface="Fira Sans Extra Condensed"/>
                <a:sym typeface="Fira Sans Extra Condensed"/>
              </a:endParaRPr>
            </a:p>
          </p:txBody>
        </p:sp>
      </p:grpSp>
      <p:grpSp>
        <p:nvGrpSpPr>
          <p:cNvPr id="1086" name="Google Shape;1086;p58"/>
          <p:cNvGrpSpPr/>
          <p:nvPr/>
        </p:nvGrpSpPr>
        <p:grpSpPr>
          <a:xfrm>
            <a:off x="5898000" y="2630200"/>
            <a:ext cx="2293500" cy="716575"/>
            <a:chOff x="5898000" y="2630200"/>
            <a:chExt cx="2293500" cy="716575"/>
          </a:xfrm>
        </p:grpSpPr>
        <p:sp>
          <p:nvSpPr>
            <p:cNvPr id="1087" name="Google Shape;1087;p58"/>
            <p:cNvSpPr/>
            <p:nvPr/>
          </p:nvSpPr>
          <p:spPr>
            <a:xfrm>
              <a:off x="5898000" y="3145775"/>
              <a:ext cx="2293500" cy="201000"/>
            </a:xfrm>
            <a:prstGeom prst="rect">
              <a:avLst/>
            </a:prstGeom>
            <a:solidFill>
              <a:srgbClr val="6AA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8"/>
            <p:cNvSpPr txBox="1"/>
            <p:nvPr/>
          </p:nvSpPr>
          <p:spPr>
            <a:xfrm flipH="1">
              <a:off x="5966400" y="2630200"/>
              <a:ext cx="2225100" cy="49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6AA84F"/>
                  </a:solidFill>
                  <a:latin typeface="Fira Sans Extra Condensed"/>
                  <a:ea typeface="Fira Sans Extra Condensed"/>
                  <a:cs typeface="Fira Sans Extra Condensed"/>
                  <a:sym typeface="Fira Sans Extra Condensed"/>
                </a:rPr>
                <a:t>Plus fluide ( Ex. Création des comptes provisoires ) </a:t>
              </a:r>
              <a:endParaRPr sz="1300">
                <a:solidFill>
                  <a:srgbClr val="6AA84F"/>
                </a:solidFill>
                <a:latin typeface="Fira Sans Extra Condensed"/>
                <a:ea typeface="Fira Sans Extra Condensed"/>
                <a:cs typeface="Fira Sans Extra Condensed"/>
                <a:sym typeface="Fira Sans Extra Condensed"/>
              </a:endParaRPr>
            </a:p>
          </p:txBody>
        </p:sp>
      </p:grpSp>
      <p:grpSp>
        <p:nvGrpSpPr>
          <p:cNvPr id="1089" name="Google Shape;1089;p58"/>
          <p:cNvGrpSpPr/>
          <p:nvPr/>
        </p:nvGrpSpPr>
        <p:grpSpPr>
          <a:xfrm>
            <a:off x="5898000" y="1577975"/>
            <a:ext cx="1980650" cy="744400"/>
            <a:chOff x="5898000" y="1577975"/>
            <a:chExt cx="1980650" cy="744400"/>
          </a:xfrm>
        </p:grpSpPr>
        <p:sp>
          <p:nvSpPr>
            <p:cNvPr id="1090" name="Google Shape;1090;p58"/>
            <p:cNvSpPr/>
            <p:nvPr/>
          </p:nvSpPr>
          <p:spPr>
            <a:xfrm>
              <a:off x="5898000" y="2121375"/>
              <a:ext cx="1741200" cy="201000"/>
            </a:xfrm>
            <a:prstGeom prst="rect">
              <a:avLst/>
            </a:prstGeom>
            <a:solidFill>
              <a:srgbClr val="6AA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8"/>
            <p:cNvSpPr txBox="1"/>
            <p:nvPr/>
          </p:nvSpPr>
          <p:spPr>
            <a:xfrm flipH="1">
              <a:off x="5953850" y="1577975"/>
              <a:ext cx="1924800" cy="63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6AA84F"/>
                  </a:solidFill>
                  <a:latin typeface="Fira Sans Extra Condensed"/>
                  <a:ea typeface="Fira Sans Extra Condensed"/>
                  <a:cs typeface="Fira Sans Extra Condensed"/>
                  <a:sym typeface="Fira Sans Extra Condensed"/>
                </a:rPr>
                <a:t>Synchronisation automatique des données </a:t>
              </a:r>
              <a:endParaRPr sz="1300">
                <a:solidFill>
                  <a:srgbClr val="6AA84F"/>
                </a:solidFill>
                <a:latin typeface="Fira Sans Extra Condensed"/>
                <a:ea typeface="Fira Sans Extra Condensed"/>
                <a:cs typeface="Fira Sans Extra Condensed"/>
                <a:sym typeface="Fira Sans Extra Condensed"/>
              </a:endParaRPr>
            </a:p>
          </p:txBody>
        </p:sp>
      </p:grpSp>
      <p:grpSp>
        <p:nvGrpSpPr>
          <p:cNvPr id="1092" name="Google Shape;1092;p58"/>
          <p:cNvGrpSpPr/>
          <p:nvPr/>
        </p:nvGrpSpPr>
        <p:grpSpPr>
          <a:xfrm>
            <a:off x="695100" y="3638825"/>
            <a:ext cx="2880000" cy="732350"/>
            <a:chOff x="695100" y="3638825"/>
            <a:chExt cx="2880000" cy="732350"/>
          </a:xfrm>
        </p:grpSpPr>
        <p:sp>
          <p:nvSpPr>
            <p:cNvPr id="1093" name="Google Shape;1093;p58"/>
            <p:cNvSpPr/>
            <p:nvPr/>
          </p:nvSpPr>
          <p:spPr>
            <a:xfrm>
              <a:off x="695100" y="4170175"/>
              <a:ext cx="2880000" cy="201000"/>
            </a:xfrm>
            <a:prstGeom prst="rect">
              <a:avLst/>
            </a:pr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8"/>
            <p:cNvSpPr txBox="1"/>
            <p:nvPr/>
          </p:nvSpPr>
          <p:spPr>
            <a:xfrm flipH="1">
              <a:off x="695175" y="3638825"/>
              <a:ext cx="2811600" cy="499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1300">
                  <a:solidFill>
                    <a:srgbClr val="E06666"/>
                  </a:solidFill>
                  <a:latin typeface="Fira Sans Extra Condensed"/>
                  <a:ea typeface="Fira Sans Extra Condensed"/>
                  <a:cs typeface="Fira Sans Extra Condensed"/>
                  <a:sym typeface="Fira Sans Extra Condensed"/>
                </a:rPr>
                <a:t>Les KPIs de </a:t>
              </a:r>
              <a:r>
                <a:rPr lang="en-GB" sz="1300">
                  <a:solidFill>
                    <a:srgbClr val="E06666"/>
                  </a:solidFill>
                  <a:latin typeface="Fira Sans Extra Condensed"/>
                  <a:ea typeface="Fira Sans Extra Condensed"/>
                  <a:cs typeface="Fira Sans Extra Condensed"/>
                  <a:sym typeface="Fira Sans Extra Condensed"/>
                </a:rPr>
                <a:t>l'état</a:t>
              </a:r>
              <a:r>
                <a:rPr lang="en-GB" sz="1300">
                  <a:solidFill>
                    <a:srgbClr val="E06666"/>
                  </a:solidFill>
                  <a:latin typeface="Fira Sans Extra Condensed"/>
                  <a:ea typeface="Fira Sans Extra Condensed"/>
                  <a:cs typeface="Fira Sans Extra Condensed"/>
                  <a:sym typeface="Fira Sans Extra Condensed"/>
                </a:rPr>
                <a:t> d’avancement s’envoie par </a:t>
              </a:r>
              <a:r>
                <a:rPr lang="en-GB" sz="1300">
                  <a:solidFill>
                    <a:srgbClr val="E06666"/>
                  </a:solidFill>
                  <a:latin typeface="Fira Sans Extra Condensed"/>
                  <a:ea typeface="Fira Sans Extra Condensed"/>
                  <a:cs typeface="Fira Sans Extra Condensed"/>
                  <a:sym typeface="Fira Sans Extra Condensed"/>
                </a:rPr>
                <a:t>mail</a:t>
              </a:r>
              <a:r>
                <a:rPr lang="en-GB" sz="1300">
                  <a:solidFill>
                    <a:srgbClr val="E06666"/>
                  </a:solidFill>
                  <a:latin typeface="Fira Sans Extra Condensed"/>
                  <a:ea typeface="Fira Sans Extra Condensed"/>
                  <a:cs typeface="Fira Sans Extra Condensed"/>
                  <a:sym typeface="Fira Sans Extra Condensed"/>
                </a:rPr>
                <a:t> </a:t>
              </a:r>
              <a:endParaRPr sz="1300">
                <a:solidFill>
                  <a:srgbClr val="E06666"/>
                </a:solidFill>
                <a:latin typeface="Fira Sans Extra Condensed"/>
                <a:ea typeface="Fira Sans Extra Condensed"/>
                <a:cs typeface="Fira Sans Extra Condensed"/>
                <a:sym typeface="Fira Sans Extra Condensed"/>
              </a:endParaRPr>
            </a:p>
          </p:txBody>
        </p:sp>
      </p:grpSp>
      <p:sp>
        <p:nvSpPr>
          <p:cNvPr id="1095" name="Google Shape;1095;p58"/>
          <p:cNvSpPr txBox="1"/>
          <p:nvPr>
            <p:ph type="title"/>
          </p:nvPr>
        </p:nvSpPr>
        <p:spPr>
          <a:xfrm>
            <a:off x="1819275" y="300700"/>
            <a:ext cx="73248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Diagrammes BPMN</a:t>
            </a:r>
            <a:endParaRPr/>
          </a:p>
        </p:txBody>
      </p:sp>
      <p:sp>
        <p:nvSpPr>
          <p:cNvPr id="1096" name="Google Shape;1096;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097" name="Google Shape;1097;p58"/>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098" name="Google Shape;1098;p58"/>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099" name="Google Shape;1099;p58"/>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00" name="Google Shape;1100;p58"/>
          <p:cNvSpPr txBox="1"/>
          <p:nvPr>
            <p:ph type="title"/>
          </p:nvPr>
        </p:nvSpPr>
        <p:spPr>
          <a:xfrm>
            <a:off x="66600" y="1034125"/>
            <a:ext cx="59532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sz="1800">
                <a:latin typeface="Fira Sans Extra Condensed"/>
                <a:ea typeface="Fira Sans Extra Condensed"/>
                <a:cs typeface="Fira Sans Extra Condensed"/>
                <a:sym typeface="Fira Sans Extra Condensed"/>
              </a:rPr>
              <a:t>Comparaison entre le </a:t>
            </a:r>
            <a:r>
              <a:rPr b="1" lang="en-GB" sz="1800" u="sng">
                <a:latin typeface="Fira Sans Extra Condensed"/>
                <a:ea typeface="Fira Sans Extra Condensed"/>
                <a:cs typeface="Fira Sans Extra Condensed"/>
                <a:sym typeface="Fira Sans Extra Condensed"/>
              </a:rPr>
              <a:t>p</a:t>
            </a:r>
            <a:r>
              <a:rPr b="1" lang="en-GB" sz="1800" u="sng">
                <a:latin typeface="Fira Sans Extra Condensed"/>
                <a:ea typeface="Fira Sans Extra Condensed"/>
                <a:cs typeface="Fira Sans Extra Condensed"/>
                <a:sym typeface="Fira Sans Extra Condensed"/>
              </a:rPr>
              <a:t>rocessus métier cible</a:t>
            </a:r>
            <a:r>
              <a:rPr lang="en-GB" sz="1800" u="sng">
                <a:latin typeface="Fira Sans Extra Condensed"/>
                <a:ea typeface="Fira Sans Extra Condensed"/>
                <a:cs typeface="Fira Sans Extra Condensed"/>
                <a:sym typeface="Fira Sans Extra Condensed"/>
              </a:rPr>
              <a:t> </a:t>
            </a:r>
            <a:r>
              <a:rPr lang="en-GB" sz="1800">
                <a:latin typeface="Fira Sans Extra Condensed"/>
                <a:ea typeface="Fira Sans Extra Condensed"/>
                <a:cs typeface="Fira Sans Extra Condensed"/>
                <a:sym typeface="Fira Sans Extra Condensed"/>
              </a:rPr>
              <a:t>et processus actuel</a:t>
            </a:r>
            <a:endParaRPr sz="1800">
              <a:latin typeface="Fira Sans Extra Condensed"/>
              <a:ea typeface="Fira Sans Extra Condensed"/>
              <a:cs typeface="Fira Sans Extra Condensed"/>
              <a:sym typeface="Fira Sans Extra Condensed"/>
            </a:endParaRPr>
          </a:p>
        </p:txBody>
      </p:sp>
      <p:grpSp>
        <p:nvGrpSpPr>
          <p:cNvPr id="1101" name="Google Shape;1101;p58"/>
          <p:cNvGrpSpPr/>
          <p:nvPr/>
        </p:nvGrpSpPr>
        <p:grpSpPr>
          <a:xfrm>
            <a:off x="3498901" y="1829328"/>
            <a:ext cx="2475300" cy="785100"/>
            <a:chOff x="3498901" y="1829328"/>
            <a:chExt cx="2475300" cy="785100"/>
          </a:xfrm>
        </p:grpSpPr>
        <p:sp>
          <p:nvSpPr>
            <p:cNvPr id="1102" name="Google Shape;1102;p58"/>
            <p:cNvSpPr/>
            <p:nvPr/>
          </p:nvSpPr>
          <p:spPr>
            <a:xfrm rot="-5400000">
              <a:off x="4344001" y="984228"/>
              <a:ext cx="785100" cy="2475300"/>
            </a:xfrm>
            <a:prstGeom prst="roundRect">
              <a:avLst>
                <a:gd fmla="val 5000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8"/>
            <p:cNvSpPr txBox="1"/>
            <p:nvPr/>
          </p:nvSpPr>
          <p:spPr>
            <a:xfrm>
              <a:off x="3894000" y="1954128"/>
              <a:ext cx="1685100" cy="535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1500">
                  <a:solidFill>
                    <a:srgbClr val="FFFFFF"/>
                  </a:solidFill>
                  <a:latin typeface="Fira Sans Extra Condensed Medium"/>
                  <a:ea typeface="Fira Sans Extra Condensed Medium"/>
                  <a:cs typeface="Fira Sans Extra Condensed Medium"/>
                  <a:sym typeface="Fira Sans Extra Condensed Medium"/>
                </a:rPr>
                <a:t>Recueil des données</a:t>
              </a:r>
              <a:endParaRPr sz="1200">
                <a:solidFill>
                  <a:srgbClr val="FFFFFF"/>
                </a:solidFill>
                <a:latin typeface="Roboto"/>
                <a:ea typeface="Roboto"/>
                <a:cs typeface="Roboto"/>
                <a:sym typeface="Roboto"/>
              </a:endParaRPr>
            </a:p>
          </p:txBody>
        </p:sp>
      </p:grpSp>
      <p:grpSp>
        <p:nvGrpSpPr>
          <p:cNvPr id="1104" name="Google Shape;1104;p58"/>
          <p:cNvGrpSpPr/>
          <p:nvPr/>
        </p:nvGrpSpPr>
        <p:grpSpPr>
          <a:xfrm>
            <a:off x="3498901" y="2853728"/>
            <a:ext cx="2475300" cy="785100"/>
            <a:chOff x="3498901" y="2853728"/>
            <a:chExt cx="2475300" cy="785100"/>
          </a:xfrm>
        </p:grpSpPr>
        <p:sp>
          <p:nvSpPr>
            <p:cNvPr id="1105" name="Google Shape;1105;p58"/>
            <p:cNvSpPr/>
            <p:nvPr/>
          </p:nvSpPr>
          <p:spPr>
            <a:xfrm rot="-5400000">
              <a:off x="4344001" y="2008628"/>
              <a:ext cx="785100" cy="24753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8"/>
            <p:cNvSpPr txBox="1"/>
            <p:nvPr/>
          </p:nvSpPr>
          <p:spPr>
            <a:xfrm>
              <a:off x="3894000" y="2978528"/>
              <a:ext cx="1685100" cy="535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1500">
                  <a:solidFill>
                    <a:srgbClr val="FFFFFF"/>
                  </a:solidFill>
                  <a:latin typeface="Fira Sans Extra Condensed Medium"/>
                  <a:ea typeface="Fira Sans Extra Condensed Medium"/>
                  <a:cs typeface="Fira Sans Extra Condensed Medium"/>
                  <a:sym typeface="Fira Sans Extra Condensed Medium"/>
                </a:rPr>
                <a:t>Flexibilité et</a:t>
              </a:r>
              <a:r>
                <a:rPr lang="en-GB" sz="1500">
                  <a:solidFill>
                    <a:srgbClr val="FFFFFF"/>
                  </a:solidFill>
                  <a:latin typeface="Fira Sans Extra Condensed Medium"/>
                  <a:ea typeface="Fira Sans Extra Condensed Medium"/>
                  <a:cs typeface="Fira Sans Extra Condensed Medium"/>
                  <a:sym typeface="Fira Sans Extra Condensed Medium"/>
                </a:rPr>
                <a:t> Fluidité</a:t>
              </a:r>
              <a:endParaRPr sz="1200">
                <a:solidFill>
                  <a:srgbClr val="FFFFFF"/>
                </a:solidFill>
                <a:latin typeface="Roboto"/>
                <a:ea typeface="Roboto"/>
                <a:cs typeface="Roboto"/>
                <a:sym typeface="Roboto"/>
              </a:endParaRPr>
            </a:p>
          </p:txBody>
        </p:sp>
      </p:grpSp>
      <p:grpSp>
        <p:nvGrpSpPr>
          <p:cNvPr id="1107" name="Google Shape;1107;p58"/>
          <p:cNvGrpSpPr/>
          <p:nvPr/>
        </p:nvGrpSpPr>
        <p:grpSpPr>
          <a:xfrm>
            <a:off x="3498901" y="3878128"/>
            <a:ext cx="2475300" cy="785100"/>
            <a:chOff x="3498901" y="3878128"/>
            <a:chExt cx="2475300" cy="785100"/>
          </a:xfrm>
        </p:grpSpPr>
        <p:sp>
          <p:nvSpPr>
            <p:cNvPr id="1108" name="Google Shape;1108;p58"/>
            <p:cNvSpPr/>
            <p:nvPr/>
          </p:nvSpPr>
          <p:spPr>
            <a:xfrm rot="-5400000">
              <a:off x="4344001" y="3033028"/>
              <a:ext cx="785100" cy="2475300"/>
            </a:xfrm>
            <a:prstGeom prst="roundRect">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8"/>
            <p:cNvSpPr txBox="1"/>
            <p:nvPr/>
          </p:nvSpPr>
          <p:spPr>
            <a:xfrm>
              <a:off x="3894000" y="4002928"/>
              <a:ext cx="1685100" cy="53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500">
                  <a:solidFill>
                    <a:srgbClr val="FFFFFF"/>
                  </a:solidFill>
                  <a:latin typeface="Fira Sans Extra Condensed Medium"/>
                  <a:ea typeface="Fira Sans Extra Condensed Medium"/>
                  <a:cs typeface="Fira Sans Extra Condensed Medium"/>
                  <a:sym typeface="Fira Sans Extra Condensed Medium"/>
                </a:rPr>
                <a:t>Suivre l’état d’avancement</a:t>
              </a:r>
              <a:endParaRPr sz="1200">
                <a:solidFill>
                  <a:srgbClr val="FFFFFF"/>
                </a:solidFill>
                <a:latin typeface="Roboto"/>
                <a:ea typeface="Roboto"/>
                <a:cs typeface="Roboto"/>
                <a:sym typeface="Roboto"/>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1"/>
                                        </p:tgtEl>
                                        <p:attrNameLst>
                                          <p:attrName>style.visibility</p:attrName>
                                        </p:attrNameLst>
                                      </p:cBhvr>
                                      <p:to>
                                        <p:strVal val="visible"/>
                                      </p:to>
                                    </p:set>
                                    <p:animEffect filter="fade" transition="in">
                                      <p:cBhvr>
                                        <p:cTn dur="1000"/>
                                        <p:tgtEl>
                                          <p:spTgt spid="1101"/>
                                        </p:tgtEl>
                                      </p:cBhvr>
                                    </p:animEffect>
                                  </p:childTnLst>
                                </p:cTn>
                              </p:par>
                              <p:par>
                                <p:cTn fill="hold" nodeType="withEffect" presetClass="entr" presetID="10" presetSubtype="0">
                                  <p:stCondLst>
                                    <p:cond delay="0"/>
                                  </p:stCondLst>
                                  <p:childTnLst>
                                    <p:set>
                                      <p:cBhvr>
                                        <p:cTn dur="1" fill="hold">
                                          <p:stCondLst>
                                            <p:cond delay="0"/>
                                          </p:stCondLst>
                                        </p:cTn>
                                        <p:tgtEl>
                                          <p:spTgt spid="1104"/>
                                        </p:tgtEl>
                                        <p:attrNameLst>
                                          <p:attrName>style.visibility</p:attrName>
                                        </p:attrNameLst>
                                      </p:cBhvr>
                                      <p:to>
                                        <p:strVal val="visible"/>
                                      </p:to>
                                    </p:set>
                                    <p:animEffect filter="fade" transition="in">
                                      <p:cBhvr>
                                        <p:cTn dur="1000"/>
                                        <p:tgtEl>
                                          <p:spTgt spid="1104"/>
                                        </p:tgtEl>
                                      </p:cBhvr>
                                    </p:animEffect>
                                  </p:childTnLst>
                                </p:cTn>
                              </p:par>
                              <p:par>
                                <p:cTn fill="hold" nodeType="withEffect" presetClass="entr" presetID="10" presetSubtype="0">
                                  <p:stCondLst>
                                    <p:cond delay="0"/>
                                  </p:stCondLst>
                                  <p:childTnLst>
                                    <p:set>
                                      <p:cBhvr>
                                        <p:cTn dur="1" fill="hold">
                                          <p:stCondLst>
                                            <p:cond delay="0"/>
                                          </p:stCondLst>
                                        </p:cTn>
                                        <p:tgtEl>
                                          <p:spTgt spid="1107"/>
                                        </p:tgtEl>
                                        <p:attrNameLst>
                                          <p:attrName>style.visibility</p:attrName>
                                        </p:attrNameLst>
                                      </p:cBhvr>
                                      <p:to>
                                        <p:strVal val="visible"/>
                                      </p:to>
                                    </p:set>
                                    <p:animEffect filter="fade" transition="in">
                                      <p:cBhvr>
                                        <p:cTn dur="1000"/>
                                        <p:tgtEl>
                                          <p:spTgt spid="11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7"/>
                                        </p:tgtEl>
                                        <p:attrNameLst>
                                          <p:attrName>style.visibility</p:attrName>
                                        </p:attrNameLst>
                                      </p:cBhvr>
                                      <p:to>
                                        <p:strVal val="visible"/>
                                      </p:to>
                                    </p:set>
                                    <p:animEffect filter="fade" transition="in">
                                      <p:cBhvr>
                                        <p:cTn dur="1000"/>
                                        <p:tgtEl>
                                          <p:spTgt spid="1077"/>
                                        </p:tgtEl>
                                      </p:cBhvr>
                                    </p:animEffect>
                                  </p:childTnLst>
                                </p:cTn>
                              </p:par>
                              <p:par>
                                <p:cTn fill="hold" nodeType="withEffect" presetClass="entr" presetID="10" presetSubtype="0">
                                  <p:stCondLst>
                                    <p:cond delay="0"/>
                                  </p:stCondLst>
                                  <p:childTnLst>
                                    <p:set>
                                      <p:cBhvr>
                                        <p:cTn dur="1" fill="hold">
                                          <p:stCondLst>
                                            <p:cond delay="0"/>
                                          </p:stCondLst>
                                        </p:cTn>
                                        <p:tgtEl>
                                          <p:spTgt spid="1089"/>
                                        </p:tgtEl>
                                        <p:attrNameLst>
                                          <p:attrName>style.visibility</p:attrName>
                                        </p:attrNameLst>
                                      </p:cBhvr>
                                      <p:to>
                                        <p:strVal val="visible"/>
                                      </p:to>
                                    </p:set>
                                    <p:animEffect filter="fade" transition="in">
                                      <p:cBhvr>
                                        <p:cTn dur="1000"/>
                                        <p:tgtEl>
                                          <p:spTgt spid="10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0"/>
                                        </p:tgtEl>
                                        <p:attrNameLst>
                                          <p:attrName>style.visibility</p:attrName>
                                        </p:attrNameLst>
                                      </p:cBhvr>
                                      <p:to>
                                        <p:strVal val="visible"/>
                                      </p:to>
                                    </p:set>
                                    <p:animEffect filter="fade" transition="in">
                                      <p:cBhvr>
                                        <p:cTn dur="1000"/>
                                        <p:tgtEl>
                                          <p:spTgt spid="1080"/>
                                        </p:tgtEl>
                                      </p:cBhvr>
                                    </p:animEffect>
                                  </p:childTnLst>
                                </p:cTn>
                              </p:par>
                              <p:par>
                                <p:cTn fill="hold" nodeType="withEffect" presetClass="entr" presetID="10" presetSubtype="0">
                                  <p:stCondLst>
                                    <p:cond delay="0"/>
                                  </p:stCondLst>
                                  <p:childTnLst>
                                    <p:set>
                                      <p:cBhvr>
                                        <p:cTn dur="1" fill="hold">
                                          <p:stCondLst>
                                            <p:cond delay="0"/>
                                          </p:stCondLst>
                                        </p:cTn>
                                        <p:tgtEl>
                                          <p:spTgt spid="1086"/>
                                        </p:tgtEl>
                                        <p:attrNameLst>
                                          <p:attrName>style.visibility</p:attrName>
                                        </p:attrNameLst>
                                      </p:cBhvr>
                                      <p:to>
                                        <p:strVal val="visible"/>
                                      </p:to>
                                    </p:set>
                                    <p:animEffect filter="fade" transition="in">
                                      <p:cBhvr>
                                        <p:cTn dur="1000"/>
                                        <p:tgtEl>
                                          <p:spTgt spid="10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3"/>
                                        </p:tgtEl>
                                        <p:attrNameLst>
                                          <p:attrName>style.visibility</p:attrName>
                                        </p:attrNameLst>
                                      </p:cBhvr>
                                      <p:to>
                                        <p:strVal val="visible"/>
                                      </p:to>
                                    </p:set>
                                    <p:animEffect filter="fade" transition="in">
                                      <p:cBhvr>
                                        <p:cTn dur="1000"/>
                                        <p:tgtEl>
                                          <p:spTgt spid="1083"/>
                                        </p:tgtEl>
                                      </p:cBhvr>
                                    </p:animEffect>
                                  </p:childTnLst>
                                </p:cTn>
                              </p:par>
                              <p:par>
                                <p:cTn fill="hold" nodeType="withEffect" presetClass="entr" presetID="10" presetSubtype="0">
                                  <p:stCondLst>
                                    <p:cond delay="0"/>
                                  </p:stCondLst>
                                  <p:childTnLst>
                                    <p:set>
                                      <p:cBhvr>
                                        <p:cTn dur="1" fill="hold">
                                          <p:stCondLst>
                                            <p:cond delay="0"/>
                                          </p:stCondLst>
                                        </p:cTn>
                                        <p:tgtEl>
                                          <p:spTgt spid="1092"/>
                                        </p:tgtEl>
                                        <p:attrNameLst>
                                          <p:attrName>style.visibility</p:attrName>
                                        </p:attrNameLst>
                                      </p:cBhvr>
                                      <p:to>
                                        <p:strVal val="visible"/>
                                      </p:to>
                                    </p:set>
                                    <p:animEffect filter="fade" transition="in">
                                      <p:cBhvr>
                                        <p:cTn dur="1000"/>
                                        <p:tgtEl>
                                          <p:spTgt spid="10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 name="Shape 1113"/>
        <p:cNvGrpSpPr/>
        <p:nvPr/>
      </p:nvGrpSpPr>
      <p:grpSpPr>
        <a:xfrm>
          <a:off x="0" y="0"/>
          <a:ext cx="0" cy="0"/>
          <a:chOff x="0" y="0"/>
          <a:chExt cx="0" cy="0"/>
        </a:xfrm>
      </p:grpSpPr>
      <p:sp>
        <p:nvSpPr>
          <p:cNvPr id="1114" name="Google Shape;1114;p59"/>
          <p:cNvSpPr txBox="1"/>
          <p:nvPr>
            <p:ph type="title"/>
          </p:nvPr>
        </p:nvSpPr>
        <p:spPr>
          <a:xfrm>
            <a:off x="2381250" y="300700"/>
            <a:ext cx="67629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UML : Diagramme des cas d’utilisation </a:t>
            </a:r>
            <a:endParaRPr/>
          </a:p>
        </p:txBody>
      </p:sp>
      <p:sp>
        <p:nvSpPr>
          <p:cNvPr id="1115" name="Google Shape;1115;p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116" name="Google Shape;1116;p59"/>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17" name="Google Shape;1117;p59"/>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118" name="Google Shape;1118;p59"/>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pic>
        <p:nvPicPr>
          <p:cNvPr id="1119" name="Google Shape;1119;p59"/>
          <p:cNvPicPr preferRelativeResize="0"/>
          <p:nvPr/>
        </p:nvPicPr>
        <p:blipFill>
          <a:blip r:embed="rId3">
            <a:alphaModFix/>
          </a:blip>
          <a:stretch>
            <a:fillRect/>
          </a:stretch>
        </p:blipFill>
        <p:spPr>
          <a:xfrm>
            <a:off x="1646950" y="846825"/>
            <a:ext cx="6179200" cy="41623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sp>
        <p:nvSpPr>
          <p:cNvPr id="1124" name="Google Shape;1124;p60"/>
          <p:cNvSpPr txBox="1"/>
          <p:nvPr>
            <p:ph type="title"/>
          </p:nvPr>
        </p:nvSpPr>
        <p:spPr>
          <a:xfrm>
            <a:off x="2705100" y="300700"/>
            <a:ext cx="64392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UML : Description détaillé d’un cas d’utilisation</a:t>
            </a:r>
            <a:endParaRPr/>
          </a:p>
        </p:txBody>
      </p:sp>
      <p:sp>
        <p:nvSpPr>
          <p:cNvPr id="1125" name="Google Shape;1125;p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126" name="Google Shape;1126;p60"/>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27" name="Google Shape;1127;p60"/>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128" name="Google Shape;1128;p60"/>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graphicFrame>
        <p:nvGraphicFramePr>
          <p:cNvPr id="1129" name="Google Shape;1129;p60"/>
          <p:cNvGraphicFramePr/>
          <p:nvPr/>
        </p:nvGraphicFramePr>
        <p:xfrm>
          <a:off x="952500" y="1504713"/>
          <a:ext cx="3000000" cy="3000000"/>
        </p:xfrm>
        <a:graphic>
          <a:graphicData uri="http://schemas.openxmlformats.org/drawingml/2006/table">
            <a:tbl>
              <a:tblPr>
                <a:noFill/>
                <a:tableStyleId>{CDA322C2-EAFF-49FB-8BB8-2598E6246C63}</a:tableStyleId>
              </a:tblPr>
              <a:tblGrid>
                <a:gridCol w="1752600"/>
                <a:gridCol w="5486400"/>
              </a:tblGrid>
              <a:tr h="381000">
                <a:tc>
                  <a:txBody>
                    <a:bodyPr/>
                    <a:lstStyle/>
                    <a:p>
                      <a:pPr indent="0" lvl="0" marL="0" rtl="0" algn="ctr">
                        <a:spcBef>
                          <a:spcPts val="0"/>
                        </a:spcBef>
                        <a:spcAft>
                          <a:spcPts val="0"/>
                        </a:spcAft>
                        <a:buNone/>
                      </a:pPr>
                      <a:r>
                        <a:rPr lang="en-GB">
                          <a:latin typeface="Fira Sans Extra Condensed Medium"/>
                          <a:ea typeface="Fira Sans Extra Condensed Medium"/>
                          <a:cs typeface="Fira Sans Extra Condensed Medium"/>
                          <a:sym typeface="Fira Sans Extra Condensed Medium"/>
                        </a:rPr>
                        <a:t>Nom de cas d’utilisation</a:t>
                      </a:r>
                      <a:endParaRPr>
                        <a:latin typeface="Fira Sans Extra Condensed Medium"/>
                        <a:ea typeface="Fira Sans Extra Condensed Medium"/>
                        <a:cs typeface="Fira Sans Extra Condensed Medium"/>
                        <a:sym typeface="Fira Sans Extra Condensed Medium"/>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lang="en-GB">
                          <a:latin typeface="Fira Sans Extra Condensed"/>
                          <a:ea typeface="Fira Sans Extra Condensed"/>
                          <a:cs typeface="Fira Sans Extra Condensed"/>
                          <a:sym typeface="Fira Sans Extra Condensed"/>
                        </a:rPr>
                        <a:t>Gérer les référentiels des emplois et des compétences</a:t>
                      </a:r>
                      <a:endParaRPr>
                        <a:latin typeface="Fira Sans Extra Condensed"/>
                        <a:ea typeface="Fira Sans Extra Condensed"/>
                        <a:cs typeface="Fira Sans Extra Condensed"/>
                        <a:sym typeface="Fira Sans Extra Condensed"/>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GB">
                          <a:latin typeface="Fira Sans Extra Condensed Medium"/>
                          <a:ea typeface="Fira Sans Extra Condensed Medium"/>
                          <a:cs typeface="Fira Sans Extra Condensed Medium"/>
                          <a:sym typeface="Fira Sans Extra Condensed Medium"/>
                        </a:rPr>
                        <a:t>Acteurs</a:t>
                      </a:r>
                      <a:endParaRPr>
                        <a:latin typeface="Fira Sans Extra Condensed Medium"/>
                        <a:ea typeface="Fira Sans Extra Condensed Medium"/>
                        <a:cs typeface="Fira Sans Extra Condensed Medium"/>
                        <a:sym typeface="Fira Sans Extra Condensed Medium"/>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lang="en-GB">
                          <a:latin typeface="Fira Sans Extra Condensed"/>
                          <a:ea typeface="Fira Sans Extra Condensed"/>
                          <a:cs typeface="Fira Sans Extra Condensed"/>
                          <a:sym typeface="Fira Sans Extra Condensed"/>
                        </a:rPr>
                        <a:t>Consultant RH BCP</a:t>
                      </a:r>
                      <a:endParaRPr>
                        <a:latin typeface="Fira Sans Extra Condensed"/>
                        <a:ea typeface="Fira Sans Extra Condensed"/>
                        <a:cs typeface="Fira Sans Extra Condensed"/>
                        <a:sym typeface="Fira Sans Extra Condensed"/>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GB">
                          <a:latin typeface="Fira Sans Extra Condensed Medium"/>
                          <a:ea typeface="Fira Sans Extra Condensed Medium"/>
                          <a:cs typeface="Fira Sans Extra Condensed Medium"/>
                          <a:sym typeface="Fira Sans Extra Condensed Medium"/>
                        </a:rPr>
                        <a:t>Contexte</a:t>
                      </a:r>
                      <a:endParaRPr>
                        <a:latin typeface="Fira Sans Extra Condensed Medium"/>
                        <a:ea typeface="Fira Sans Extra Condensed Medium"/>
                        <a:cs typeface="Fira Sans Extra Condensed Medium"/>
                        <a:sym typeface="Fira Sans Extra Condensed Medium"/>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lang="en-GB">
                          <a:latin typeface="Fira Sans Extra Condensed"/>
                          <a:ea typeface="Fira Sans Extra Condensed"/>
                          <a:cs typeface="Fira Sans Extra Condensed"/>
                          <a:sym typeface="Fira Sans Extra Condensed"/>
                        </a:rPr>
                        <a:t>Avant assessment ou bien dans la phase de préparation du Kit d’évaluation</a:t>
                      </a:r>
                      <a:endParaRPr>
                        <a:latin typeface="Fira Sans Extra Condensed"/>
                        <a:ea typeface="Fira Sans Extra Condensed"/>
                        <a:cs typeface="Fira Sans Extra Condensed"/>
                        <a:sym typeface="Fira Sans Extra Condensed"/>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GB">
                          <a:latin typeface="Fira Sans Extra Condensed Medium"/>
                          <a:ea typeface="Fira Sans Extra Condensed Medium"/>
                          <a:cs typeface="Fira Sans Extra Condensed Medium"/>
                          <a:sym typeface="Fira Sans Extra Condensed Medium"/>
                        </a:rPr>
                        <a:t>Données d’entrée et préconditions</a:t>
                      </a:r>
                      <a:endParaRPr>
                        <a:latin typeface="Fira Sans Extra Condensed Medium"/>
                        <a:ea typeface="Fira Sans Extra Condensed Medium"/>
                        <a:cs typeface="Fira Sans Extra Condensed Medium"/>
                        <a:sym typeface="Fira Sans Extra Condensed Medium"/>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Clr>
                          <a:schemeClr val="dk1"/>
                        </a:buClr>
                        <a:buSzPts val="1100"/>
                        <a:buFont typeface="Arial"/>
                        <a:buNone/>
                      </a:pPr>
                      <a:r>
                        <a:rPr lang="en-GB">
                          <a:latin typeface="Fira Sans Extra Condensed"/>
                          <a:ea typeface="Fira Sans Extra Condensed"/>
                          <a:cs typeface="Fira Sans Extra Condensed"/>
                          <a:sym typeface="Fira Sans Extra Condensed"/>
                        </a:rPr>
                        <a:t>Le cas d’utilisation commence lorsque le consultant RH BCP clique</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Clr>
                          <a:schemeClr val="dk1"/>
                        </a:buClr>
                        <a:buSzPts val="1100"/>
                        <a:buFont typeface="Arial"/>
                        <a:buNone/>
                      </a:pPr>
                      <a:r>
                        <a:rPr lang="en-GB">
                          <a:latin typeface="Fira Sans Extra Condensed"/>
                          <a:ea typeface="Fira Sans Extra Condensed"/>
                          <a:cs typeface="Fira Sans Extra Condensed"/>
                          <a:sym typeface="Fira Sans Extra Condensed"/>
                        </a:rPr>
                        <a:t>sur la section de référentiels des emplois et des compétences dans sa</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GB">
                          <a:latin typeface="Fira Sans Extra Condensed"/>
                          <a:ea typeface="Fira Sans Extra Condensed"/>
                          <a:cs typeface="Fira Sans Extra Condensed"/>
                          <a:sym typeface="Fira Sans Extra Condensed"/>
                        </a:rPr>
                        <a:t>page d'accueil</a:t>
                      </a:r>
                      <a:endParaRPr>
                        <a:latin typeface="Fira Sans Extra Condensed"/>
                        <a:ea typeface="Fira Sans Extra Condensed"/>
                        <a:cs typeface="Fira Sans Extra Condensed"/>
                        <a:sym typeface="Fira Sans Extra Condensed"/>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Clr>
                          <a:schemeClr val="dk1"/>
                        </a:buClr>
                        <a:buSzPts val="1100"/>
                        <a:buFont typeface="Arial"/>
                        <a:buNone/>
                      </a:pPr>
                      <a:r>
                        <a:rPr lang="en-GB">
                          <a:solidFill>
                            <a:schemeClr val="dk1"/>
                          </a:solidFill>
                          <a:latin typeface="Fira Sans Extra Condensed Medium"/>
                          <a:ea typeface="Fira Sans Extra Condensed Medium"/>
                          <a:cs typeface="Fira Sans Extra Condensed Medium"/>
                          <a:sym typeface="Fira Sans Extra Condensed Medium"/>
                        </a:rPr>
                        <a:t>Données de sorties et postconditions</a:t>
                      </a:r>
                      <a:endParaRPr>
                        <a:latin typeface="Fira Sans Extra Condensed Medium"/>
                        <a:ea typeface="Fira Sans Extra Condensed Medium"/>
                        <a:cs typeface="Fira Sans Extra Condensed Medium"/>
                        <a:sym typeface="Fira Sans Extra Condensed Medium"/>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 name="Shape 1133"/>
        <p:cNvGrpSpPr/>
        <p:nvPr/>
      </p:nvGrpSpPr>
      <p:grpSpPr>
        <a:xfrm>
          <a:off x="0" y="0"/>
          <a:ext cx="0" cy="0"/>
          <a:chOff x="0" y="0"/>
          <a:chExt cx="0" cy="0"/>
        </a:xfrm>
      </p:grpSpPr>
      <p:sp>
        <p:nvSpPr>
          <p:cNvPr id="1134" name="Google Shape;1134;p61"/>
          <p:cNvSpPr txBox="1"/>
          <p:nvPr>
            <p:ph type="title"/>
          </p:nvPr>
        </p:nvSpPr>
        <p:spPr>
          <a:xfrm>
            <a:off x="2705100" y="300700"/>
            <a:ext cx="64392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UML : Description détaillé d’un cas d’utilisation</a:t>
            </a:r>
            <a:endParaRPr/>
          </a:p>
        </p:txBody>
      </p:sp>
      <p:sp>
        <p:nvSpPr>
          <p:cNvPr id="1135" name="Google Shape;1135;p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136" name="Google Shape;1136;p61"/>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37" name="Google Shape;1137;p61"/>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138" name="Google Shape;1138;p61"/>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graphicFrame>
        <p:nvGraphicFramePr>
          <p:cNvPr id="1139" name="Google Shape;1139;p61"/>
          <p:cNvGraphicFramePr/>
          <p:nvPr/>
        </p:nvGraphicFramePr>
        <p:xfrm>
          <a:off x="290525" y="1095050"/>
          <a:ext cx="3000000" cy="3000000"/>
        </p:xfrm>
        <a:graphic>
          <a:graphicData uri="http://schemas.openxmlformats.org/drawingml/2006/table">
            <a:tbl>
              <a:tblPr>
                <a:noFill/>
                <a:tableStyleId>{CDA322C2-EAFF-49FB-8BB8-2598E6246C63}</a:tableStyleId>
              </a:tblPr>
              <a:tblGrid>
                <a:gridCol w="1256575"/>
                <a:gridCol w="7277825"/>
              </a:tblGrid>
              <a:tr h="2846025">
                <a:tc>
                  <a:txBody>
                    <a:bodyPr/>
                    <a:lstStyle/>
                    <a:p>
                      <a:pPr indent="0" lvl="0" marL="0" rtl="0" algn="ctr">
                        <a:spcBef>
                          <a:spcPts val="0"/>
                        </a:spcBef>
                        <a:spcAft>
                          <a:spcPts val="0"/>
                        </a:spcAft>
                        <a:buNone/>
                      </a:pPr>
                      <a:r>
                        <a:rPr lang="en-GB">
                          <a:latin typeface="Fira Sans Extra Condensed Medium"/>
                          <a:ea typeface="Fira Sans Extra Condensed Medium"/>
                          <a:cs typeface="Fira Sans Extra Condensed Medium"/>
                          <a:sym typeface="Fira Sans Extra Condensed Medium"/>
                        </a:rPr>
                        <a:t>Scénario principale</a:t>
                      </a:r>
                      <a:endParaRPr>
                        <a:latin typeface="Fira Sans Extra Condensed Medium"/>
                        <a:ea typeface="Fira Sans Extra Condensed Medium"/>
                        <a:cs typeface="Fira Sans Extra Condensed Medium"/>
                        <a:sym typeface="Fira Sans Extra Condensed Medium"/>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D9D9D9"/>
                    </a:solidFill>
                  </a:tcPr>
                </a:tc>
                <a:tc>
                  <a:txBody>
                    <a:bodyPr/>
                    <a:lstStyle/>
                    <a:p>
                      <a:pPr indent="-298450" lvl="0" marL="457200" rtl="0" algn="l">
                        <a:spcBef>
                          <a:spcPts val="0"/>
                        </a:spcBef>
                        <a:spcAft>
                          <a:spcPts val="0"/>
                        </a:spcAft>
                        <a:buSzPts val="1100"/>
                        <a:buFont typeface="Fira Sans Extra Condensed"/>
                        <a:buAutoNum type="arabicPeriod"/>
                      </a:pPr>
                      <a:r>
                        <a:rPr lang="en-GB" sz="1100">
                          <a:latin typeface="Fira Sans Extra Condensed"/>
                          <a:ea typeface="Fira Sans Extra Condensed"/>
                          <a:cs typeface="Fira Sans Extra Condensed"/>
                          <a:sym typeface="Fira Sans Extra Condensed"/>
                        </a:rPr>
                        <a:t>Le système affiche une liste des fiches d’emploi</a:t>
                      </a:r>
                      <a:endParaRPr sz="1100">
                        <a:latin typeface="Fira Sans Extra Condensed"/>
                        <a:ea typeface="Fira Sans Extra Condensed"/>
                        <a:cs typeface="Fira Sans Extra Condensed"/>
                        <a:sym typeface="Fira Sans Extra Condensed"/>
                      </a:endParaRPr>
                    </a:p>
                    <a:p>
                      <a:pPr indent="-298450" lvl="0" marL="457200" rtl="0" algn="l">
                        <a:spcBef>
                          <a:spcPts val="0"/>
                        </a:spcBef>
                        <a:spcAft>
                          <a:spcPts val="0"/>
                        </a:spcAft>
                        <a:buSzPts val="1100"/>
                        <a:buFont typeface="Fira Sans Extra Condensed"/>
                        <a:buAutoNum type="arabicPeriod"/>
                      </a:pPr>
                      <a:r>
                        <a:rPr lang="en-GB" sz="1100">
                          <a:latin typeface="Fira Sans Extra Condensed"/>
                          <a:ea typeface="Fira Sans Extra Condensed"/>
                          <a:cs typeface="Fira Sans Extra Condensed"/>
                          <a:sym typeface="Fira Sans Extra Condensed"/>
                        </a:rPr>
                        <a:t> L’utilisateur peut chercher sur la fiche d’emploi voulu grâce à une barre de recherche, puis il la sélectionne</a:t>
                      </a:r>
                      <a:endParaRPr sz="1100">
                        <a:latin typeface="Fira Sans Extra Condensed"/>
                        <a:ea typeface="Fira Sans Extra Condensed"/>
                        <a:cs typeface="Fira Sans Extra Condensed"/>
                        <a:sym typeface="Fira Sans Extra Condensed"/>
                      </a:endParaRPr>
                    </a:p>
                    <a:p>
                      <a:pPr indent="-298450" lvl="0" marL="457200" rtl="0" algn="l">
                        <a:spcBef>
                          <a:spcPts val="0"/>
                        </a:spcBef>
                        <a:spcAft>
                          <a:spcPts val="0"/>
                        </a:spcAft>
                        <a:buSzPts val="1100"/>
                        <a:buFont typeface="Fira Sans Extra Condensed"/>
                        <a:buAutoNum type="arabicPeriod"/>
                      </a:pPr>
                      <a:r>
                        <a:rPr lang="en-GB" sz="1100">
                          <a:latin typeface="Fira Sans Extra Condensed"/>
                          <a:ea typeface="Fira Sans Extra Condensed"/>
                          <a:cs typeface="Fira Sans Extra Condensed"/>
                          <a:sym typeface="Fira Sans Extra Condensed"/>
                        </a:rPr>
                        <a:t>Le système présente la fiche d’emploi</a:t>
                      </a:r>
                      <a:endParaRPr sz="1100">
                        <a:latin typeface="Fira Sans Extra Condensed"/>
                        <a:ea typeface="Fira Sans Extra Condensed"/>
                        <a:cs typeface="Fira Sans Extra Condensed"/>
                        <a:sym typeface="Fira Sans Extra Condensed"/>
                      </a:endParaRPr>
                    </a:p>
                    <a:p>
                      <a:pPr indent="-298450" lvl="0" marL="457200" rtl="0" algn="l">
                        <a:spcBef>
                          <a:spcPts val="0"/>
                        </a:spcBef>
                        <a:spcAft>
                          <a:spcPts val="0"/>
                        </a:spcAft>
                        <a:buSzPts val="1100"/>
                        <a:buFont typeface="Fira Sans Extra Condensed"/>
                        <a:buAutoNum type="arabicPeriod"/>
                      </a:pPr>
                      <a:r>
                        <a:rPr lang="en-GB" sz="1100">
                          <a:latin typeface="Fira Sans Extra Condensed"/>
                          <a:ea typeface="Fira Sans Extra Condensed"/>
                          <a:cs typeface="Fira Sans Extra Condensed"/>
                          <a:sym typeface="Fira Sans Extra Condensed"/>
                        </a:rPr>
                        <a:t>Soit l’utilisateur clique sur le bouton “modifier”</a:t>
                      </a:r>
                      <a:endParaRPr sz="1100">
                        <a:latin typeface="Fira Sans Extra Condensed"/>
                        <a:ea typeface="Fira Sans Extra Condensed"/>
                        <a:cs typeface="Fira Sans Extra Condensed"/>
                        <a:sym typeface="Fira Sans Extra Condensed"/>
                      </a:endParaRPr>
                    </a:p>
                    <a:p>
                      <a:pPr indent="-298450" lvl="1" marL="914400" rtl="0" algn="l">
                        <a:spcBef>
                          <a:spcPts val="0"/>
                        </a:spcBef>
                        <a:spcAft>
                          <a:spcPts val="0"/>
                        </a:spcAft>
                        <a:buClr>
                          <a:schemeClr val="dk1"/>
                        </a:buClr>
                        <a:buSzPts val="1100"/>
                        <a:buFont typeface="Fira Sans Extra Condensed"/>
                        <a:buAutoNum type="alphaLcPeriod"/>
                      </a:pPr>
                      <a:r>
                        <a:rPr lang="en-GB" sz="1100">
                          <a:solidFill>
                            <a:schemeClr val="dk1"/>
                          </a:solidFill>
                          <a:latin typeface="Fira Sans Extra Condensed"/>
                          <a:ea typeface="Fira Sans Extra Condensed"/>
                          <a:cs typeface="Fira Sans Extra Condensed"/>
                          <a:sym typeface="Fira Sans Extra Condensed"/>
                        </a:rPr>
                        <a:t>Le système affiche les informations de la fiche sous forme des champes d’un formulaire</a:t>
                      </a:r>
                      <a:endParaRPr sz="1100">
                        <a:solidFill>
                          <a:schemeClr val="dk1"/>
                        </a:solidFill>
                        <a:latin typeface="Fira Sans Extra Condensed"/>
                        <a:ea typeface="Fira Sans Extra Condensed"/>
                        <a:cs typeface="Fira Sans Extra Condensed"/>
                        <a:sym typeface="Fira Sans Extra Condensed"/>
                      </a:endParaRPr>
                    </a:p>
                    <a:p>
                      <a:pPr indent="-298450" lvl="1" marL="914400" rtl="0" algn="l">
                        <a:spcBef>
                          <a:spcPts val="0"/>
                        </a:spcBef>
                        <a:spcAft>
                          <a:spcPts val="0"/>
                        </a:spcAft>
                        <a:buClr>
                          <a:schemeClr val="dk1"/>
                        </a:buClr>
                        <a:buSzPts val="1100"/>
                        <a:buFont typeface="Fira Sans Extra Condensed"/>
                        <a:buAutoNum type="alphaLcPeriod"/>
                      </a:pPr>
                      <a:r>
                        <a:rPr lang="en-GB" sz="1100">
                          <a:solidFill>
                            <a:schemeClr val="dk1"/>
                          </a:solidFill>
                          <a:latin typeface="Fira Sans Extra Condensed"/>
                          <a:ea typeface="Fira Sans Extra Condensed"/>
                          <a:cs typeface="Fira Sans Extra Condensed"/>
                          <a:sym typeface="Fira Sans Extra Condensed"/>
                        </a:rPr>
                        <a:t>L’utilisateur change les champs voulus et cliquez sur le bouton “enregistrer” —&gt; Reprend l'étape 3</a:t>
                      </a:r>
                      <a:endParaRPr sz="1100">
                        <a:latin typeface="Fira Sans Extra Condensed"/>
                        <a:ea typeface="Fira Sans Extra Condensed"/>
                        <a:cs typeface="Fira Sans Extra Condensed"/>
                        <a:sym typeface="Fira Sans Extra Condensed"/>
                      </a:endParaRPr>
                    </a:p>
                    <a:p>
                      <a:pPr indent="-298450" lvl="0" marL="457200" rtl="0" algn="l">
                        <a:spcBef>
                          <a:spcPts val="0"/>
                        </a:spcBef>
                        <a:spcAft>
                          <a:spcPts val="0"/>
                        </a:spcAft>
                        <a:buSzPts val="1100"/>
                        <a:buFont typeface="Fira Sans Extra Condensed"/>
                        <a:buAutoNum type="arabicPeriod"/>
                      </a:pPr>
                      <a:r>
                        <a:rPr lang="en-GB" sz="1100">
                          <a:solidFill>
                            <a:schemeClr val="dk1"/>
                          </a:solidFill>
                          <a:latin typeface="Fira Sans Extra Condensed"/>
                          <a:ea typeface="Fira Sans Extra Condensed"/>
                          <a:cs typeface="Fira Sans Extra Condensed"/>
                          <a:sym typeface="Fira Sans Extra Condensed"/>
                        </a:rPr>
                        <a:t>Soit l'utilisateur clique sur le bouton “afficher les référentiels de compétences :</a:t>
                      </a:r>
                      <a:endParaRPr sz="1100">
                        <a:latin typeface="Fira Sans Extra Condensed"/>
                        <a:ea typeface="Fira Sans Extra Condensed"/>
                        <a:cs typeface="Fira Sans Extra Condensed"/>
                        <a:sym typeface="Fira Sans Extra Condensed"/>
                      </a:endParaRPr>
                    </a:p>
                    <a:p>
                      <a:pPr indent="-298450" lvl="0" marL="914400" rtl="0" algn="l">
                        <a:spcBef>
                          <a:spcPts val="0"/>
                        </a:spcBef>
                        <a:spcAft>
                          <a:spcPts val="0"/>
                        </a:spcAft>
                        <a:buSzPts val="1100"/>
                        <a:buFont typeface="Fira Sans Extra Condensed"/>
                        <a:buAutoNum type="alphaLcPeriod"/>
                      </a:pPr>
                      <a:r>
                        <a:rPr lang="en-GB" sz="1100">
                          <a:latin typeface="Fira Sans Extra Condensed"/>
                          <a:ea typeface="Fira Sans Extra Condensed"/>
                          <a:cs typeface="Fira Sans Extra Condensed"/>
                          <a:sym typeface="Fira Sans Extra Condensed"/>
                        </a:rPr>
                        <a:t>Le système affiche une fenêtre avec deux choix : Savoir-faire, tenue de poste</a:t>
                      </a:r>
                      <a:endParaRPr sz="1100">
                        <a:latin typeface="Fira Sans Extra Condensed"/>
                        <a:ea typeface="Fira Sans Extra Condensed"/>
                        <a:cs typeface="Fira Sans Extra Condensed"/>
                        <a:sym typeface="Fira Sans Extra Condensed"/>
                      </a:endParaRPr>
                    </a:p>
                    <a:p>
                      <a:pPr indent="-298450" lvl="0" marL="914400" rtl="0" algn="l">
                        <a:spcBef>
                          <a:spcPts val="0"/>
                        </a:spcBef>
                        <a:spcAft>
                          <a:spcPts val="0"/>
                        </a:spcAft>
                        <a:buSzPts val="1100"/>
                        <a:buFont typeface="Fira Sans Extra Condensed"/>
                        <a:buAutoNum type="alphaLcPeriod"/>
                      </a:pPr>
                      <a:r>
                        <a:rPr lang="en-GB" sz="1100">
                          <a:latin typeface="Fira Sans Extra Condensed"/>
                          <a:ea typeface="Fira Sans Extra Condensed"/>
                          <a:cs typeface="Fira Sans Extra Condensed"/>
                          <a:sym typeface="Fira Sans Extra Condensed"/>
                        </a:rPr>
                        <a:t>Soit l’utilisateur clique sur la section “Savoir-faire” :</a:t>
                      </a:r>
                      <a:endParaRPr sz="1100">
                        <a:latin typeface="Fira Sans Extra Condensed"/>
                        <a:ea typeface="Fira Sans Extra Condensed"/>
                        <a:cs typeface="Fira Sans Extra Condensed"/>
                        <a:sym typeface="Fira Sans Extra Condensed"/>
                      </a:endParaRPr>
                    </a:p>
                    <a:p>
                      <a:pPr indent="-298450" lvl="1" marL="1371600" rtl="0" algn="l">
                        <a:spcBef>
                          <a:spcPts val="0"/>
                        </a:spcBef>
                        <a:spcAft>
                          <a:spcPts val="0"/>
                        </a:spcAft>
                        <a:buSzPts val="1100"/>
                        <a:buFont typeface="Fira Sans Extra Condensed"/>
                        <a:buAutoNum type="romanLcPeriod"/>
                      </a:pPr>
                      <a:r>
                        <a:rPr lang="en-GB" sz="1100">
                          <a:latin typeface="Fira Sans Extra Condensed"/>
                          <a:ea typeface="Fira Sans Extra Condensed"/>
                          <a:cs typeface="Fira Sans Extra Condensed"/>
                          <a:sym typeface="Fira Sans Extra Condensed"/>
                        </a:rPr>
                        <a:t>Le système affiche l’évaluation savoir-faire sous forme des champs modifiable</a:t>
                      </a:r>
                      <a:endParaRPr sz="1100">
                        <a:latin typeface="Fira Sans Extra Condensed"/>
                        <a:ea typeface="Fira Sans Extra Condensed"/>
                        <a:cs typeface="Fira Sans Extra Condensed"/>
                        <a:sym typeface="Fira Sans Extra Condensed"/>
                      </a:endParaRPr>
                    </a:p>
                    <a:p>
                      <a:pPr indent="-298450" lvl="1" marL="1371600" rtl="0" algn="l">
                        <a:spcBef>
                          <a:spcPts val="0"/>
                        </a:spcBef>
                        <a:spcAft>
                          <a:spcPts val="0"/>
                        </a:spcAft>
                        <a:buSzPts val="1100"/>
                        <a:buFont typeface="Fira Sans Extra Condensed"/>
                        <a:buAutoNum type="romanLcPeriod"/>
                      </a:pPr>
                      <a:r>
                        <a:rPr lang="en-GB" sz="1100">
                          <a:latin typeface="Fira Sans Extra Condensed"/>
                          <a:ea typeface="Fira Sans Extra Condensed"/>
                          <a:cs typeface="Fira Sans Extra Condensed"/>
                          <a:sym typeface="Fira Sans Extra Condensed"/>
                        </a:rPr>
                        <a:t>L'utilisateur fait les changements voulus et il clique sur le bouton "enregistrer” —&gt; Reprend l'étape 5.a</a:t>
                      </a:r>
                      <a:endParaRPr sz="1100">
                        <a:latin typeface="Fira Sans Extra Condensed"/>
                        <a:ea typeface="Fira Sans Extra Condensed"/>
                        <a:cs typeface="Fira Sans Extra Condensed"/>
                        <a:sym typeface="Fira Sans Extra Condensed"/>
                      </a:endParaRPr>
                    </a:p>
                    <a:p>
                      <a:pPr indent="-298450" lvl="0" marL="914400" rtl="0" algn="l">
                        <a:spcBef>
                          <a:spcPts val="0"/>
                        </a:spcBef>
                        <a:spcAft>
                          <a:spcPts val="0"/>
                        </a:spcAft>
                        <a:buSzPts val="1100"/>
                        <a:buFont typeface="Fira Sans Extra Condensed"/>
                        <a:buAutoNum type="alphaLcPeriod"/>
                      </a:pPr>
                      <a:r>
                        <a:rPr lang="en-GB" sz="1100">
                          <a:latin typeface="Fira Sans Extra Condensed"/>
                          <a:ea typeface="Fira Sans Extra Condensed"/>
                          <a:cs typeface="Fira Sans Extra Condensed"/>
                          <a:sym typeface="Fira Sans Extra Condensed"/>
                        </a:rPr>
                        <a:t>Soit l’utilisateur clique sur la section “tenue de poste” :</a:t>
                      </a:r>
                      <a:endParaRPr sz="1100">
                        <a:latin typeface="Fira Sans Extra Condensed"/>
                        <a:ea typeface="Fira Sans Extra Condensed"/>
                        <a:cs typeface="Fira Sans Extra Condensed"/>
                        <a:sym typeface="Fira Sans Extra Condensed"/>
                      </a:endParaRPr>
                    </a:p>
                    <a:p>
                      <a:pPr indent="-298450" lvl="1" marL="1371600" rtl="0" algn="l">
                        <a:spcBef>
                          <a:spcPts val="0"/>
                        </a:spcBef>
                        <a:spcAft>
                          <a:spcPts val="0"/>
                        </a:spcAft>
                        <a:buSzPts val="1100"/>
                        <a:buFont typeface="Fira Sans Extra Condensed"/>
                        <a:buAutoNum type="romanLcPeriod"/>
                      </a:pPr>
                      <a:r>
                        <a:rPr lang="en-GB" sz="1100">
                          <a:latin typeface="Fira Sans Extra Condensed"/>
                          <a:ea typeface="Fira Sans Extra Condensed"/>
                          <a:cs typeface="Fira Sans Extra Condensed"/>
                          <a:sym typeface="Fira Sans Extra Condensed"/>
                        </a:rPr>
                        <a:t>Le système affiche l’évaluation tenue de poste sous forme des champs modifiable</a:t>
                      </a:r>
                      <a:endParaRPr sz="1100">
                        <a:latin typeface="Fira Sans Extra Condensed"/>
                        <a:ea typeface="Fira Sans Extra Condensed"/>
                        <a:cs typeface="Fira Sans Extra Condensed"/>
                        <a:sym typeface="Fira Sans Extra Condensed"/>
                      </a:endParaRPr>
                    </a:p>
                    <a:p>
                      <a:pPr indent="-298450" lvl="1" marL="1371600" rtl="0" algn="l">
                        <a:spcBef>
                          <a:spcPts val="0"/>
                        </a:spcBef>
                        <a:spcAft>
                          <a:spcPts val="0"/>
                        </a:spcAft>
                        <a:buSzPts val="1100"/>
                        <a:buFont typeface="Fira Sans Extra Condensed"/>
                        <a:buAutoNum type="romanLcPeriod"/>
                      </a:pPr>
                      <a:r>
                        <a:rPr lang="en-GB" sz="1100">
                          <a:latin typeface="Fira Sans Extra Condensed"/>
                          <a:ea typeface="Fira Sans Extra Condensed"/>
                          <a:cs typeface="Fira Sans Extra Condensed"/>
                          <a:sym typeface="Fira Sans Extra Condensed"/>
                        </a:rPr>
                        <a:t>L'utilisateur fait les changements voulus et il clique sur le bouton "enregistrer” —&gt; Reprend l'étape 5.a</a:t>
                      </a:r>
                      <a:endParaRPr sz="11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GB" sz="1100">
                          <a:latin typeface="Fira Sans Extra Condensed"/>
                          <a:ea typeface="Fira Sans Extra Condensed"/>
                          <a:cs typeface="Fira Sans Extra Condensed"/>
                          <a:sym typeface="Fira Sans Extra Condensed"/>
                        </a:rPr>
                        <a:t>6. Reprend l’étape 1</a:t>
                      </a:r>
                      <a:endParaRPr sz="1100">
                        <a:latin typeface="Fira Sans Extra Condensed"/>
                        <a:ea typeface="Fira Sans Extra Condensed"/>
                        <a:cs typeface="Fira Sans Extra Condensed"/>
                        <a:sym typeface="Fira Sans Extra Condensed"/>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613375">
                <a:tc>
                  <a:txBody>
                    <a:bodyPr/>
                    <a:lstStyle/>
                    <a:p>
                      <a:pPr indent="0" lvl="0" marL="0" rtl="0" algn="ctr">
                        <a:spcBef>
                          <a:spcPts val="0"/>
                        </a:spcBef>
                        <a:spcAft>
                          <a:spcPts val="0"/>
                        </a:spcAft>
                        <a:buNone/>
                      </a:pPr>
                      <a:r>
                        <a:rPr lang="en-GB">
                          <a:latin typeface="Fira Sans Extra Condensed Medium"/>
                          <a:ea typeface="Fira Sans Extra Condensed Medium"/>
                          <a:cs typeface="Fira Sans Extra Condensed Medium"/>
                          <a:sym typeface="Fira Sans Extra Condensed Medium"/>
                        </a:rPr>
                        <a:t>Scenarios alternatives</a:t>
                      </a:r>
                      <a:endParaRPr>
                        <a:latin typeface="Fira Sans Extra Condensed Medium"/>
                        <a:ea typeface="Fira Sans Extra Condensed Medium"/>
                        <a:cs typeface="Fira Sans Extra Condensed Medium"/>
                        <a:sym typeface="Fira Sans Extra Condensed Medium"/>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Clr>
                          <a:schemeClr val="dk1"/>
                        </a:buClr>
                        <a:buSzPts val="1100"/>
                        <a:buFont typeface="Arial"/>
                        <a:buNone/>
                      </a:pPr>
                      <a:r>
                        <a:rPr lang="en-GB" sz="1100">
                          <a:latin typeface="Fira Sans Extra Condensed"/>
                          <a:ea typeface="Fira Sans Extra Condensed"/>
                          <a:cs typeface="Fira Sans Extra Condensed"/>
                          <a:sym typeface="Fira Sans Extra Condensed"/>
                        </a:rPr>
                        <a:t>Scénario alternative 1 : Ajouter une nouvelle fiche d’emploi</a:t>
                      </a:r>
                      <a:endParaRPr sz="1100">
                        <a:latin typeface="Fira Sans Extra Condensed"/>
                        <a:ea typeface="Fira Sans Extra Condensed"/>
                        <a:cs typeface="Fira Sans Extra Condensed"/>
                        <a:sym typeface="Fira Sans Extra Condensed"/>
                      </a:endParaRPr>
                    </a:p>
                    <a:p>
                      <a:pPr indent="0" lvl="0" marL="0" rtl="0" algn="l">
                        <a:spcBef>
                          <a:spcPts val="0"/>
                        </a:spcBef>
                        <a:spcAft>
                          <a:spcPts val="0"/>
                        </a:spcAft>
                        <a:buClr>
                          <a:schemeClr val="dk1"/>
                        </a:buClr>
                        <a:buSzPts val="1100"/>
                        <a:buFont typeface="Arial"/>
                        <a:buNone/>
                      </a:pPr>
                      <a:r>
                        <a:rPr lang="en-GB" sz="1100">
                          <a:latin typeface="Fira Sans Extra Condensed"/>
                          <a:ea typeface="Fira Sans Extra Condensed"/>
                          <a:cs typeface="Fira Sans Extra Condensed"/>
                          <a:sym typeface="Fira Sans Extra Condensed"/>
                        </a:rPr>
                        <a:t>Scénario alternative 2: Supprimer une fiche d’emploi</a:t>
                      </a:r>
                      <a:endParaRPr sz="11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sz="1100">
                        <a:latin typeface="Fira Sans Extra Condensed"/>
                        <a:ea typeface="Fira Sans Extra Condensed"/>
                        <a:cs typeface="Fira Sans Extra Condensed"/>
                        <a:sym typeface="Fira Sans Extra Condensed"/>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62"/>
          <p:cNvSpPr txBox="1"/>
          <p:nvPr>
            <p:ph type="title"/>
          </p:nvPr>
        </p:nvSpPr>
        <p:spPr>
          <a:xfrm>
            <a:off x="2705100" y="300700"/>
            <a:ext cx="64392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UML : Diagramme de séquence</a:t>
            </a:r>
            <a:endParaRPr/>
          </a:p>
        </p:txBody>
      </p:sp>
      <p:sp>
        <p:nvSpPr>
          <p:cNvPr id="1145" name="Google Shape;1145;p6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146" name="Google Shape;1146;p62"/>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47" name="Google Shape;1147;p62"/>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148" name="Google Shape;1148;p62"/>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pic>
        <p:nvPicPr>
          <p:cNvPr id="1149" name="Google Shape;1149;p62"/>
          <p:cNvPicPr preferRelativeResize="0"/>
          <p:nvPr/>
        </p:nvPicPr>
        <p:blipFill>
          <a:blip r:embed="rId3">
            <a:alphaModFix/>
          </a:blip>
          <a:stretch>
            <a:fillRect/>
          </a:stretch>
        </p:blipFill>
        <p:spPr>
          <a:xfrm>
            <a:off x="604838" y="924363"/>
            <a:ext cx="7934324" cy="401035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3" name="Shape 1153"/>
        <p:cNvGrpSpPr/>
        <p:nvPr/>
      </p:nvGrpSpPr>
      <p:grpSpPr>
        <a:xfrm>
          <a:off x="0" y="0"/>
          <a:ext cx="0" cy="0"/>
          <a:chOff x="0" y="0"/>
          <a:chExt cx="0" cy="0"/>
        </a:xfrm>
      </p:grpSpPr>
      <p:sp>
        <p:nvSpPr>
          <p:cNvPr id="1154" name="Google Shape;1154;p63"/>
          <p:cNvSpPr txBox="1"/>
          <p:nvPr>
            <p:ph type="title"/>
          </p:nvPr>
        </p:nvSpPr>
        <p:spPr>
          <a:xfrm>
            <a:off x="2705100" y="300700"/>
            <a:ext cx="64392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Les outils de </a:t>
            </a:r>
            <a:r>
              <a:rPr lang="en-GB"/>
              <a:t>développement</a:t>
            </a:r>
            <a:endParaRPr/>
          </a:p>
        </p:txBody>
      </p:sp>
      <p:sp>
        <p:nvSpPr>
          <p:cNvPr id="1155" name="Google Shape;1155;p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156" name="Google Shape;1156;p63"/>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57" name="Google Shape;1157;p63"/>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158" name="Google Shape;1158;p63"/>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pic>
        <p:nvPicPr>
          <p:cNvPr id="1159" name="Google Shape;1159;p63"/>
          <p:cNvPicPr preferRelativeResize="0"/>
          <p:nvPr/>
        </p:nvPicPr>
        <p:blipFill>
          <a:blip r:embed="rId3">
            <a:alphaModFix/>
          </a:blip>
          <a:stretch>
            <a:fillRect/>
          </a:stretch>
        </p:blipFill>
        <p:spPr>
          <a:xfrm>
            <a:off x="942975" y="3119674"/>
            <a:ext cx="2939376" cy="1542850"/>
          </a:xfrm>
          <a:prstGeom prst="rect">
            <a:avLst/>
          </a:prstGeom>
          <a:noFill/>
          <a:ln>
            <a:noFill/>
          </a:ln>
        </p:spPr>
      </p:pic>
      <p:pic>
        <p:nvPicPr>
          <p:cNvPr id="1160" name="Google Shape;1160;p63"/>
          <p:cNvPicPr preferRelativeResize="0"/>
          <p:nvPr/>
        </p:nvPicPr>
        <p:blipFill>
          <a:blip r:embed="rId4">
            <a:alphaModFix/>
          </a:blip>
          <a:stretch>
            <a:fillRect/>
          </a:stretch>
        </p:blipFill>
        <p:spPr>
          <a:xfrm>
            <a:off x="5843219" y="1215588"/>
            <a:ext cx="1133591" cy="1604548"/>
          </a:xfrm>
          <a:prstGeom prst="rect">
            <a:avLst/>
          </a:prstGeom>
          <a:noFill/>
          <a:ln>
            <a:noFill/>
          </a:ln>
        </p:spPr>
      </p:pic>
      <p:pic>
        <p:nvPicPr>
          <p:cNvPr id="1161" name="Google Shape;1161;p63"/>
          <p:cNvPicPr preferRelativeResize="0"/>
          <p:nvPr/>
        </p:nvPicPr>
        <p:blipFill>
          <a:blip r:embed="rId5">
            <a:alphaModFix/>
          </a:blip>
          <a:stretch>
            <a:fillRect/>
          </a:stretch>
        </p:blipFill>
        <p:spPr>
          <a:xfrm>
            <a:off x="1911675" y="1215588"/>
            <a:ext cx="1604552" cy="1604548"/>
          </a:xfrm>
          <a:prstGeom prst="rect">
            <a:avLst/>
          </a:prstGeom>
          <a:noFill/>
          <a:ln>
            <a:noFill/>
          </a:ln>
        </p:spPr>
      </p:pic>
      <p:pic>
        <p:nvPicPr>
          <p:cNvPr id="1162" name="Google Shape;1162;p63"/>
          <p:cNvPicPr preferRelativeResize="0"/>
          <p:nvPr/>
        </p:nvPicPr>
        <p:blipFill>
          <a:blip r:embed="rId6">
            <a:alphaModFix/>
          </a:blip>
          <a:stretch>
            <a:fillRect/>
          </a:stretch>
        </p:blipFill>
        <p:spPr>
          <a:xfrm>
            <a:off x="3882348" y="1431415"/>
            <a:ext cx="1331090" cy="1331088"/>
          </a:xfrm>
          <a:prstGeom prst="rect">
            <a:avLst/>
          </a:prstGeom>
          <a:noFill/>
          <a:ln>
            <a:noFill/>
          </a:ln>
        </p:spPr>
      </p:pic>
      <p:pic>
        <p:nvPicPr>
          <p:cNvPr id="1163" name="Google Shape;1163;p63"/>
          <p:cNvPicPr preferRelativeResize="0"/>
          <p:nvPr/>
        </p:nvPicPr>
        <p:blipFill>
          <a:blip r:embed="rId7">
            <a:alphaModFix/>
          </a:blip>
          <a:stretch>
            <a:fillRect/>
          </a:stretch>
        </p:blipFill>
        <p:spPr>
          <a:xfrm>
            <a:off x="4901050" y="3333851"/>
            <a:ext cx="3410224" cy="10270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7" name="Shape 1167"/>
        <p:cNvGrpSpPr/>
        <p:nvPr/>
      </p:nvGrpSpPr>
      <p:grpSpPr>
        <a:xfrm>
          <a:off x="0" y="0"/>
          <a:ext cx="0" cy="0"/>
          <a:chOff x="0" y="0"/>
          <a:chExt cx="0" cy="0"/>
        </a:xfrm>
      </p:grpSpPr>
      <p:sp>
        <p:nvSpPr>
          <p:cNvPr id="1168" name="Google Shape;1168;p64"/>
          <p:cNvSpPr txBox="1"/>
          <p:nvPr>
            <p:ph type="title"/>
          </p:nvPr>
        </p:nvSpPr>
        <p:spPr>
          <a:xfrm>
            <a:off x="2324100" y="300700"/>
            <a:ext cx="68202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Architecture </a:t>
            </a:r>
            <a:r>
              <a:rPr lang="en-GB"/>
              <a:t>Microservices</a:t>
            </a:r>
            <a:endParaRPr/>
          </a:p>
        </p:txBody>
      </p:sp>
      <p:sp>
        <p:nvSpPr>
          <p:cNvPr id="1169" name="Google Shape;1169;p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170" name="Google Shape;1170;p64"/>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71" name="Google Shape;1171;p64"/>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172" name="Google Shape;1172;p64"/>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pic>
        <p:nvPicPr>
          <p:cNvPr id="1173" name="Google Shape;1173;p64"/>
          <p:cNvPicPr preferRelativeResize="0"/>
          <p:nvPr/>
        </p:nvPicPr>
        <p:blipFill>
          <a:blip r:embed="rId3">
            <a:alphaModFix/>
          </a:blip>
          <a:stretch>
            <a:fillRect/>
          </a:stretch>
        </p:blipFill>
        <p:spPr>
          <a:xfrm>
            <a:off x="2659824" y="983551"/>
            <a:ext cx="4153452" cy="2543925"/>
          </a:xfrm>
          <a:prstGeom prst="rect">
            <a:avLst/>
          </a:prstGeom>
          <a:noFill/>
          <a:ln>
            <a:noFill/>
          </a:ln>
        </p:spPr>
      </p:pic>
      <p:sp>
        <p:nvSpPr>
          <p:cNvPr id="1174" name="Google Shape;1174;p64"/>
          <p:cNvSpPr txBox="1"/>
          <p:nvPr/>
        </p:nvSpPr>
        <p:spPr>
          <a:xfrm>
            <a:off x="315475" y="3663125"/>
            <a:ext cx="4227900" cy="10539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Clr>
                <a:srgbClr val="434343"/>
              </a:buClr>
              <a:buSzPts val="1800"/>
              <a:buFont typeface="Fira Sans Extra Condensed Medium"/>
              <a:buChar char="●"/>
            </a:pPr>
            <a:r>
              <a:rPr lang="en-GB" sz="1800">
                <a:solidFill>
                  <a:srgbClr val="434343"/>
                </a:solidFill>
                <a:latin typeface="Fira Sans Extra Condensed Medium"/>
                <a:ea typeface="Fira Sans Extra Condensed Medium"/>
                <a:cs typeface="Fira Sans Extra Condensed Medium"/>
                <a:sym typeface="Fira Sans Extra Condensed Medium"/>
              </a:rPr>
              <a:t>Une approche permettant de développer une application unique comme un </a:t>
            </a:r>
            <a:r>
              <a:rPr lang="en-GB" sz="1800">
                <a:solidFill>
                  <a:srgbClr val="434343"/>
                </a:solidFill>
                <a:latin typeface="Fira Sans Extra Condensed Medium"/>
                <a:ea typeface="Fira Sans Extra Condensed Medium"/>
                <a:cs typeface="Fira Sans Extra Condensed Medium"/>
                <a:sym typeface="Fira Sans Extra Condensed Medium"/>
              </a:rPr>
              <a:t>ensemble</a:t>
            </a:r>
            <a:r>
              <a:rPr lang="en-GB" sz="1800">
                <a:solidFill>
                  <a:srgbClr val="434343"/>
                </a:solidFill>
                <a:latin typeface="Fira Sans Extra Condensed Medium"/>
                <a:ea typeface="Fira Sans Extra Condensed Medium"/>
                <a:cs typeface="Fira Sans Extra Condensed Medium"/>
                <a:sym typeface="Fira Sans Extra Condensed Medium"/>
              </a:rPr>
              <a:t> services modulaires</a:t>
            </a:r>
            <a:endParaRPr sz="1800">
              <a:solidFill>
                <a:srgbClr val="434343"/>
              </a:solidFill>
              <a:latin typeface="Fira Sans Extra Condensed Medium"/>
              <a:ea typeface="Fira Sans Extra Condensed Medium"/>
              <a:cs typeface="Fira Sans Extra Condensed Medium"/>
              <a:sym typeface="Fira Sans Extra Condensed Medium"/>
            </a:endParaRPr>
          </a:p>
        </p:txBody>
      </p:sp>
      <p:sp>
        <p:nvSpPr>
          <p:cNvPr id="1175" name="Google Shape;1175;p64"/>
          <p:cNvSpPr txBox="1"/>
          <p:nvPr/>
        </p:nvSpPr>
        <p:spPr>
          <a:xfrm>
            <a:off x="4593300" y="3701275"/>
            <a:ext cx="4180200" cy="10158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rgbClr val="434343"/>
              </a:buClr>
              <a:buSzPts val="1800"/>
              <a:buFont typeface="Fira Sans Extra Condensed Medium"/>
              <a:buChar char="●"/>
            </a:pPr>
            <a:r>
              <a:rPr lang="en-GB" sz="1800">
                <a:solidFill>
                  <a:srgbClr val="434343"/>
                </a:solidFill>
                <a:latin typeface="Fira Sans Extra Condensed Medium"/>
                <a:ea typeface="Fira Sans Extra Condensed Medium"/>
                <a:cs typeface="Fira Sans Extra Condensed Medium"/>
                <a:sym typeface="Fira Sans Extra Condensed Medium"/>
              </a:rPr>
              <a:t>Chaque module répond à un objectif métier spécifique et communique avec les autres modules.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65"/>
          <p:cNvSpPr txBox="1"/>
          <p:nvPr>
            <p:ph type="title"/>
          </p:nvPr>
        </p:nvSpPr>
        <p:spPr>
          <a:xfrm>
            <a:off x="2324100" y="300700"/>
            <a:ext cx="68202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Architecture Microservices</a:t>
            </a:r>
            <a:endParaRPr/>
          </a:p>
        </p:txBody>
      </p:sp>
      <p:sp>
        <p:nvSpPr>
          <p:cNvPr id="1181" name="Google Shape;1181;p6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182" name="Google Shape;1182;p65"/>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83" name="Google Shape;1183;p65"/>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184" name="Google Shape;1184;p65"/>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85" name="Google Shape;1185;p65"/>
          <p:cNvSpPr txBox="1"/>
          <p:nvPr/>
        </p:nvSpPr>
        <p:spPr>
          <a:xfrm>
            <a:off x="4287400" y="1740850"/>
            <a:ext cx="4542300" cy="25527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Clr>
                <a:srgbClr val="434343"/>
              </a:buClr>
              <a:buSzPts val="1800"/>
              <a:buFont typeface="Fira Sans Extra Condensed Medium"/>
              <a:buChar char="●"/>
            </a:pPr>
            <a:r>
              <a:rPr lang="en-GB" sz="1800">
                <a:solidFill>
                  <a:srgbClr val="434343"/>
                </a:solidFill>
                <a:latin typeface="Fira Sans Extra Condensed Medium"/>
                <a:ea typeface="Fira Sans Extra Condensed Medium"/>
                <a:cs typeface="Fira Sans Extra Condensed Medium"/>
                <a:sym typeface="Fira Sans Extra Condensed Medium"/>
              </a:rPr>
              <a:t>Scalabilité</a:t>
            </a:r>
            <a:endParaRPr sz="1800">
              <a:solidFill>
                <a:srgbClr val="434343"/>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None/>
            </a:pPr>
            <a:r>
              <a:t/>
            </a:r>
            <a:endParaRPr sz="1800">
              <a:solidFill>
                <a:srgbClr val="434343"/>
              </a:solidFill>
              <a:latin typeface="Fira Sans Extra Condensed Medium"/>
              <a:ea typeface="Fira Sans Extra Condensed Medium"/>
              <a:cs typeface="Fira Sans Extra Condensed Medium"/>
              <a:sym typeface="Fira Sans Extra Condensed Medium"/>
            </a:endParaRPr>
          </a:p>
          <a:p>
            <a:pPr indent="-342900" lvl="0" marL="457200" rtl="0" algn="l">
              <a:spcBef>
                <a:spcPts val="0"/>
              </a:spcBef>
              <a:spcAft>
                <a:spcPts val="0"/>
              </a:spcAft>
              <a:buClr>
                <a:srgbClr val="434343"/>
              </a:buClr>
              <a:buSzPts val="1800"/>
              <a:buFont typeface="Fira Sans Extra Condensed Medium"/>
              <a:buChar char="●"/>
            </a:pPr>
            <a:r>
              <a:rPr lang="en-GB" sz="1800">
                <a:solidFill>
                  <a:srgbClr val="434343"/>
                </a:solidFill>
                <a:latin typeface="Fira Sans Extra Condensed Medium"/>
                <a:ea typeface="Fira Sans Extra Condensed Medium"/>
                <a:cs typeface="Fira Sans Extra Condensed Medium"/>
                <a:sym typeface="Fira Sans Extra Condensed Medium"/>
              </a:rPr>
              <a:t>Augmentation de la productivité des développeurs</a:t>
            </a:r>
            <a:endParaRPr sz="1800">
              <a:solidFill>
                <a:srgbClr val="434343"/>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None/>
            </a:pPr>
            <a:r>
              <a:t/>
            </a:r>
            <a:endParaRPr sz="1800">
              <a:solidFill>
                <a:srgbClr val="434343"/>
              </a:solidFill>
              <a:latin typeface="Fira Sans Extra Condensed Medium"/>
              <a:ea typeface="Fira Sans Extra Condensed Medium"/>
              <a:cs typeface="Fira Sans Extra Condensed Medium"/>
              <a:sym typeface="Fira Sans Extra Condensed Medium"/>
            </a:endParaRPr>
          </a:p>
          <a:p>
            <a:pPr indent="-342900" lvl="0" marL="457200" rtl="0" algn="l">
              <a:spcBef>
                <a:spcPts val="0"/>
              </a:spcBef>
              <a:spcAft>
                <a:spcPts val="0"/>
              </a:spcAft>
              <a:buClr>
                <a:srgbClr val="434343"/>
              </a:buClr>
              <a:buSzPts val="1800"/>
              <a:buFont typeface="Fira Sans Extra Condensed Medium"/>
              <a:buChar char="●"/>
            </a:pPr>
            <a:r>
              <a:rPr lang="en-GB" sz="1800">
                <a:solidFill>
                  <a:srgbClr val="434343"/>
                </a:solidFill>
                <a:latin typeface="Fira Sans Extra Condensed Medium"/>
                <a:ea typeface="Fira Sans Extra Condensed Medium"/>
                <a:cs typeface="Fira Sans Extra Condensed Medium"/>
                <a:sym typeface="Fira Sans Extra Condensed Medium"/>
              </a:rPr>
              <a:t>Interfaçage avec différentes applications managériales au sein DRH.</a:t>
            </a:r>
            <a:endParaRPr sz="1800">
              <a:solidFill>
                <a:srgbClr val="434343"/>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None/>
            </a:pPr>
            <a:r>
              <a:t/>
            </a:r>
            <a:endParaRPr sz="1800">
              <a:solidFill>
                <a:srgbClr val="434343"/>
              </a:solidFill>
              <a:latin typeface="Fira Sans Extra Condensed Medium"/>
              <a:ea typeface="Fira Sans Extra Condensed Medium"/>
              <a:cs typeface="Fira Sans Extra Condensed Medium"/>
              <a:sym typeface="Fira Sans Extra Condensed Medium"/>
            </a:endParaRPr>
          </a:p>
        </p:txBody>
      </p:sp>
      <p:sp>
        <p:nvSpPr>
          <p:cNvPr id="1186" name="Google Shape;1186;p65"/>
          <p:cNvSpPr/>
          <p:nvPr/>
        </p:nvSpPr>
        <p:spPr>
          <a:xfrm>
            <a:off x="1367577" y="1997356"/>
            <a:ext cx="1719613" cy="1719466"/>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9"/>
          <p:cNvSpPr txBox="1"/>
          <p:nvPr>
            <p:ph type="ctrTitle"/>
          </p:nvPr>
        </p:nvSpPr>
        <p:spPr>
          <a:xfrm>
            <a:off x="609600" y="1150825"/>
            <a:ext cx="4252200" cy="239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Introduction générale</a:t>
            </a:r>
            <a:endParaRPr/>
          </a:p>
        </p:txBody>
      </p:sp>
      <p:sp>
        <p:nvSpPr>
          <p:cNvPr id="192" name="Google Shape;192;p39"/>
          <p:cNvSpPr txBox="1"/>
          <p:nvPr>
            <p:ph idx="1" type="subTitle"/>
          </p:nvPr>
        </p:nvSpPr>
        <p:spPr>
          <a:xfrm>
            <a:off x="609600" y="3546275"/>
            <a:ext cx="4252200" cy="44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Et mise en contexte</a:t>
            </a:r>
            <a:endParaRPr/>
          </a:p>
        </p:txBody>
      </p:sp>
      <p:sp>
        <p:nvSpPr>
          <p:cNvPr id="193" name="Google Shape;193;p39"/>
          <p:cNvSpPr/>
          <p:nvPr/>
        </p:nvSpPr>
        <p:spPr>
          <a:xfrm>
            <a:off x="-76207" y="5030225"/>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94" name="Google Shape;194;p39"/>
          <p:cNvSpPr/>
          <p:nvPr/>
        </p:nvSpPr>
        <p:spPr>
          <a:xfrm>
            <a:off x="5397200" y="1715825"/>
            <a:ext cx="216600" cy="216600"/>
          </a:xfrm>
          <a:prstGeom prst="rect">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9"/>
          <p:cNvSpPr/>
          <p:nvPr/>
        </p:nvSpPr>
        <p:spPr>
          <a:xfrm>
            <a:off x="5535275" y="1438775"/>
            <a:ext cx="162600" cy="162600"/>
          </a:xfrm>
          <a:prstGeom prst="rect">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9"/>
          <p:cNvSpPr/>
          <p:nvPr/>
        </p:nvSpPr>
        <p:spPr>
          <a:xfrm>
            <a:off x="5785775" y="1505825"/>
            <a:ext cx="183600" cy="183600"/>
          </a:xfrm>
          <a:prstGeom prst="rect">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9"/>
          <p:cNvSpPr/>
          <p:nvPr/>
        </p:nvSpPr>
        <p:spPr>
          <a:xfrm>
            <a:off x="5831200" y="1230450"/>
            <a:ext cx="148500" cy="148500"/>
          </a:xfrm>
          <a:prstGeom prst="rect">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9"/>
          <p:cNvSpPr/>
          <p:nvPr/>
        </p:nvSpPr>
        <p:spPr>
          <a:xfrm>
            <a:off x="6065700" y="1327775"/>
            <a:ext cx="125100" cy="125100"/>
          </a:xfrm>
          <a:prstGeom prst="rect">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9"/>
          <p:cNvSpPr/>
          <p:nvPr/>
        </p:nvSpPr>
        <p:spPr>
          <a:xfrm>
            <a:off x="6324225" y="1488450"/>
            <a:ext cx="100800" cy="100800"/>
          </a:xfrm>
          <a:prstGeom prst="rect">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9"/>
          <p:cNvSpPr/>
          <p:nvPr/>
        </p:nvSpPr>
        <p:spPr>
          <a:xfrm>
            <a:off x="6558625" y="1438775"/>
            <a:ext cx="82200" cy="82200"/>
          </a:xfrm>
          <a:prstGeom prst="rect">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9"/>
          <p:cNvSpPr/>
          <p:nvPr/>
        </p:nvSpPr>
        <p:spPr>
          <a:xfrm>
            <a:off x="6678750" y="1601375"/>
            <a:ext cx="70500" cy="70500"/>
          </a:xfrm>
          <a:prstGeom prst="rect">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9"/>
          <p:cNvSpPr/>
          <p:nvPr/>
        </p:nvSpPr>
        <p:spPr>
          <a:xfrm>
            <a:off x="6865875" y="1618675"/>
            <a:ext cx="53100" cy="53100"/>
          </a:xfrm>
          <a:prstGeom prst="rect">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9"/>
          <p:cNvSpPr/>
          <p:nvPr/>
        </p:nvSpPr>
        <p:spPr>
          <a:xfrm>
            <a:off x="6946425" y="1776250"/>
            <a:ext cx="53100" cy="53100"/>
          </a:xfrm>
          <a:prstGeom prst="rect">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9"/>
          <p:cNvSpPr/>
          <p:nvPr/>
        </p:nvSpPr>
        <p:spPr>
          <a:xfrm>
            <a:off x="7074350" y="1797575"/>
            <a:ext cx="53100" cy="53100"/>
          </a:xfrm>
          <a:prstGeom prst="rect">
            <a:avLst/>
          </a:prstGeom>
          <a:gradFill>
            <a:gsLst>
              <a:gs pos="0">
                <a:srgbClr val="F48208"/>
              </a:gs>
              <a:gs pos="100000">
                <a:srgbClr val="CB7114"/>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39"/>
          <p:cNvGrpSpPr/>
          <p:nvPr/>
        </p:nvGrpSpPr>
        <p:grpSpPr>
          <a:xfrm>
            <a:off x="6578348" y="1738549"/>
            <a:ext cx="1738962" cy="2339337"/>
            <a:chOff x="4896818" y="-135342"/>
            <a:chExt cx="1166071" cy="1568656"/>
          </a:xfrm>
        </p:grpSpPr>
        <p:sp>
          <p:nvSpPr>
            <p:cNvPr id="206" name="Google Shape;206;p39"/>
            <p:cNvSpPr/>
            <p:nvPr/>
          </p:nvSpPr>
          <p:spPr>
            <a:xfrm>
              <a:off x="4900526" y="750336"/>
              <a:ext cx="1162363" cy="682978"/>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9"/>
            <p:cNvSpPr/>
            <p:nvPr/>
          </p:nvSpPr>
          <p:spPr>
            <a:xfrm>
              <a:off x="5064671" y="205347"/>
              <a:ext cx="826402" cy="1117737"/>
            </a:xfrm>
            <a:custGeom>
              <a:rect b="b" l="l" r="r" t="t"/>
              <a:pathLst>
                <a:path extrusionOk="0" h="71307" w="52721">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9"/>
            <p:cNvSpPr/>
            <p:nvPr/>
          </p:nvSpPr>
          <p:spPr>
            <a:xfrm>
              <a:off x="5060376" y="-42506"/>
              <a:ext cx="834992" cy="495706"/>
            </a:xfrm>
            <a:custGeom>
              <a:rect b="b" l="l" r="r" t="t"/>
              <a:pathLst>
                <a:path extrusionOk="0" h="31624" w="53269">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9"/>
            <p:cNvSpPr/>
            <p:nvPr/>
          </p:nvSpPr>
          <p:spPr>
            <a:xfrm>
              <a:off x="5078105" y="281104"/>
              <a:ext cx="379241" cy="243386"/>
            </a:xfrm>
            <a:custGeom>
              <a:rect b="b" l="l" r="r" t="t"/>
              <a:pathLst>
                <a:path extrusionOk="0" h="15527" w="24194">
                  <a:moveTo>
                    <a:pt x="24194" y="15527"/>
                  </a:moveTo>
                  <a:lnTo>
                    <a:pt x="0" y="1561"/>
                  </a:lnTo>
                  <a:lnTo>
                    <a:pt x="0" y="1"/>
                  </a:lnTo>
                  <a:lnTo>
                    <a:pt x="24194" y="13955"/>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9"/>
            <p:cNvSpPr/>
            <p:nvPr/>
          </p:nvSpPr>
          <p:spPr>
            <a:xfrm>
              <a:off x="5078105" y="315260"/>
              <a:ext cx="379241" cy="243574"/>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9"/>
            <p:cNvSpPr/>
            <p:nvPr/>
          </p:nvSpPr>
          <p:spPr>
            <a:xfrm>
              <a:off x="5078105" y="349604"/>
              <a:ext cx="379241" cy="243386"/>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9"/>
            <p:cNvSpPr/>
            <p:nvPr/>
          </p:nvSpPr>
          <p:spPr>
            <a:xfrm>
              <a:off x="5078105" y="383948"/>
              <a:ext cx="379241" cy="243386"/>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9"/>
            <p:cNvSpPr/>
            <p:nvPr/>
          </p:nvSpPr>
          <p:spPr>
            <a:xfrm>
              <a:off x="5078105" y="418292"/>
              <a:ext cx="379241" cy="243370"/>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9"/>
            <p:cNvSpPr/>
            <p:nvPr/>
          </p:nvSpPr>
          <p:spPr>
            <a:xfrm>
              <a:off x="5078105" y="479502"/>
              <a:ext cx="379241" cy="243386"/>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9"/>
            <p:cNvSpPr/>
            <p:nvPr/>
          </p:nvSpPr>
          <p:spPr>
            <a:xfrm>
              <a:off x="5078105" y="513846"/>
              <a:ext cx="379241" cy="243370"/>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9"/>
            <p:cNvSpPr/>
            <p:nvPr/>
          </p:nvSpPr>
          <p:spPr>
            <a:xfrm>
              <a:off x="5078105" y="547986"/>
              <a:ext cx="379241" cy="243574"/>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9"/>
            <p:cNvSpPr/>
            <p:nvPr/>
          </p:nvSpPr>
          <p:spPr>
            <a:xfrm>
              <a:off x="5078105" y="582330"/>
              <a:ext cx="379241" cy="243386"/>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9"/>
            <p:cNvSpPr/>
            <p:nvPr/>
          </p:nvSpPr>
          <p:spPr>
            <a:xfrm>
              <a:off x="5078105" y="616674"/>
              <a:ext cx="379241" cy="243386"/>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9"/>
            <p:cNvSpPr/>
            <p:nvPr/>
          </p:nvSpPr>
          <p:spPr>
            <a:xfrm>
              <a:off x="5078105" y="677885"/>
              <a:ext cx="379241" cy="243386"/>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9"/>
            <p:cNvSpPr/>
            <p:nvPr/>
          </p:nvSpPr>
          <p:spPr>
            <a:xfrm>
              <a:off x="5078105" y="712229"/>
              <a:ext cx="379241" cy="243386"/>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9"/>
            <p:cNvSpPr/>
            <p:nvPr/>
          </p:nvSpPr>
          <p:spPr>
            <a:xfrm>
              <a:off x="5078105" y="746573"/>
              <a:ext cx="379241" cy="243370"/>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9"/>
            <p:cNvSpPr/>
            <p:nvPr/>
          </p:nvSpPr>
          <p:spPr>
            <a:xfrm>
              <a:off x="5078105" y="780713"/>
              <a:ext cx="379241" cy="243574"/>
            </a:xfrm>
            <a:custGeom>
              <a:rect b="b" l="l" r="r" t="t"/>
              <a:pathLst>
                <a:path extrusionOk="0" h="15539" w="24194">
                  <a:moveTo>
                    <a:pt x="24194" y="15539"/>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9"/>
            <p:cNvSpPr/>
            <p:nvPr/>
          </p:nvSpPr>
          <p:spPr>
            <a:xfrm>
              <a:off x="5078105" y="815057"/>
              <a:ext cx="379241" cy="243386"/>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9"/>
            <p:cNvSpPr/>
            <p:nvPr/>
          </p:nvSpPr>
          <p:spPr>
            <a:xfrm>
              <a:off x="5078105" y="876267"/>
              <a:ext cx="379241" cy="243386"/>
            </a:xfrm>
            <a:custGeom>
              <a:rect b="b" l="l" r="r" t="t"/>
              <a:pathLst>
                <a:path extrusionOk="0" h="15527" w="24194">
                  <a:moveTo>
                    <a:pt x="24194" y="15527"/>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9"/>
            <p:cNvSpPr/>
            <p:nvPr/>
          </p:nvSpPr>
          <p:spPr>
            <a:xfrm>
              <a:off x="5078105" y="910611"/>
              <a:ext cx="379241" cy="243386"/>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9"/>
            <p:cNvSpPr/>
            <p:nvPr/>
          </p:nvSpPr>
          <p:spPr>
            <a:xfrm>
              <a:off x="5078105" y="944955"/>
              <a:ext cx="379241" cy="243386"/>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9"/>
            <p:cNvSpPr/>
            <p:nvPr/>
          </p:nvSpPr>
          <p:spPr>
            <a:xfrm>
              <a:off x="5078105" y="979299"/>
              <a:ext cx="379241" cy="243370"/>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9"/>
            <p:cNvSpPr/>
            <p:nvPr/>
          </p:nvSpPr>
          <p:spPr>
            <a:xfrm>
              <a:off x="5078105" y="1013455"/>
              <a:ext cx="379241" cy="243558"/>
            </a:xfrm>
            <a:custGeom>
              <a:rect b="b" l="l" r="r" t="t"/>
              <a:pathLst>
                <a:path extrusionOk="0" h="15538" w="24194">
                  <a:moveTo>
                    <a:pt x="24194" y="15538"/>
                  </a:moveTo>
                  <a:lnTo>
                    <a:pt x="0" y="1572"/>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9"/>
            <p:cNvSpPr/>
            <p:nvPr/>
          </p:nvSpPr>
          <p:spPr>
            <a:xfrm>
              <a:off x="5498398" y="281104"/>
              <a:ext cx="379053" cy="243386"/>
            </a:xfrm>
            <a:custGeom>
              <a:rect b="b" l="l" r="r" t="t"/>
              <a:pathLst>
                <a:path extrusionOk="0" h="15527" w="24182">
                  <a:moveTo>
                    <a:pt x="0" y="15527"/>
                  </a:moveTo>
                  <a:lnTo>
                    <a:pt x="24182" y="1561"/>
                  </a:lnTo>
                  <a:lnTo>
                    <a:pt x="24182" y="1"/>
                  </a:lnTo>
                  <a:lnTo>
                    <a:pt x="0" y="13955"/>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9"/>
            <p:cNvSpPr/>
            <p:nvPr/>
          </p:nvSpPr>
          <p:spPr>
            <a:xfrm>
              <a:off x="5498398" y="315260"/>
              <a:ext cx="379053" cy="243574"/>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9"/>
            <p:cNvSpPr/>
            <p:nvPr/>
          </p:nvSpPr>
          <p:spPr>
            <a:xfrm>
              <a:off x="5498398" y="349604"/>
              <a:ext cx="379053" cy="243386"/>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9"/>
            <p:cNvSpPr/>
            <p:nvPr/>
          </p:nvSpPr>
          <p:spPr>
            <a:xfrm>
              <a:off x="5498398" y="383948"/>
              <a:ext cx="379053" cy="243386"/>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9"/>
            <p:cNvSpPr/>
            <p:nvPr/>
          </p:nvSpPr>
          <p:spPr>
            <a:xfrm>
              <a:off x="5498398" y="418292"/>
              <a:ext cx="379053" cy="243370"/>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9"/>
            <p:cNvSpPr/>
            <p:nvPr/>
          </p:nvSpPr>
          <p:spPr>
            <a:xfrm>
              <a:off x="5498398" y="479502"/>
              <a:ext cx="379053" cy="243386"/>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9"/>
            <p:cNvSpPr/>
            <p:nvPr/>
          </p:nvSpPr>
          <p:spPr>
            <a:xfrm>
              <a:off x="5498398" y="513846"/>
              <a:ext cx="379053" cy="243370"/>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9"/>
            <p:cNvSpPr/>
            <p:nvPr/>
          </p:nvSpPr>
          <p:spPr>
            <a:xfrm>
              <a:off x="5498398" y="547986"/>
              <a:ext cx="379053" cy="243574"/>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9"/>
            <p:cNvSpPr/>
            <p:nvPr/>
          </p:nvSpPr>
          <p:spPr>
            <a:xfrm>
              <a:off x="5498398" y="582330"/>
              <a:ext cx="379053" cy="243386"/>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9"/>
            <p:cNvSpPr/>
            <p:nvPr/>
          </p:nvSpPr>
          <p:spPr>
            <a:xfrm>
              <a:off x="5498398" y="616674"/>
              <a:ext cx="379053" cy="243386"/>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9"/>
            <p:cNvSpPr/>
            <p:nvPr/>
          </p:nvSpPr>
          <p:spPr>
            <a:xfrm>
              <a:off x="5498398" y="677885"/>
              <a:ext cx="379053" cy="243386"/>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9"/>
            <p:cNvSpPr/>
            <p:nvPr/>
          </p:nvSpPr>
          <p:spPr>
            <a:xfrm>
              <a:off x="5498398" y="712229"/>
              <a:ext cx="379053" cy="243386"/>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9"/>
            <p:cNvSpPr/>
            <p:nvPr/>
          </p:nvSpPr>
          <p:spPr>
            <a:xfrm>
              <a:off x="5498398" y="746573"/>
              <a:ext cx="379053" cy="243370"/>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9"/>
            <p:cNvSpPr/>
            <p:nvPr/>
          </p:nvSpPr>
          <p:spPr>
            <a:xfrm>
              <a:off x="5498398" y="780713"/>
              <a:ext cx="379053" cy="243574"/>
            </a:xfrm>
            <a:custGeom>
              <a:rect b="b" l="l" r="r" t="t"/>
              <a:pathLst>
                <a:path extrusionOk="0" h="15539" w="24182">
                  <a:moveTo>
                    <a:pt x="0" y="15539"/>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9"/>
            <p:cNvSpPr/>
            <p:nvPr/>
          </p:nvSpPr>
          <p:spPr>
            <a:xfrm>
              <a:off x="5498398" y="815057"/>
              <a:ext cx="379053" cy="243386"/>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9"/>
            <p:cNvSpPr/>
            <p:nvPr/>
          </p:nvSpPr>
          <p:spPr>
            <a:xfrm>
              <a:off x="5498398" y="876267"/>
              <a:ext cx="379053" cy="243386"/>
            </a:xfrm>
            <a:custGeom>
              <a:rect b="b" l="l" r="r" t="t"/>
              <a:pathLst>
                <a:path extrusionOk="0" h="15527" w="24182">
                  <a:moveTo>
                    <a:pt x="0" y="15527"/>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9"/>
            <p:cNvSpPr/>
            <p:nvPr/>
          </p:nvSpPr>
          <p:spPr>
            <a:xfrm>
              <a:off x="5498398" y="910611"/>
              <a:ext cx="379053" cy="243386"/>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9"/>
            <p:cNvSpPr/>
            <p:nvPr/>
          </p:nvSpPr>
          <p:spPr>
            <a:xfrm>
              <a:off x="5498398" y="944955"/>
              <a:ext cx="379053" cy="243386"/>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9"/>
            <p:cNvSpPr/>
            <p:nvPr/>
          </p:nvSpPr>
          <p:spPr>
            <a:xfrm>
              <a:off x="5498398" y="979299"/>
              <a:ext cx="379053" cy="243370"/>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9"/>
            <p:cNvSpPr/>
            <p:nvPr/>
          </p:nvSpPr>
          <p:spPr>
            <a:xfrm>
              <a:off x="5498398" y="1013455"/>
              <a:ext cx="379053" cy="243558"/>
            </a:xfrm>
            <a:custGeom>
              <a:rect b="b" l="l" r="r" t="t"/>
              <a:pathLst>
                <a:path extrusionOk="0" h="15538" w="24182">
                  <a:moveTo>
                    <a:pt x="0" y="15538"/>
                  </a:moveTo>
                  <a:lnTo>
                    <a:pt x="24182" y="1572"/>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39"/>
            <p:cNvGrpSpPr/>
            <p:nvPr/>
          </p:nvGrpSpPr>
          <p:grpSpPr>
            <a:xfrm>
              <a:off x="4896818" y="-135342"/>
              <a:ext cx="1162363" cy="1001370"/>
              <a:chOff x="5553063" y="1487604"/>
              <a:chExt cx="1981525" cy="1707075"/>
            </a:xfrm>
          </p:grpSpPr>
          <p:sp>
            <p:nvSpPr>
              <p:cNvPr id="250" name="Google Shape;250;p39"/>
              <p:cNvSpPr/>
              <p:nvPr/>
            </p:nvSpPr>
            <p:spPr>
              <a:xfrm>
                <a:off x="5563488" y="2071829"/>
                <a:ext cx="1960975" cy="1122850"/>
              </a:xfrm>
              <a:custGeom>
                <a:rect b="b" l="l" r="r" t="t"/>
                <a:pathLst>
                  <a:path extrusionOk="0" h="44914" w="78439">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9"/>
              <p:cNvSpPr/>
              <p:nvPr/>
            </p:nvSpPr>
            <p:spPr>
              <a:xfrm>
                <a:off x="5553063" y="1487604"/>
                <a:ext cx="1981525" cy="1164300"/>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 name="Google Shape;252;p39"/>
          <p:cNvGrpSpPr/>
          <p:nvPr/>
        </p:nvGrpSpPr>
        <p:grpSpPr>
          <a:xfrm>
            <a:off x="4595104" y="2046879"/>
            <a:ext cx="1439515" cy="1936506"/>
            <a:chOff x="4896818" y="-135342"/>
            <a:chExt cx="1166071" cy="1568656"/>
          </a:xfrm>
        </p:grpSpPr>
        <p:sp>
          <p:nvSpPr>
            <p:cNvPr id="253" name="Google Shape;253;p39"/>
            <p:cNvSpPr/>
            <p:nvPr/>
          </p:nvSpPr>
          <p:spPr>
            <a:xfrm>
              <a:off x="4900526" y="750336"/>
              <a:ext cx="1162363" cy="682978"/>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9"/>
            <p:cNvSpPr/>
            <p:nvPr/>
          </p:nvSpPr>
          <p:spPr>
            <a:xfrm>
              <a:off x="5064671" y="205347"/>
              <a:ext cx="826402" cy="1117737"/>
            </a:xfrm>
            <a:custGeom>
              <a:rect b="b" l="l" r="r" t="t"/>
              <a:pathLst>
                <a:path extrusionOk="0" h="71307" w="52721">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9"/>
            <p:cNvSpPr/>
            <p:nvPr/>
          </p:nvSpPr>
          <p:spPr>
            <a:xfrm>
              <a:off x="5060376" y="-42506"/>
              <a:ext cx="834992" cy="495706"/>
            </a:xfrm>
            <a:custGeom>
              <a:rect b="b" l="l" r="r" t="t"/>
              <a:pathLst>
                <a:path extrusionOk="0" h="31624" w="53269">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rgbClr val="733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9"/>
            <p:cNvSpPr/>
            <p:nvPr/>
          </p:nvSpPr>
          <p:spPr>
            <a:xfrm>
              <a:off x="5078105" y="281104"/>
              <a:ext cx="379241" cy="243386"/>
            </a:xfrm>
            <a:custGeom>
              <a:rect b="b" l="l" r="r" t="t"/>
              <a:pathLst>
                <a:path extrusionOk="0" h="15527" w="24194">
                  <a:moveTo>
                    <a:pt x="24194" y="15527"/>
                  </a:moveTo>
                  <a:lnTo>
                    <a:pt x="0" y="1561"/>
                  </a:lnTo>
                  <a:lnTo>
                    <a:pt x="0" y="1"/>
                  </a:lnTo>
                  <a:lnTo>
                    <a:pt x="24194" y="13955"/>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9"/>
            <p:cNvSpPr/>
            <p:nvPr/>
          </p:nvSpPr>
          <p:spPr>
            <a:xfrm>
              <a:off x="5078105" y="315260"/>
              <a:ext cx="379241" cy="243574"/>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9"/>
            <p:cNvSpPr/>
            <p:nvPr/>
          </p:nvSpPr>
          <p:spPr>
            <a:xfrm>
              <a:off x="5078105" y="349604"/>
              <a:ext cx="379241" cy="243386"/>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9"/>
            <p:cNvSpPr/>
            <p:nvPr/>
          </p:nvSpPr>
          <p:spPr>
            <a:xfrm>
              <a:off x="5078105" y="383948"/>
              <a:ext cx="379241" cy="243386"/>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9"/>
            <p:cNvSpPr/>
            <p:nvPr/>
          </p:nvSpPr>
          <p:spPr>
            <a:xfrm>
              <a:off x="5078105" y="418292"/>
              <a:ext cx="379241" cy="243370"/>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9"/>
            <p:cNvSpPr/>
            <p:nvPr/>
          </p:nvSpPr>
          <p:spPr>
            <a:xfrm>
              <a:off x="5078105" y="479502"/>
              <a:ext cx="379241" cy="243386"/>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9"/>
            <p:cNvSpPr/>
            <p:nvPr/>
          </p:nvSpPr>
          <p:spPr>
            <a:xfrm>
              <a:off x="5078105" y="513846"/>
              <a:ext cx="379241" cy="243370"/>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9"/>
            <p:cNvSpPr/>
            <p:nvPr/>
          </p:nvSpPr>
          <p:spPr>
            <a:xfrm>
              <a:off x="5078105" y="547986"/>
              <a:ext cx="379241" cy="243574"/>
            </a:xfrm>
            <a:custGeom>
              <a:rect b="b" l="l" r="r" t="t"/>
              <a:pathLst>
                <a:path extrusionOk="0" h="15539" w="24194">
                  <a:moveTo>
                    <a:pt x="24194" y="15538"/>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9"/>
            <p:cNvSpPr/>
            <p:nvPr/>
          </p:nvSpPr>
          <p:spPr>
            <a:xfrm>
              <a:off x="5078105" y="582330"/>
              <a:ext cx="379241" cy="243386"/>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9"/>
            <p:cNvSpPr/>
            <p:nvPr/>
          </p:nvSpPr>
          <p:spPr>
            <a:xfrm>
              <a:off x="5078105" y="616674"/>
              <a:ext cx="379241" cy="243386"/>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9"/>
            <p:cNvSpPr/>
            <p:nvPr/>
          </p:nvSpPr>
          <p:spPr>
            <a:xfrm>
              <a:off x="5078105" y="677885"/>
              <a:ext cx="379241" cy="243386"/>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9"/>
            <p:cNvSpPr/>
            <p:nvPr/>
          </p:nvSpPr>
          <p:spPr>
            <a:xfrm>
              <a:off x="5078105" y="712229"/>
              <a:ext cx="379241" cy="243386"/>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9"/>
            <p:cNvSpPr/>
            <p:nvPr/>
          </p:nvSpPr>
          <p:spPr>
            <a:xfrm>
              <a:off x="5078105" y="746573"/>
              <a:ext cx="379241" cy="243370"/>
            </a:xfrm>
            <a:custGeom>
              <a:rect b="b" l="l" r="r" t="t"/>
              <a:pathLst>
                <a:path extrusionOk="0" h="15526" w="24194">
                  <a:moveTo>
                    <a:pt x="24194" y="15526"/>
                  </a:moveTo>
                  <a:lnTo>
                    <a:pt x="0" y="1560"/>
                  </a:lnTo>
                  <a:lnTo>
                    <a:pt x="0" y="0"/>
                  </a:lnTo>
                  <a:lnTo>
                    <a:pt x="24194" y="13954"/>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9"/>
            <p:cNvSpPr/>
            <p:nvPr/>
          </p:nvSpPr>
          <p:spPr>
            <a:xfrm>
              <a:off x="5078105" y="780713"/>
              <a:ext cx="379241" cy="243574"/>
            </a:xfrm>
            <a:custGeom>
              <a:rect b="b" l="l" r="r" t="t"/>
              <a:pathLst>
                <a:path extrusionOk="0" h="15539" w="24194">
                  <a:moveTo>
                    <a:pt x="24194" y="15539"/>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9"/>
            <p:cNvSpPr/>
            <p:nvPr/>
          </p:nvSpPr>
          <p:spPr>
            <a:xfrm>
              <a:off x="5078105" y="815057"/>
              <a:ext cx="379241" cy="243386"/>
            </a:xfrm>
            <a:custGeom>
              <a:rect b="b" l="l" r="r" t="t"/>
              <a:pathLst>
                <a:path extrusionOk="0" h="15527" w="24194">
                  <a:moveTo>
                    <a:pt x="24194" y="15526"/>
                  </a:moveTo>
                  <a:lnTo>
                    <a:pt x="0" y="1572"/>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9"/>
            <p:cNvSpPr/>
            <p:nvPr/>
          </p:nvSpPr>
          <p:spPr>
            <a:xfrm>
              <a:off x="5078105" y="876267"/>
              <a:ext cx="379241" cy="243386"/>
            </a:xfrm>
            <a:custGeom>
              <a:rect b="b" l="l" r="r" t="t"/>
              <a:pathLst>
                <a:path extrusionOk="0" h="15527" w="24194">
                  <a:moveTo>
                    <a:pt x="24194" y="15527"/>
                  </a:moveTo>
                  <a:lnTo>
                    <a:pt x="0" y="1573"/>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9"/>
            <p:cNvSpPr/>
            <p:nvPr/>
          </p:nvSpPr>
          <p:spPr>
            <a:xfrm>
              <a:off x="5078105" y="910611"/>
              <a:ext cx="379241" cy="243386"/>
            </a:xfrm>
            <a:custGeom>
              <a:rect b="b" l="l" r="r" t="t"/>
              <a:pathLst>
                <a:path extrusionOk="0" h="15527" w="24194">
                  <a:moveTo>
                    <a:pt x="24194" y="15526"/>
                  </a:moveTo>
                  <a:lnTo>
                    <a:pt x="0" y="1560"/>
                  </a:lnTo>
                  <a:lnTo>
                    <a:pt x="0" y="1"/>
                  </a:lnTo>
                  <a:lnTo>
                    <a:pt x="24194" y="13967"/>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9"/>
            <p:cNvSpPr/>
            <p:nvPr/>
          </p:nvSpPr>
          <p:spPr>
            <a:xfrm>
              <a:off x="5078105" y="944955"/>
              <a:ext cx="379241" cy="243386"/>
            </a:xfrm>
            <a:custGeom>
              <a:rect b="b" l="l" r="r" t="t"/>
              <a:pathLst>
                <a:path extrusionOk="0" h="15527"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9"/>
            <p:cNvSpPr/>
            <p:nvPr/>
          </p:nvSpPr>
          <p:spPr>
            <a:xfrm>
              <a:off x="5078105" y="979299"/>
              <a:ext cx="379241" cy="243370"/>
            </a:xfrm>
            <a:custGeom>
              <a:rect b="b" l="l" r="r" t="t"/>
              <a:pathLst>
                <a:path extrusionOk="0" h="15526" w="24194">
                  <a:moveTo>
                    <a:pt x="24194" y="15526"/>
                  </a:moveTo>
                  <a:lnTo>
                    <a:pt x="0" y="1560"/>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9"/>
            <p:cNvSpPr/>
            <p:nvPr/>
          </p:nvSpPr>
          <p:spPr>
            <a:xfrm>
              <a:off x="5078105" y="1013455"/>
              <a:ext cx="379241" cy="243558"/>
            </a:xfrm>
            <a:custGeom>
              <a:rect b="b" l="l" r="r" t="t"/>
              <a:pathLst>
                <a:path extrusionOk="0" h="15538" w="24194">
                  <a:moveTo>
                    <a:pt x="24194" y="15538"/>
                  </a:moveTo>
                  <a:lnTo>
                    <a:pt x="0" y="1572"/>
                  </a:lnTo>
                  <a:lnTo>
                    <a:pt x="0" y="0"/>
                  </a:lnTo>
                  <a:lnTo>
                    <a:pt x="24194" y="13966"/>
                  </a:lnTo>
                  <a:close/>
                </a:path>
              </a:pathLst>
            </a:custGeom>
            <a:gradFill>
              <a:gsLst>
                <a:gs pos="0">
                  <a:srgbClr val="8B8B89"/>
                </a:gs>
                <a:gs pos="100000">
                  <a:srgbClr val="E67900"/>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9"/>
            <p:cNvSpPr/>
            <p:nvPr/>
          </p:nvSpPr>
          <p:spPr>
            <a:xfrm>
              <a:off x="5498398" y="281104"/>
              <a:ext cx="379053" cy="243386"/>
            </a:xfrm>
            <a:custGeom>
              <a:rect b="b" l="l" r="r" t="t"/>
              <a:pathLst>
                <a:path extrusionOk="0" h="15527" w="24182">
                  <a:moveTo>
                    <a:pt x="0" y="15527"/>
                  </a:moveTo>
                  <a:lnTo>
                    <a:pt x="24182" y="1561"/>
                  </a:lnTo>
                  <a:lnTo>
                    <a:pt x="24182" y="1"/>
                  </a:lnTo>
                  <a:lnTo>
                    <a:pt x="0" y="13955"/>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9"/>
            <p:cNvSpPr/>
            <p:nvPr/>
          </p:nvSpPr>
          <p:spPr>
            <a:xfrm>
              <a:off x="5498398" y="315260"/>
              <a:ext cx="379053" cy="243574"/>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9"/>
            <p:cNvSpPr/>
            <p:nvPr/>
          </p:nvSpPr>
          <p:spPr>
            <a:xfrm>
              <a:off x="5498398" y="349604"/>
              <a:ext cx="379053" cy="243386"/>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9"/>
            <p:cNvSpPr/>
            <p:nvPr/>
          </p:nvSpPr>
          <p:spPr>
            <a:xfrm>
              <a:off x="5498398" y="383948"/>
              <a:ext cx="379053" cy="243386"/>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9"/>
            <p:cNvSpPr/>
            <p:nvPr/>
          </p:nvSpPr>
          <p:spPr>
            <a:xfrm>
              <a:off x="5498398" y="418292"/>
              <a:ext cx="379053" cy="243370"/>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9"/>
            <p:cNvSpPr/>
            <p:nvPr/>
          </p:nvSpPr>
          <p:spPr>
            <a:xfrm>
              <a:off x="5498398" y="479502"/>
              <a:ext cx="379053" cy="243386"/>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9"/>
            <p:cNvSpPr/>
            <p:nvPr/>
          </p:nvSpPr>
          <p:spPr>
            <a:xfrm>
              <a:off x="5498398" y="513846"/>
              <a:ext cx="379053" cy="243370"/>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9"/>
            <p:cNvSpPr/>
            <p:nvPr/>
          </p:nvSpPr>
          <p:spPr>
            <a:xfrm>
              <a:off x="5498398" y="547986"/>
              <a:ext cx="379053" cy="243574"/>
            </a:xfrm>
            <a:custGeom>
              <a:rect b="b" l="l" r="r" t="t"/>
              <a:pathLst>
                <a:path extrusionOk="0" h="15539" w="24182">
                  <a:moveTo>
                    <a:pt x="0" y="15538"/>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9"/>
            <p:cNvSpPr/>
            <p:nvPr/>
          </p:nvSpPr>
          <p:spPr>
            <a:xfrm>
              <a:off x="5498398" y="582330"/>
              <a:ext cx="379053" cy="243386"/>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9"/>
            <p:cNvSpPr/>
            <p:nvPr/>
          </p:nvSpPr>
          <p:spPr>
            <a:xfrm>
              <a:off x="5498398" y="616674"/>
              <a:ext cx="379053" cy="243386"/>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9"/>
            <p:cNvSpPr/>
            <p:nvPr/>
          </p:nvSpPr>
          <p:spPr>
            <a:xfrm>
              <a:off x="5498398" y="677885"/>
              <a:ext cx="379053" cy="243386"/>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9"/>
            <p:cNvSpPr/>
            <p:nvPr/>
          </p:nvSpPr>
          <p:spPr>
            <a:xfrm>
              <a:off x="5498398" y="712229"/>
              <a:ext cx="379053" cy="243386"/>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9"/>
            <p:cNvSpPr/>
            <p:nvPr/>
          </p:nvSpPr>
          <p:spPr>
            <a:xfrm>
              <a:off x="5498398" y="746573"/>
              <a:ext cx="379053" cy="243370"/>
            </a:xfrm>
            <a:custGeom>
              <a:rect b="b" l="l" r="r" t="t"/>
              <a:pathLst>
                <a:path extrusionOk="0" h="15526" w="24182">
                  <a:moveTo>
                    <a:pt x="0" y="15526"/>
                  </a:moveTo>
                  <a:lnTo>
                    <a:pt x="24182" y="1560"/>
                  </a:lnTo>
                  <a:lnTo>
                    <a:pt x="24182" y="0"/>
                  </a:lnTo>
                  <a:lnTo>
                    <a:pt x="0" y="13954"/>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9"/>
            <p:cNvSpPr/>
            <p:nvPr/>
          </p:nvSpPr>
          <p:spPr>
            <a:xfrm>
              <a:off x="5498398" y="780713"/>
              <a:ext cx="379053" cy="243574"/>
            </a:xfrm>
            <a:custGeom>
              <a:rect b="b" l="l" r="r" t="t"/>
              <a:pathLst>
                <a:path extrusionOk="0" h="15539" w="24182">
                  <a:moveTo>
                    <a:pt x="0" y="15539"/>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9"/>
            <p:cNvSpPr/>
            <p:nvPr/>
          </p:nvSpPr>
          <p:spPr>
            <a:xfrm>
              <a:off x="5498398" y="815057"/>
              <a:ext cx="379053" cy="243386"/>
            </a:xfrm>
            <a:custGeom>
              <a:rect b="b" l="l" r="r" t="t"/>
              <a:pathLst>
                <a:path extrusionOk="0" h="15527" w="24182">
                  <a:moveTo>
                    <a:pt x="0" y="15526"/>
                  </a:moveTo>
                  <a:lnTo>
                    <a:pt x="24182" y="1572"/>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9"/>
            <p:cNvSpPr/>
            <p:nvPr/>
          </p:nvSpPr>
          <p:spPr>
            <a:xfrm>
              <a:off x="5498398" y="876267"/>
              <a:ext cx="379053" cy="243386"/>
            </a:xfrm>
            <a:custGeom>
              <a:rect b="b" l="l" r="r" t="t"/>
              <a:pathLst>
                <a:path extrusionOk="0" h="15527" w="24182">
                  <a:moveTo>
                    <a:pt x="0" y="15527"/>
                  </a:moveTo>
                  <a:lnTo>
                    <a:pt x="24182" y="1573"/>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9"/>
            <p:cNvSpPr/>
            <p:nvPr/>
          </p:nvSpPr>
          <p:spPr>
            <a:xfrm>
              <a:off x="5498398" y="910611"/>
              <a:ext cx="379053" cy="243386"/>
            </a:xfrm>
            <a:custGeom>
              <a:rect b="b" l="l" r="r" t="t"/>
              <a:pathLst>
                <a:path extrusionOk="0" h="15527" w="24182">
                  <a:moveTo>
                    <a:pt x="0" y="15526"/>
                  </a:moveTo>
                  <a:lnTo>
                    <a:pt x="24182" y="1560"/>
                  </a:lnTo>
                  <a:lnTo>
                    <a:pt x="24182" y="1"/>
                  </a:lnTo>
                  <a:lnTo>
                    <a:pt x="0" y="13967"/>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9"/>
            <p:cNvSpPr/>
            <p:nvPr/>
          </p:nvSpPr>
          <p:spPr>
            <a:xfrm>
              <a:off x="5498398" y="944955"/>
              <a:ext cx="379053" cy="243386"/>
            </a:xfrm>
            <a:custGeom>
              <a:rect b="b" l="l" r="r" t="t"/>
              <a:pathLst>
                <a:path extrusionOk="0" h="15527"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9"/>
            <p:cNvSpPr/>
            <p:nvPr/>
          </p:nvSpPr>
          <p:spPr>
            <a:xfrm>
              <a:off x="5498398" y="979299"/>
              <a:ext cx="379053" cy="243370"/>
            </a:xfrm>
            <a:custGeom>
              <a:rect b="b" l="l" r="r" t="t"/>
              <a:pathLst>
                <a:path extrusionOk="0" h="15526" w="24182">
                  <a:moveTo>
                    <a:pt x="0" y="15526"/>
                  </a:moveTo>
                  <a:lnTo>
                    <a:pt x="24182" y="1560"/>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9"/>
            <p:cNvSpPr/>
            <p:nvPr/>
          </p:nvSpPr>
          <p:spPr>
            <a:xfrm>
              <a:off x="5498398" y="1013455"/>
              <a:ext cx="379053" cy="243558"/>
            </a:xfrm>
            <a:custGeom>
              <a:rect b="b" l="l" r="r" t="t"/>
              <a:pathLst>
                <a:path extrusionOk="0" h="15538" w="24182">
                  <a:moveTo>
                    <a:pt x="0" y="15538"/>
                  </a:moveTo>
                  <a:lnTo>
                    <a:pt x="24182" y="1572"/>
                  </a:lnTo>
                  <a:lnTo>
                    <a:pt x="24182" y="0"/>
                  </a:lnTo>
                  <a:lnTo>
                    <a:pt x="0" y="13966"/>
                  </a:lnTo>
                  <a:close/>
                </a:path>
              </a:pathLst>
            </a:custGeom>
            <a:gradFill>
              <a:gsLst>
                <a:gs pos="0">
                  <a:srgbClr val="E67900"/>
                </a:gs>
                <a:gs pos="100000">
                  <a:srgbClr val="8B8B89"/>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39"/>
            <p:cNvGrpSpPr/>
            <p:nvPr/>
          </p:nvGrpSpPr>
          <p:grpSpPr>
            <a:xfrm>
              <a:off x="4896818" y="-135342"/>
              <a:ext cx="1162363" cy="1001370"/>
              <a:chOff x="5553063" y="1487604"/>
              <a:chExt cx="1981525" cy="1707075"/>
            </a:xfrm>
          </p:grpSpPr>
          <p:sp>
            <p:nvSpPr>
              <p:cNvPr id="297" name="Google Shape;297;p39"/>
              <p:cNvSpPr/>
              <p:nvPr/>
            </p:nvSpPr>
            <p:spPr>
              <a:xfrm>
                <a:off x="5563488" y="2071829"/>
                <a:ext cx="1960975" cy="1122850"/>
              </a:xfrm>
              <a:custGeom>
                <a:rect b="b" l="l" r="r" t="t"/>
                <a:pathLst>
                  <a:path extrusionOk="0" h="44914" w="78439">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9"/>
              <p:cNvSpPr/>
              <p:nvPr/>
            </p:nvSpPr>
            <p:spPr>
              <a:xfrm>
                <a:off x="5553063" y="1487604"/>
                <a:ext cx="1981525" cy="1164300"/>
              </a:xfrm>
              <a:custGeom>
                <a:rect b="b" l="l" r="r" t="t"/>
                <a:pathLst>
                  <a:path extrusionOk="0" h="46572" w="79261">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C46A0B">
                  <a:alpha val="1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0" name="Shape 1190"/>
        <p:cNvGrpSpPr/>
        <p:nvPr/>
      </p:nvGrpSpPr>
      <p:grpSpPr>
        <a:xfrm>
          <a:off x="0" y="0"/>
          <a:ext cx="0" cy="0"/>
          <a:chOff x="0" y="0"/>
          <a:chExt cx="0" cy="0"/>
        </a:xfrm>
      </p:grpSpPr>
      <p:sp>
        <p:nvSpPr>
          <p:cNvPr id="1191" name="Google Shape;1191;p66"/>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Architecture de la plateforme</a:t>
            </a:r>
            <a:endParaRPr/>
          </a:p>
        </p:txBody>
      </p:sp>
      <p:sp>
        <p:nvSpPr>
          <p:cNvPr id="1192" name="Google Shape;1192;p6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193" name="Google Shape;1193;p66"/>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194" name="Google Shape;1194;p66"/>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195" name="Google Shape;1195;p66"/>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grpSp>
        <p:nvGrpSpPr>
          <p:cNvPr id="1196" name="Google Shape;1196;p66"/>
          <p:cNvGrpSpPr/>
          <p:nvPr/>
        </p:nvGrpSpPr>
        <p:grpSpPr>
          <a:xfrm>
            <a:off x="3165150" y="1357362"/>
            <a:ext cx="2813700" cy="2813925"/>
            <a:chOff x="3165150" y="1357362"/>
            <a:chExt cx="2813700" cy="2813925"/>
          </a:xfrm>
        </p:grpSpPr>
        <p:grpSp>
          <p:nvGrpSpPr>
            <p:cNvPr id="1197" name="Google Shape;1197;p66"/>
            <p:cNvGrpSpPr/>
            <p:nvPr/>
          </p:nvGrpSpPr>
          <p:grpSpPr>
            <a:xfrm>
              <a:off x="3165150" y="1357588"/>
              <a:ext cx="2813700" cy="2813700"/>
              <a:chOff x="3165150" y="1357588"/>
              <a:chExt cx="2813700" cy="2813700"/>
            </a:xfrm>
          </p:grpSpPr>
          <p:sp>
            <p:nvSpPr>
              <p:cNvPr id="1198" name="Google Shape;1198;p66"/>
              <p:cNvSpPr/>
              <p:nvPr/>
            </p:nvSpPr>
            <p:spPr>
              <a:xfrm>
                <a:off x="3165150" y="1357588"/>
                <a:ext cx="2813700" cy="2813700"/>
              </a:xfrm>
              <a:prstGeom prst="pie">
                <a:avLst>
                  <a:gd fmla="val 5377049" name="adj1"/>
                  <a:gd fmla="val 16176806" name="adj2"/>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6"/>
              <p:cNvSpPr txBox="1"/>
              <p:nvPr/>
            </p:nvSpPr>
            <p:spPr>
              <a:xfrm flipH="1" rot="-5400000">
                <a:off x="3227563" y="2669513"/>
                <a:ext cx="993600" cy="301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1800">
                    <a:solidFill>
                      <a:srgbClr val="FFFFFF"/>
                    </a:solidFill>
                    <a:latin typeface="Fira Sans Extra Condensed"/>
                    <a:ea typeface="Fira Sans Extra Condensed"/>
                    <a:cs typeface="Fira Sans Extra Condensed"/>
                    <a:sym typeface="Fira Sans Extra Condensed"/>
                  </a:rPr>
                  <a:t>FrontEnd</a:t>
                </a:r>
                <a:endParaRPr b="1" sz="1800">
                  <a:solidFill>
                    <a:srgbClr val="FFFFFF"/>
                  </a:solidFill>
                  <a:latin typeface="Fira Sans Extra Condensed"/>
                  <a:ea typeface="Fira Sans Extra Condensed"/>
                  <a:cs typeface="Fira Sans Extra Condensed"/>
                  <a:sym typeface="Fira Sans Extra Condensed"/>
                </a:endParaRPr>
              </a:p>
            </p:txBody>
          </p:sp>
        </p:grpSp>
        <p:sp>
          <p:nvSpPr>
            <p:cNvPr id="1200" name="Google Shape;1200;p66"/>
            <p:cNvSpPr/>
            <p:nvPr/>
          </p:nvSpPr>
          <p:spPr>
            <a:xfrm flipH="1">
              <a:off x="3165150" y="1357362"/>
              <a:ext cx="2813700" cy="2813700"/>
            </a:xfrm>
            <a:prstGeom prst="pie">
              <a:avLst>
                <a:gd fmla="val 5425501" name="adj1"/>
                <a:gd fmla="val 16269583" name="adj2"/>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6"/>
            <p:cNvSpPr txBox="1"/>
            <p:nvPr/>
          </p:nvSpPr>
          <p:spPr>
            <a:xfrm flipH="1" rot="5400000">
              <a:off x="4922838" y="2669513"/>
              <a:ext cx="993600" cy="301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1800">
                  <a:solidFill>
                    <a:srgbClr val="FFFFFF"/>
                  </a:solidFill>
                  <a:latin typeface="Fira Sans Extra Condensed"/>
                  <a:ea typeface="Fira Sans Extra Condensed"/>
                  <a:cs typeface="Fira Sans Extra Condensed"/>
                  <a:sym typeface="Fira Sans Extra Condensed"/>
                </a:rPr>
                <a:t>BackEnd</a:t>
              </a:r>
              <a:endParaRPr b="1" sz="1800">
                <a:solidFill>
                  <a:srgbClr val="FFFFFF"/>
                </a:solidFill>
                <a:latin typeface="Fira Sans Extra Condensed"/>
                <a:ea typeface="Fira Sans Extra Condensed"/>
                <a:cs typeface="Fira Sans Extra Condensed"/>
                <a:sym typeface="Fira Sans Extra Condensed"/>
              </a:endParaRPr>
            </a:p>
          </p:txBody>
        </p:sp>
      </p:grpSp>
      <p:grpSp>
        <p:nvGrpSpPr>
          <p:cNvPr id="1202" name="Google Shape;1202;p66"/>
          <p:cNvGrpSpPr/>
          <p:nvPr/>
        </p:nvGrpSpPr>
        <p:grpSpPr>
          <a:xfrm>
            <a:off x="4034549" y="2278188"/>
            <a:ext cx="1074900" cy="1075200"/>
            <a:chOff x="4034549" y="2278188"/>
            <a:chExt cx="1074900" cy="1075200"/>
          </a:xfrm>
        </p:grpSpPr>
        <p:sp>
          <p:nvSpPr>
            <p:cNvPr id="1203" name="Google Shape;1203;p66"/>
            <p:cNvSpPr/>
            <p:nvPr/>
          </p:nvSpPr>
          <p:spPr>
            <a:xfrm flipH="1">
              <a:off x="4034549" y="2278188"/>
              <a:ext cx="1074900" cy="1075200"/>
            </a:xfrm>
            <a:prstGeom prst="ellipse">
              <a:avLst/>
            </a:prstGeom>
            <a:solidFill>
              <a:srgbClr val="8B8B8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rgbClr val="FFFFFF"/>
                </a:solidFill>
                <a:latin typeface="Fira Sans Extra Condensed"/>
                <a:ea typeface="Fira Sans Extra Condensed"/>
                <a:cs typeface="Fira Sans Extra Condensed"/>
                <a:sym typeface="Fira Sans Extra Condensed"/>
              </a:endParaRPr>
            </a:p>
          </p:txBody>
        </p:sp>
        <p:grpSp>
          <p:nvGrpSpPr>
            <p:cNvPr id="1204" name="Google Shape;1204;p66"/>
            <p:cNvGrpSpPr/>
            <p:nvPr/>
          </p:nvGrpSpPr>
          <p:grpSpPr>
            <a:xfrm>
              <a:off x="4361037" y="2620788"/>
              <a:ext cx="421927" cy="399248"/>
              <a:chOff x="-1592325" y="3957400"/>
              <a:chExt cx="293025" cy="277275"/>
            </a:xfrm>
          </p:grpSpPr>
          <p:sp>
            <p:nvSpPr>
              <p:cNvPr id="1205" name="Google Shape;1205;p66"/>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06" name="Google Shape;1206;p66"/>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07" name="Google Shape;1207;p66"/>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08" name="Google Shape;1208;p66"/>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grpSp>
        <p:nvGrpSpPr>
          <p:cNvPr id="1209" name="Google Shape;1209;p66"/>
          <p:cNvGrpSpPr/>
          <p:nvPr/>
        </p:nvGrpSpPr>
        <p:grpSpPr>
          <a:xfrm>
            <a:off x="6349377" y="1604800"/>
            <a:ext cx="2405943" cy="2110570"/>
            <a:chOff x="6349377" y="1604800"/>
            <a:chExt cx="2405943" cy="2110570"/>
          </a:xfrm>
        </p:grpSpPr>
        <p:sp>
          <p:nvSpPr>
            <p:cNvPr id="1210" name="Google Shape;1210;p66"/>
            <p:cNvSpPr/>
            <p:nvPr/>
          </p:nvSpPr>
          <p:spPr>
            <a:xfrm>
              <a:off x="6754663" y="1903165"/>
              <a:ext cx="1595400" cy="1596000"/>
            </a:xfrm>
            <a:prstGeom prst="ellipse">
              <a:avLst/>
            </a:prstGeom>
            <a:solidFill>
              <a:srgbClr val="93C47D"/>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2400">
                  <a:solidFill>
                    <a:srgbClr val="FFFFFF"/>
                  </a:solidFill>
                  <a:latin typeface="Fira Sans Extra Condensed"/>
                  <a:ea typeface="Fira Sans Extra Condensed"/>
                  <a:cs typeface="Fira Sans Extra Condensed"/>
                  <a:sym typeface="Fira Sans Extra Condensed"/>
                </a:rPr>
                <a:t>Spring</a:t>
              </a:r>
              <a:endParaRPr b="1" sz="2400">
                <a:solidFill>
                  <a:srgbClr val="FFFFFF"/>
                </a:solidFill>
                <a:latin typeface="Fira Sans Extra Condensed"/>
                <a:ea typeface="Fira Sans Extra Condensed"/>
                <a:cs typeface="Fira Sans Extra Condensed"/>
                <a:sym typeface="Fira Sans Extra Condensed"/>
              </a:endParaRPr>
            </a:p>
          </p:txBody>
        </p:sp>
        <p:sp>
          <p:nvSpPr>
            <p:cNvPr id="1211" name="Google Shape;1211;p66"/>
            <p:cNvSpPr/>
            <p:nvPr/>
          </p:nvSpPr>
          <p:spPr>
            <a:xfrm>
              <a:off x="7275399" y="1604800"/>
              <a:ext cx="553800" cy="553800"/>
            </a:xfrm>
            <a:prstGeom prst="ellipse">
              <a:avLst/>
            </a:prstGeom>
            <a:solidFill>
              <a:srgbClr val="6AA84F"/>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1100">
                  <a:solidFill>
                    <a:srgbClr val="FFFFFF"/>
                  </a:solidFill>
                  <a:latin typeface="Fira Sans Extra Condensed"/>
                  <a:ea typeface="Fira Sans Extra Condensed"/>
                  <a:cs typeface="Fira Sans Extra Condensed"/>
                  <a:sym typeface="Fira Sans Extra Condensed"/>
                </a:rPr>
                <a:t>MVC</a:t>
              </a:r>
              <a:endParaRPr b="1" sz="1100">
                <a:solidFill>
                  <a:srgbClr val="FFFFFF"/>
                </a:solidFill>
                <a:latin typeface="Fira Sans Extra Condensed"/>
                <a:ea typeface="Fira Sans Extra Condensed"/>
                <a:cs typeface="Fira Sans Extra Condensed"/>
                <a:sym typeface="Fira Sans Extra Condensed"/>
              </a:endParaRPr>
            </a:p>
          </p:txBody>
        </p:sp>
        <p:sp>
          <p:nvSpPr>
            <p:cNvPr id="1212" name="Google Shape;1212;p66"/>
            <p:cNvSpPr/>
            <p:nvPr/>
          </p:nvSpPr>
          <p:spPr>
            <a:xfrm>
              <a:off x="7978320" y="3119994"/>
              <a:ext cx="777000" cy="553800"/>
            </a:xfrm>
            <a:prstGeom prst="ellipse">
              <a:avLst/>
            </a:prstGeom>
            <a:solidFill>
              <a:srgbClr val="6AA84F"/>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1100">
                  <a:solidFill>
                    <a:srgbClr val="FFFFFF"/>
                  </a:solidFill>
                  <a:latin typeface="Fira Sans Extra Condensed"/>
                  <a:ea typeface="Fira Sans Extra Condensed"/>
                  <a:cs typeface="Fira Sans Extra Condensed"/>
                  <a:sym typeface="Fira Sans Extra Condensed"/>
                </a:rPr>
                <a:t>Eureka</a:t>
              </a:r>
              <a:endParaRPr b="1" sz="1100">
                <a:solidFill>
                  <a:srgbClr val="FFFFFF"/>
                </a:solidFill>
                <a:latin typeface="Fira Sans Extra Condensed"/>
                <a:ea typeface="Fira Sans Extra Condensed"/>
                <a:cs typeface="Fira Sans Extra Condensed"/>
                <a:sym typeface="Fira Sans Extra Condensed"/>
              </a:endParaRPr>
            </a:p>
          </p:txBody>
        </p:sp>
        <p:sp>
          <p:nvSpPr>
            <p:cNvPr id="1213" name="Google Shape;1213;p66"/>
            <p:cNvSpPr/>
            <p:nvPr/>
          </p:nvSpPr>
          <p:spPr>
            <a:xfrm>
              <a:off x="6375751" y="2456442"/>
              <a:ext cx="553800" cy="553800"/>
            </a:xfrm>
            <a:prstGeom prst="ellipse">
              <a:avLst/>
            </a:prstGeom>
            <a:solidFill>
              <a:srgbClr val="6AA84F"/>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1100">
                  <a:solidFill>
                    <a:srgbClr val="FFFFFF"/>
                  </a:solidFill>
                  <a:latin typeface="Fira Sans Extra Condensed"/>
                  <a:ea typeface="Fira Sans Extra Condensed"/>
                  <a:cs typeface="Fira Sans Extra Condensed"/>
                  <a:sym typeface="Fira Sans Extra Condensed"/>
                </a:rPr>
                <a:t>Cloud</a:t>
              </a:r>
              <a:endParaRPr b="1" sz="1100">
                <a:solidFill>
                  <a:srgbClr val="FFFFFF"/>
                </a:solidFill>
                <a:latin typeface="Fira Sans Extra Condensed"/>
                <a:ea typeface="Fira Sans Extra Condensed"/>
                <a:cs typeface="Fira Sans Extra Condensed"/>
                <a:sym typeface="Fira Sans Extra Condensed"/>
              </a:endParaRPr>
            </a:p>
          </p:txBody>
        </p:sp>
        <p:sp>
          <p:nvSpPr>
            <p:cNvPr id="1214" name="Google Shape;1214;p66"/>
            <p:cNvSpPr/>
            <p:nvPr/>
          </p:nvSpPr>
          <p:spPr>
            <a:xfrm>
              <a:off x="8201392" y="2456442"/>
              <a:ext cx="553800" cy="553800"/>
            </a:xfrm>
            <a:prstGeom prst="ellipse">
              <a:avLst/>
            </a:prstGeom>
            <a:solidFill>
              <a:srgbClr val="6AA84F"/>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1100">
                  <a:solidFill>
                    <a:srgbClr val="FFFFFF"/>
                  </a:solidFill>
                  <a:latin typeface="Fira Sans Extra Condensed"/>
                  <a:ea typeface="Fira Sans Extra Condensed"/>
                  <a:cs typeface="Fira Sans Extra Condensed"/>
                  <a:sym typeface="Fira Sans Extra Condensed"/>
                </a:rPr>
                <a:t>JPA</a:t>
              </a:r>
              <a:endParaRPr b="1" sz="1100">
                <a:solidFill>
                  <a:srgbClr val="FFFFFF"/>
                </a:solidFill>
                <a:latin typeface="Fira Sans Extra Condensed"/>
                <a:ea typeface="Fira Sans Extra Condensed"/>
                <a:cs typeface="Fira Sans Extra Condensed"/>
                <a:sym typeface="Fira Sans Extra Condensed"/>
              </a:endParaRPr>
            </a:p>
          </p:txBody>
        </p:sp>
        <p:sp>
          <p:nvSpPr>
            <p:cNvPr id="1215" name="Google Shape;1215;p66"/>
            <p:cNvSpPr/>
            <p:nvPr/>
          </p:nvSpPr>
          <p:spPr>
            <a:xfrm>
              <a:off x="7275385" y="3161555"/>
              <a:ext cx="553800" cy="553800"/>
            </a:xfrm>
            <a:prstGeom prst="ellipse">
              <a:avLst/>
            </a:prstGeom>
            <a:solidFill>
              <a:srgbClr val="6AA84F"/>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1100">
                  <a:solidFill>
                    <a:srgbClr val="FFFFFF"/>
                  </a:solidFill>
                  <a:latin typeface="Fira Sans Extra Condensed"/>
                  <a:ea typeface="Fira Sans Extra Condensed"/>
                  <a:cs typeface="Fira Sans Extra Condensed"/>
                  <a:sym typeface="Fira Sans Extra Condensed"/>
                </a:rPr>
                <a:t>Zuul</a:t>
              </a:r>
              <a:endParaRPr b="1" sz="1100">
                <a:solidFill>
                  <a:srgbClr val="FFFFFF"/>
                </a:solidFill>
                <a:latin typeface="Fira Sans Extra Condensed"/>
                <a:ea typeface="Fira Sans Extra Condensed"/>
                <a:cs typeface="Fira Sans Extra Condensed"/>
                <a:sym typeface="Fira Sans Extra Condensed"/>
              </a:endParaRPr>
            </a:p>
          </p:txBody>
        </p:sp>
        <p:sp>
          <p:nvSpPr>
            <p:cNvPr id="1216" name="Google Shape;1216;p66"/>
            <p:cNvSpPr/>
            <p:nvPr/>
          </p:nvSpPr>
          <p:spPr>
            <a:xfrm>
              <a:off x="6349377" y="3161570"/>
              <a:ext cx="777000" cy="553800"/>
            </a:xfrm>
            <a:prstGeom prst="ellipse">
              <a:avLst/>
            </a:prstGeom>
            <a:solidFill>
              <a:srgbClr val="6AA84F"/>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1100">
                  <a:solidFill>
                    <a:srgbClr val="FFFFFF"/>
                  </a:solidFill>
                  <a:latin typeface="Fira Sans Extra Condensed"/>
                  <a:ea typeface="Fira Sans Extra Condensed"/>
                  <a:cs typeface="Fira Sans Extra Condensed"/>
                  <a:sym typeface="Fira Sans Extra Condensed"/>
                </a:rPr>
                <a:t>Security</a:t>
              </a:r>
              <a:endParaRPr b="1" sz="1100">
                <a:solidFill>
                  <a:srgbClr val="FFFFFF"/>
                </a:solidFill>
                <a:latin typeface="Fira Sans Extra Condensed"/>
                <a:ea typeface="Fira Sans Extra Condensed"/>
                <a:cs typeface="Fira Sans Extra Condensed"/>
                <a:sym typeface="Fira Sans Extra Condensed"/>
              </a:endParaRPr>
            </a:p>
          </p:txBody>
        </p:sp>
      </p:grpSp>
      <p:grpSp>
        <p:nvGrpSpPr>
          <p:cNvPr id="1217" name="Google Shape;1217;p66"/>
          <p:cNvGrpSpPr/>
          <p:nvPr/>
        </p:nvGrpSpPr>
        <p:grpSpPr>
          <a:xfrm>
            <a:off x="291050" y="1253263"/>
            <a:ext cx="2677350" cy="2839919"/>
            <a:chOff x="291050" y="1253263"/>
            <a:chExt cx="2677350" cy="2839919"/>
          </a:xfrm>
        </p:grpSpPr>
        <p:sp>
          <p:nvSpPr>
            <p:cNvPr id="1218" name="Google Shape;1218;p66"/>
            <p:cNvSpPr/>
            <p:nvPr/>
          </p:nvSpPr>
          <p:spPr>
            <a:xfrm flipH="1">
              <a:off x="2272400" y="1253263"/>
              <a:ext cx="696000" cy="696300"/>
            </a:xfrm>
            <a:prstGeom prst="ellipse">
              <a:avLst/>
            </a:prstGeom>
            <a:solidFill>
              <a:srgbClr val="F6B26B"/>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1300">
                  <a:solidFill>
                    <a:srgbClr val="FFFFFF"/>
                  </a:solidFill>
                  <a:latin typeface="Fira Sans Extra Condensed"/>
                  <a:ea typeface="Fira Sans Extra Condensed"/>
                  <a:cs typeface="Fira Sans Extra Condensed"/>
                  <a:sym typeface="Fira Sans Extra Condensed"/>
                </a:rPr>
                <a:t>HTML</a:t>
              </a:r>
              <a:endParaRPr b="1" sz="1300">
                <a:solidFill>
                  <a:srgbClr val="FFFFFF"/>
                </a:solidFill>
                <a:latin typeface="Fira Sans Extra Condensed"/>
                <a:ea typeface="Fira Sans Extra Condensed"/>
                <a:cs typeface="Fira Sans Extra Condensed"/>
                <a:sym typeface="Fira Sans Extra Condensed"/>
              </a:endParaRPr>
            </a:p>
          </p:txBody>
        </p:sp>
        <p:sp>
          <p:nvSpPr>
            <p:cNvPr id="1219" name="Google Shape;1219;p66"/>
            <p:cNvSpPr/>
            <p:nvPr/>
          </p:nvSpPr>
          <p:spPr>
            <a:xfrm>
              <a:off x="291050" y="2068630"/>
              <a:ext cx="1452000" cy="1265100"/>
            </a:xfrm>
            <a:prstGeom prst="roundRect">
              <a:avLst>
                <a:gd fmla="val 16667" name="adj"/>
              </a:avLst>
            </a:prstGeom>
            <a:solidFill>
              <a:srgbClr val="F6B26B"/>
            </a:solidFill>
            <a:ln>
              <a:noFill/>
            </a:ln>
          </p:spPr>
          <p:txBody>
            <a:bodyPr anchorCtr="0" anchor="ctr" bIns="0" lIns="91425" spcFirstLastPara="1" rIns="91425" wrap="square" tIns="0">
              <a:noAutofit/>
            </a:bodyPr>
            <a:lstStyle/>
            <a:p>
              <a:pPr indent="0" lvl="0" marL="0" rtl="0" algn="ctr">
                <a:lnSpc>
                  <a:spcPct val="100000"/>
                </a:lnSpc>
                <a:spcBef>
                  <a:spcPts val="0"/>
                </a:spcBef>
                <a:spcAft>
                  <a:spcPts val="0"/>
                </a:spcAft>
                <a:buClr>
                  <a:schemeClr val="dk1"/>
                </a:buClr>
                <a:buSzPts val="1100"/>
                <a:buFont typeface="Arial"/>
                <a:buNone/>
              </a:pPr>
              <a:r>
                <a:rPr lang="en-GB">
                  <a:solidFill>
                    <a:srgbClr val="FFFFFF"/>
                  </a:solidFill>
                  <a:latin typeface="Fira Sans Extra Condensed"/>
                  <a:ea typeface="Fira Sans Extra Condensed"/>
                  <a:cs typeface="Fira Sans Extra Condensed"/>
                  <a:sym typeface="Fira Sans Extra Condensed"/>
                </a:rPr>
                <a:t>Interface frontend</a:t>
              </a:r>
              <a:endParaRPr>
                <a:solidFill>
                  <a:srgbClr val="FFFFFF"/>
                </a:solidFill>
                <a:latin typeface="Fira Sans Extra Condensed"/>
                <a:ea typeface="Fira Sans Extra Condensed"/>
                <a:cs typeface="Fira Sans Extra Condensed"/>
                <a:sym typeface="Fira Sans Extra Condensed"/>
              </a:endParaRPr>
            </a:p>
            <a:p>
              <a:pPr indent="0" lvl="0" marL="0" rtl="0" algn="ctr">
                <a:lnSpc>
                  <a:spcPct val="100000"/>
                </a:lnSpc>
                <a:spcBef>
                  <a:spcPts val="0"/>
                </a:spcBef>
                <a:spcAft>
                  <a:spcPts val="0"/>
                </a:spcAft>
                <a:buClr>
                  <a:schemeClr val="dk1"/>
                </a:buClr>
                <a:buSzPts val="1100"/>
                <a:buFont typeface="Arial"/>
                <a:buNone/>
              </a:pPr>
              <a:r>
                <a:rPr lang="en-GB">
                  <a:solidFill>
                    <a:srgbClr val="FFFFFF"/>
                  </a:solidFill>
                  <a:latin typeface="Fira Sans Extra Condensed"/>
                  <a:ea typeface="Fira Sans Extra Condensed"/>
                  <a:cs typeface="Fira Sans Extra Condensed"/>
                  <a:sym typeface="Fira Sans Extra Condensed"/>
                </a:rPr>
                <a:t>traditionnelle</a:t>
              </a:r>
              <a:endParaRPr>
                <a:solidFill>
                  <a:srgbClr val="FFFFFF"/>
                </a:solidFill>
                <a:latin typeface="Fira Sans Extra Condensed"/>
                <a:ea typeface="Fira Sans Extra Condensed"/>
                <a:cs typeface="Fira Sans Extra Condensed"/>
                <a:sym typeface="Fira Sans Extra Condensed"/>
              </a:endParaRPr>
            </a:p>
          </p:txBody>
        </p:sp>
        <p:sp>
          <p:nvSpPr>
            <p:cNvPr id="1220" name="Google Shape;1220;p66"/>
            <p:cNvSpPr/>
            <p:nvPr/>
          </p:nvSpPr>
          <p:spPr>
            <a:xfrm flipH="1">
              <a:off x="2212928" y="2354942"/>
              <a:ext cx="696000" cy="696300"/>
            </a:xfrm>
            <a:prstGeom prst="ellipse">
              <a:avLst/>
            </a:prstGeom>
            <a:solidFill>
              <a:srgbClr val="F6B26B"/>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1300">
                  <a:solidFill>
                    <a:srgbClr val="FFFFFF"/>
                  </a:solidFill>
                  <a:latin typeface="Fira Sans Extra Condensed"/>
                  <a:ea typeface="Fira Sans Extra Condensed"/>
                  <a:cs typeface="Fira Sans Extra Condensed"/>
                  <a:sym typeface="Fira Sans Extra Condensed"/>
                </a:rPr>
                <a:t>CSS</a:t>
              </a:r>
              <a:endParaRPr b="1" sz="1300">
                <a:solidFill>
                  <a:srgbClr val="FFFFFF"/>
                </a:solidFill>
                <a:latin typeface="Fira Sans Extra Condensed"/>
                <a:ea typeface="Fira Sans Extra Condensed"/>
                <a:cs typeface="Fira Sans Extra Condensed"/>
                <a:sym typeface="Fira Sans Extra Condensed"/>
              </a:endParaRPr>
            </a:p>
          </p:txBody>
        </p:sp>
        <p:sp>
          <p:nvSpPr>
            <p:cNvPr id="1221" name="Google Shape;1221;p66"/>
            <p:cNvSpPr/>
            <p:nvPr/>
          </p:nvSpPr>
          <p:spPr>
            <a:xfrm flipH="1">
              <a:off x="2272392" y="3396882"/>
              <a:ext cx="696000" cy="696300"/>
            </a:xfrm>
            <a:prstGeom prst="ellipse">
              <a:avLst/>
            </a:prstGeom>
            <a:solidFill>
              <a:srgbClr val="F6B26B"/>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sz="1300">
                  <a:solidFill>
                    <a:srgbClr val="FFFFFF"/>
                  </a:solidFill>
                  <a:latin typeface="Fira Sans Extra Condensed"/>
                  <a:ea typeface="Fira Sans Extra Condensed"/>
                  <a:cs typeface="Fira Sans Extra Condensed"/>
                  <a:sym typeface="Fira Sans Extra Condensed"/>
                </a:rPr>
                <a:t>JS</a:t>
              </a:r>
              <a:endParaRPr b="1" sz="1300">
                <a:solidFill>
                  <a:srgbClr val="FFFFFF"/>
                </a:solidFill>
                <a:latin typeface="Fira Sans Extra Condensed"/>
                <a:ea typeface="Fira Sans Extra Condensed"/>
                <a:cs typeface="Fira Sans Extra Condensed"/>
                <a:sym typeface="Fira Sans Extra Condensed"/>
              </a:endParaRPr>
            </a:p>
          </p:txBody>
        </p:sp>
        <p:cxnSp>
          <p:nvCxnSpPr>
            <p:cNvPr id="1222" name="Google Shape;1222;p66"/>
            <p:cNvCxnSpPr>
              <a:stCxn id="1219" idx="3"/>
              <a:endCxn id="1218" idx="6"/>
            </p:cNvCxnSpPr>
            <p:nvPr/>
          </p:nvCxnSpPr>
          <p:spPr>
            <a:xfrm flipH="1" rot="10800000">
              <a:off x="1743050" y="1601380"/>
              <a:ext cx="529500" cy="1099800"/>
            </a:xfrm>
            <a:prstGeom prst="curvedConnector3">
              <a:avLst>
                <a:gd fmla="val 49986" name="adj1"/>
              </a:avLst>
            </a:prstGeom>
            <a:noFill/>
            <a:ln cap="flat" cmpd="sng" w="9525">
              <a:solidFill>
                <a:srgbClr val="F6B26B"/>
              </a:solidFill>
              <a:prstDash val="solid"/>
              <a:round/>
              <a:headEnd len="med" w="med" type="none"/>
              <a:tailEnd len="med" w="med" type="stealth"/>
            </a:ln>
          </p:spPr>
        </p:cxnSp>
        <p:cxnSp>
          <p:nvCxnSpPr>
            <p:cNvPr id="1223" name="Google Shape;1223;p66"/>
            <p:cNvCxnSpPr>
              <a:stCxn id="1219" idx="3"/>
              <a:endCxn id="1221" idx="6"/>
            </p:cNvCxnSpPr>
            <p:nvPr/>
          </p:nvCxnSpPr>
          <p:spPr>
            <a:xfrm>
              <a:off x="1743050" y="2701180"/>
              <a:ext cx="529200" cy="1044000"/>
            </a:xfrm>
            <a:prstGeom prst="curvedConnector3">
              <a:avLst>
                <a:gd fmla="val 50013" name="adj1"/>
              </a:avLst>
            </a:prstGeom>
            <a:noFill/>
            <a:ln cap="flat" cmpd="sng" w="9525">
              <a:solidFill>
                <a:srgbClr val="F6B26B"/>
              </a:solidFill>
              <a:prstDash val="solid"/>
              <a:round/>
              <a:headEnd len="med" w="med" type="none"/>
              <a:tailEnd len="med" w="med" type="triangle"/>
            </a:ln>
          </p:spPr>
        </p:cxnSp>
        <p:cxnSp>
          <p:nvCxnSpPr>
            <p:cNvPr id="1224" name="Google Shape;1224;p66"/>
            <p:cNvCxnSpPr>
              <a:stCxn id="1219" idx="3"/>
              <a:endCxn id="1220" idx="6"/>
            </p:cNvCxnSpPr>
            <p:nvPr/>
          </p:nvCxnSpPr>
          <p:spPr>
            <a:xfrm>
              <a:off x="1743050" y="2701180"/>
              <a:ext cx="469800" cy="1800"/>
            </a:xfrm>
            <a:prstGeom prst="curvedConnector3">
              <a:avLst>
                <a:gd fmla="val 50008" name="adj1"/>
              </a:avLst>
            </a:prstGeom>
            <a:noFill/>
            <a:ln cap="flat" cmpd="sng" w="9525">
              <a:solidFill>
                <a:srgbClr val="F6B26B"/>
              </a:solidFill>
              <a:prstDash val="solid"/>
              <a:round/>
              <a:headEnd len="med" w="med" type="none"/>
              <a:tailEnd len="med" w="med" type="triangle"/>
            </a:ln>
          </p:spPr>
        </p:cxnSp>
      </p:grpSp>
      <p:sp>
        <p:nvSpPr>
          <p:cNvPr id="1225" name="Google Shape;1225;p66"/>
          <p:cNvSpPr txBox="1"/>
          <p:nvPr/>
        </p:nvSpPr>
        <p:spPr>
          <a:xfrm>
            <a:off x="6262125" y="3980250"/>
            <a:ext cx="2580300" cy="7851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rgbClr val="434343"/>
              </a:buClr>
              <a:buSzPts val="1300"/>
              <a:buFont typeface="Fira Sans Extra Condensed Medium"/>
              <a:buChar char="➢"/>
            </a:pPr>
            <a:r>
              <a:rPr lang="en-GB" sz="1300">
                <a:solidFill>
                  <a:srgbClr val="434343"/>
                </a:solidFill>
                <a:latin typeface="Fira Sans Extra Condensed Medium"/>
                <a:ea typeface="Fira Sans Extra Condensed Medium"/>
                <a:cs typeface="Fira Sans Extra Condensed Medium"/>
                <a:sym typeface="Fira Sans Extra Condensed Medium"/>
              </a:rPr>
              <a:t>Génération de JAR</a:t>
            </a:r>
            <a:endParaRPr sz="1300">
              <a:solidFill>
                <a:srgbClr val="434343"/>
              </a:solidFill>
              <a:latin typeface="Fira Sans Extra Condensed Medium"/>
              <a:ea typeface="Fira Sans Extra Condensed Medium"/>
              <a:cs typeface="Fira Sans Extra Condensed Medium"/>
              <a:sym typeface="Fira Sans Extra Condensed Medium"/>
            </a:endParaRPr>
          </a:p>
          <a:p>
            <a:pPr indent="-311150" lvl="0" marL="457200" rtl="0" algn="l">
              <a:spcBef>
                <a:spcPts val="0"/>
              </a:spcBef>
              <a:spcAft>
                <a:spcPts val="0"/>
              </a:spcAft>
              <a:buClr>
                <a:srgbClr val="434343"/>
              </a:buClr>
              <a:buSzPts val="1300"/>
              <a:buFont typeface="Fira Sans Extra Condensed Medium"/>
              <a:buChar char="➢"/>
            </a:pPr>
            <a:r>
              <a:rPr lang="en-GB" sz="1300">
                <a:solidFill>
                  <a:srgbClr val="434343"/>
                </a:solidFill>
                <a:latin typeface="Fira Sans Extra Condensed Medium"/>
                <a:ea typeface="Fira Sans Extra Condensed Medium"/>
                <a:cs typeface="Fira Sans Extra Condensed Medium"/>
                <a:sym typeface="Fira Sans Extra Condensed Medium"/>
              </a:rPr>
              <a:t>Diminution de la base de code</a:t>
            </a:r>
            <a:endParaRPr sz="1300">
              <a:solidFill>
                <a:srgbClr val="434343"/>
              </a:solidFill>
              <a:latin typeface="Fira Sans Extra Condensed Medium"/>
              <a:ea typeface="Fira Sans Extra Condensed Medium"/>
              <a:cs typeface="Fira Sans Extra Condensed Medium"/>
              <a:sym typeface="Fira Sans Extra Condensed Medium"/>
            </a:endParaRPr>
          </a:p>
          <a:p>
            <a:pPr indent="-311150" lvl="0" marL="457200" rtl="0" algn="l">
              <a:spcBef>
                <a:spcPts val="0"/>
              </a:spcBef>
              <a:spcAft>
                <a:spcPts val="0"/>
              </a:spcAft>
              <a:buClr>
                <a:srgbClr val="434343"/>
              </a:buClr>
              <a:buSzPts val="1300"/>
              <a:buFont typeface="Fira Sans Extra Condensed Medium"/>
              <a:buChar char="➢"/>
            </a:pPr>
            <a:r>
              <a:rPr lang="en-GB" sz="1300">
                <a:solidFill>
                  <a:srgbClr val="434343"/>
                </a:solidFill>
                <a:latin typeface="Fira Sans Extra Condensed Medium"/>
                <a:ea typeface="Fira Sans Extra Condensed Medium"/>
                <a:cs typeface="Fira Sans Extra Condensed Medium"/>
                <a:sym typeface="Fira Sans Extra Condensed Medium"/>
              </a:rPr>
              <a:t>Monitoring en production</a:t>
            </a:r>
            <a:endParaRPr sz="1300">
              <a:solidFill>
                <a:srgbClr val="434343"/>
              </a:solidFill>
              <a:latin typeface="Fira Sans Extra Condensed Medium"/>
              <a:ea typeface="Fira Sans Extra Condensed Medium"/>
              <a:cs typeface="Fira Sans Extra Condensed Medium"/>
              <a:sym typeface="Fira Sans Extra Condensed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6"/>
                                        </p:tgtEl>
                                        <p:attrNameLst>
                                          <p:attrName>style.visibility</p:attrName>
                                        </p:attrNameLst>
                                      </p:cBhvr>
                                      <p:to>
                                        <p:strVal val="visible"/>
                                      </p:to>
                                    </p:set>
                                    <p:animEffect filter="fade" transition="in">
                                      <p:cBhvr>
                                        <p:cTn dur="1000"/>
                                        <p:tgtEl>
                                          <p:spTgt spid="119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17"/>
                                        </p:tgtEl>
                                        <p:attrNameLst>
                                          <p:attrName>style.visibility</p:attrName>
                                        </p:attrNameLst>
                                      </p:cBhvr>
                                      <p:to>
                                        <p:strVal val="visible"/>
                                      </p:to>
                                    </p:set>
                                    <p:animEffect filter="fade" transition="in">
                                      <p:cBhvr>
                                        <p:cTn dur="1000"/>
                                        <p:tgtEl>
                                          <p:spTgt spid="1217"/>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209"/>
                                        </p:tgtEl>
                                        <p:attrNameLst>
                                          <p:attrName>style.visibility</p:attrName>
                                        </p:attrNameLst>
                                      </p:cBhvr>
                                      <p:to>
                                        <p:strVal val="visible"/>
                                      </p:to>
                                    </p:set>
                                    <p:animEffect filter="fade" transition="in">
                                      <p:cBhvr>
                                        <p:cTn dur="1000"/>
                                        <p:tgtEl>
                                          <p:spTgt spid="12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5"/>
                                        </p:tgtEl>
                                        <p:attrNameLst>
                                          <p:attrName>style.visibility</p:attrName>
                                        </p:attrNameLst>
                                      </p:cBhvr>
                                      <p:to>
                                        <p:strVal val="visible"/>
                                      </p:to>
                                    </p:set>
                                    <p:animEffect filter="fade" transition="in">
                                      <p:cBhvr>
                                        <p:cTn dur="1000"/>
                                        <p:tgtEl>
                                          <p:spTgt spid="12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9" name="Shape 1229"/>
        <p:cNvGrpSpPr/>
        <p:nvPr/>
      </p:nvGrpSpPr>
      <p:grpSpPr>
        <a:xfrm>
          <a:off x="0" y="0"/>
          <a:ext cx="0" cy="0"/>
          <a:chOff x="0" y="0"/>
          <a:chExt cx="0" cy="0"/>
        </a:xfrm>
      </p:grpSpPr>
      <p:sp>
        <p:nvSpPr>
          <p:cNvPr id="1230" name="Google Shape;1230;p67"/>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Architecture de la plateforme</a:t>
            </a:r>
            <a:endParaRPr/>
          </a:p>
        </p:txBody>
      </p:sp>
      <p:sp>
        <p:nvSpPr>
          <p:cNvPr id="1231" name="Google Shape;1231;p67"/>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232" name="Google Shape;1232;p67"/>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233" name="Google Shape;1233;p67"/>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pic>
        <p:nvPicPr>
          <p:cNvPr id="1234" name="Google Shape;1234;p67"/>
          <p:cNvPicPr preferRelativeResize="0"/>
          <p:nvPr/>
        </p:nvPicPr>
        <p:blipFill>
          <a:blip r:embed="rId3">
            <a:alphaModFix/>
          </a:blip>
          <a:stretch>
            <a:fillRect/>
          </a:stretch>
        </p:blipFill>
        <p:spPr>
          <a:xfrm>
            <a:off x="151550" y="916450"/>
            <a:ext cx="8773376" cy="40440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8" name="Shape 1238"/>
        <p:cNvGrpSpPr/>
        <p:nvPr/>
      </p:nvGrpSpPr>
      <p:grpSpPr>
        <a:xfrm>
          <a:off x="0" y="0"/>
          <a:ext cx="0" cy="0"/>
          <a:chOff x="0" y="0"/>
          <a:chExt cx="0" cy="0"/>
        </a:xfrm>
      </p:grpSpPr>
      <p:sp>
        <p:nvSpPr>
          <p:cNvPr id="1239" name="Google Shape;1239;p68"/>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240" name="Google Shape;1240;p68"/>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241" name="Google Shape;1241;p68"/>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grpSp>
        <p:nvGrpSpPr>
          <p:cNvPr id="1242" name="Google Shape;1242;p68"/>
          <p:cNvGrpSpPr/>
          <p:nvPr/>
        </p:nvGrpSpPr>
        <p:grpSpPr>
          <a:xfrm>
            <a:off x="3555150" y="1612750"/>
            <a:ext cx="2033700" cy="2033700"/>
            <a:chOff x="3555150" y="1612750"/>
            <a:chExt cx="2033700" cy="2033700"/>
          </a:xfrm>
        </p:grpSpPr>
        <p:sp>
          <p:nvSpPr>
            <p:cNvPr id="1243" name="Google Shape;1243;p68"/>
            <p:cNvSpPr/>
            <p:nvPr/>
          </p:nvSpPr>
          <p:spPr>
            <a:xfrm>
              <a:off x="3555150" y="1612750"/>
              <a:ext cx="2033700" cy="2033700"/>
            </a:xfrm>
            <a:prstGeom prst="ellipse">
              <a:avLst/>
            </a:prstGeom>
            <a:noFill/>
            <a:ln cap="flat" cmpd="sng" w="19050">
              <a:solidFill>
                <a:srgbClr val="8B8B8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244" name="Google Shape;1244;p68"/>
            <p:cNvSpPr/>
            <p:nvPr/>
          </p:nvSpPr>
          <p:spPr>
            <a:xfrm>
              <a:off x="3910950" y="1976510"/>
              <a:ext cx="1322100" cy="1322100"/>
            </a:xfrm>
            <a:prstGeom prst="ellipse">
              <a:avLst/>
            </a:prstGeom>
            <a:solidFill>
              <a:srgbClr val="8B8B89"/>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GB">
                  <a:solidFill>
                    <a:srgbClr val="FFFFFF"/>
                  </a:solidFill>
                  <a:latin typeface="Fira Sans Extra Condensed"/>
                  <a:ea typeface="Fira Sans Extra Condensed"/>
                  <a:cs typeface="Fira Sans Extra Condensed"/>
                  <a:sym typeface="Fira Sans Extra Condensed"/>
                </a:rPr>
                <a:t>Microservices</a:t>
              </a:r>
              <a:endParaRPr b="1">
                <a:solidFill>
                  <a:srgbClr val="FFFFFF"/>
                </a:solidFill>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b="1" lang="en-GB">
                  <a:solidFill>
                    <a:srgbClr val="FFFFFF"/>
                  </a:solidFill>
                  <a:latin typeface="Fira Sans Extra Condensed"/>
                  <a:ea typeface="Fira Sans Extra Condensed"/>
                  <a:cs typeface="Fira Sans Extra Condensed"/>
                  <a:sym typeface="Fira Sans Extra Condensed"/>
                </a:rPr>
                <a:t>du Plateforme</a:t>
              </a:r>
              <a:endParaRPr b="1">
                <a:solidFill>
                  <a:srgbClr val="FFFFFF"/>
                </a:solidFill>
                <a:latin typeface="Fira Sans Extra Condensed"/>
                <a:ea typeface="Fira Sans Extra Condensed"/>
                <a:cs typeface="Fira Sans Extra Condensed"/>
                <a:sym typeface="Fira Sans Extra Condensed"/>
              </a:endParaRPr>
            </a:p>
          </p:txBody>
        </p:sp>
      </p:grpSp>
      <p:grpSp>
        <p:nvGrpSpPr>
          <p:cNvPr id="1245" name="Google Shape;1245;p68"/>
          <p:cNvGrpSpPr/>
          <p:nvPr/>
        </p:nvGrpSpPr>
        <p:grpSpPr>
          <a:xfrm>
            <a:off x="1857150" y="1148926"/>
            <a:ext cx="5429700" cy="2977250"/>
            <a:chOff x="1857150" y="1148926"/>
            <a:chExt cx="5429700" cy="2977250"/>
          </a:xfrm>
        </p:grpSpPr>
        <p:sp>
          <p:nvSpPr>
            <p:cNvPr id="1246" name="Google Shape;1246;p68"/>
            <p:cNvSpPr/>
            <p:nvPr/>
          </p:nvSpPr>
          <p:spPr>
            <a:xfrm rot="-5400000">
              <a:off x="2514150" y="2151126"/>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8"/>
            <p:cNvSpPr/>
            <p:nvPr/>
          </p:nvSpPr>
          <p:spPr>
            <a:xfrm rot="-5400000">
              <a:off x="6019350" y="2151126"/>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8"/>
            <p:cNvSpPr/>
            <p:nvPr/>
          </p:nvSpPr>
          <p:spPr>
            <a:xfrm rot="-5400000">
              <a:off x="6019350" y="12730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8"/>
            <p:cNvSpPr/>
            <p:nvPr/>
          </p:nvSpPr>
          <p:spPr>
            <a:xfrm rot="-5400000">
              <a:off x="2514150" y="1253926"/>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8"/>
            <p:cNvSpPr txBox="1"/>
            <p:nvPr/>
          </p:nvSpPr>
          <p:spPr>
            <a:xfrm>
              <a:off x="5872819" y="2905184"/>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IN-ASSESSMENT</a:t>
              </a:r>
              <a:endParaRPr sz="900">
                <a:solidFill>
                  <a:srgbClr val="FFFFFF"/>
                </a:solidFill>
                <a:latin typeface="Roboto"/>
                <a:ea typeface="Roboto"/>
                <a:cs typeface="Roboto"/>
                <a:sym typeface="Roboto"/>
              </a:endParaRPr>
            </a:p>
          </p:txBody>
        </p:sp>
        <p:sp>
          <p:nvSpPr>
            <p:cNvPr id="1251" name="Google Shape;1251;p68"/>
            <p:cNvSpPr txBox="1"/>
            <p:nvPr/>
          </p:nvSpPr>
          <p:spPr>
            <a:xfrm>
              <a:off x="5949019" y="20270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POST-ASSESSMENT</a:t>
              </a:r>
              <a:endParaRPr sz="900">
                <a:solidFill>
                  <a:srgbClr val="FFFFFF"/>
                </a:solidFill>
                <a:latin typeface="Roboto"/>
                <a:ea typeface="Roboto"/>
                <a:cs typeface="Roboto"/>
                <a:sym typeface="Roboto"/>
              </a:endParaRPr>
            </a:p>
          </p:txBody>
        </p:sp>
        <p:grpSp>
          <p:nvGrpSpPr>
            <p:cNvPr id="1252" name="Google Shape;1252;p68"/>
            <p:cNvGrpSpPr/>
            <p:nvPr/>
          </p:nvGrpSpPr>
          <p:grpSpPr>
            <a:xfrm>
              <a:off x="2048534" y="2935129"/>
              <a:ext cx="357468" cy="356497"/>
              <a:chOff x="-31455100" y="3909350"/>
              <a:chExt cx="294600" cy="293800"/>
            </a:xfrm>
          </p:grpSpPr>
          <p:sp>
            <p:nvSpPr>
              <p:cNvPr id="1253" name="Google Shape;1253;p6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54" name="Google Shape;1254;p6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55" name="Google Shape;1255;p68"/>
            <p:cNvGrpSpPr/>
            <p:nvPr/>
          </p:nvGrpSpPr>
          <p:grpSpPr>
            <a:xfrm>
              <a:off x="2048534" y="2037929"/>
              <a:ext cx="357468" cy="356497"/>
              <a:chOff x="-31455100" y="3909350"/>
              <a:chExt cx="294600" cy="293800"/>
            </a:xfrm>
          </p:grpSpPr>
          <p:sp>
            <p:nvSpPr>
              <p:cNvPr id="1256" name="Google Shape;1256;p6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57" name="Google Shape;1257;p6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258" name="Google Shape;1258;p68"/>
            <p:cNvSpPr/>
            <p:nvPr/>
          </p:nvSpPr>
          <p:spPr>
            <a:xfrm rot="-5400000">
              <a:off x="4266750" y="491926"/>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8"/>
            <p:cNvSpPr txBox="1"/>
            <p:nvPr/>
          </p:nvSpPr>
          <p:spPr>
            <a:xfrm>
              <a:off x="4110694" y="1245984"/>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AUTHENTIFICATION</a:t>
              </a:r>
              <a:endParaRPr sz="900">
                <a:solidFill>
                  <a:srgbClr val="FFFFFF"/>
                </a:solidFill>
                <a:latin typeface="Roboto"/>
                <a:ea typeface="Roboto"/>
                <a:cs typeface="Roboto"/>
                <a:sym typeface="Roboto"/>
              </a:endParaRPr>
            </a:p>
          </p:txBody>
        </p:sp>
        <p:sp>
          <p:nvSpPr>
            <p:cNvPr id="1260" name="Google Shape;1260;p68"/>
            <p:cNvSpPr/>
            <p:nvPr/>
          </p:nvSpPr>
          <p:spPr>
            <a:xfrm rot="-5400000">
              <a:off x="4266750" y="2858676"/>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8"/>
            <p:cNvSpPr txBox="1"/>
            <p:nvPr/>
          </p:nvSpPr>
          <p:spPr>
            <a:xfrm>
              <a:off x="4120219" y="3612734"/>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PRE-ASSESSMENT</a:t>
              </a:r>
              <a:endParaRPr sz="900">
                <a:solidFill>
                  <a:srgbClr val="FFFFFF"/>
                </a:solidFill>
                <a:latin typeface="Roboto"/>
                <a:ea typeface="Roboto"/>
                <a:cs typeface="Roboto"/>
                <a:sym typeface="Roboto"/>
              </a:endParaRPr>
            </a:p>
          </p:txBody>
        </p:sp>
        <p:sp>
          <p:nvSpPr>
            <p:cNvPr id="1262" name="Google Shape;1262;p68"/>
            <p:cNvSpPr txBox="1"/>
            <p:nvPr/>
          </p:nvSpPr>
          <p:spPr>
            <a:xfrm>
              <a:off x="2291419" y="2905184"/>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MAILING</a:t>
              </a:r>
              <a:endParaRPr sz="900">
                <a:solidFill>
                  <a:srgbClr val="FFFFFF"/>
                </a:solidFill>
                <a:latin typeface="Roboto"/>
                <a:ea typeface="Roboto"/>
                <a:cs typeface="Roboto"/>
                <a:sym typeface="Roboto"/>
              </a:endParaRPr>
            </a:p>
          </p:txBody>
        </p:sp>
        <p:sp>
          <p:nvSpPr>
            <p:cNvPr id="1263" name="Google Shape;1263;p68"/>
            <p:cNvSpPr txBox="1"/>
            <p:nvPr/>
          </p:nvSpPr>
          <p:spPr>
            <a:xfrm>
              <a:off x="2265869" y="2007984"/>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TRACKING</a:t>
              </a:r>
              <a:endParaRPr sz="900">
                <a:solidFill>
                  <a:srgbClr val="FFFFFF"/>
                </a:solidFill>
                <a:latin typeface="Roboto"/>
                <a:ea typeface="Roboto"/>
                <a:cs typeface="Roboto"/>
                <a:sym typeface="Roboto"/>
              </a:endParaRPr>
            </a:p>
          </p:txBody>
        </p:sp>
        <p:grpSp>
          <p:nvGrpSpPr>
            <p:cNvPr id="1264" name="Google Shape;1264;p68"/>
            <p:cNvGrpSpPr/>
            <p:nvPr/>
          </p:nvGrpSpPr>
          <p:grpSpPr>
            <a:xfrm>
              <a:off x="3781659" y="1267729"/>
              <a:ext cx="357468" cy="356497"/>
              <a:chOff x="-31455100" y="3909350"/>
              <a:chExt cx="294600" cy="293800"/>
            </a:xfrm>
          </p:grpSpPr>
          <p:sp>
            <p:nvSpPr>
              <p:cNvPr id="1265" name="Google Shape;1265;p6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6" name="Google Shape;1266;p6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67" name="Google Shape;1267;p68"/>
            <p:cNvGrpSpPr/>
            <p:nvPr/>
          </p:nvGrpSpPr>
          <p:grpSpPr>
            <a:xfrm>
              <a:off x="3781659" y="3650879"/>
              <a:ext cx="357468" cy="356497"/>
              <a:chOff x="-31455100" y="3909350"/>
              <a:chExt cx="294600" cy="293800"/>
            </a:xfrm>
          </p:grpSpPr>
          <p:sp>
            <p:nvSpPr>
              <p:cNvPr id="1268" name="Google Shape;1268;p6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9" name="Google Shape;1269;p6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70" name="Google Shape;1270;p68"/>
            <p:cNvGrpSpPr/>
            <p:nvPr/>
          </p:nvGrpSpPr>
          <p:grpSpPr>
            <a:xfrm>
              <a:off x="5588859" y="2935129"/>
              <a:ext cx="357468" cy="356497"/>
              <a:chOff x="-31455100" y="3909350"/>
              <a:chExt cx="294600" cy="293800"/>
            </a:xfrm>
          </p:grpSpPr>
          <p:sp>
            <p:nvSpPr>
              <p:cNvPr id="1271" name="Google Shape;1271;p6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2" name="Google Shape;1272;p6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73" name="Google Shape;1273;p68"/>
            <p:cNvGrpSpPr/>
            <p:nvPr/>
          </p:nvGrpSpPr>
          <p:grpSpPr>
            <a:xfrm>
              <a:off x="5588859" y="2057004"/>
              <a:ext cx="357468" cy="356497"/>
              <a:chOff x="-31455100" y="3909350"/>
              <a:chExt cx="294600" cy="293800"/>
            </a:xfrm>
          </p:grpSpPr>
          <p:sp>
            <p:nvSpPr>
              <p:cNvPr id="1274" name="Google Shape;1274;p6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5" name="Google Shape;1275;p6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sp>
        <p:nvSpPr>
          <p:cNvPr id="1276" name="Google Shape;1276;p68"/>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grpSp>
        <p:nvGrpSpPr>
          <p:cNvPr id="1277" name="Google Shape;1277;p68"/>
          <p:cNvGrpSpPr/>
          <p:nvPr/>
        </p:nvGrpSpPr>
        <p:grpSpPr>
          <a:xfrm>
            <a:off x="275125" y="3943401"/>
            <a:ext cx="8507150" cy="897188"/>
            <a:chOff x="275125" y="3943401"/>
            <a:chExt cx="8507150" cy="897188"/>
          </a:xfrm>
        </p:grpSpPr>
        <p:sp>
          <p:nvSpPr>
            <p:cNvPr id="1278" name="Google Shape;1278;p68"/>
            <p:cNvSpPr/>
            <p:nvPr/>
          </p:nvSpPr>
          <p:spPr>
            <a:xfrm rot="-5400000">
              <a:off x="7514775" y="3286401"/>
              <a:ext cx="610500" cy="1924500"/>
            </a:xfrm>
            <a:prstGeom prst="roundRect">
              <a:avLst>
                <a:gd fmla="val 50000" name="adj"/>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8"/>
            <p:cNvSpPr txBox="1"/>
            <p:nvPr/>
          </p:nvSpPr>
          <p:spPr>
            <a:xfrm>
              <a:off x="7259119" y="40322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Spring Cloud</a:t>
              </a:r>
              <a:endParaRPr sz="900">
                <a:solidFill>
                  <a:srgbClr val="FFFFFF"/>
                </a:solidFill>
                <a:latin typeface="Roboto"/>
                <a:ea typeface="Roboto"/>
                <a:cs typeface="Roboto"/>
                <a:sym typeface="Roboto"/>
              </a:endParaRPr>
            </a:p>
          </p:txBody>
        </p:sp>
        <p:grpSp>
          <p:nvGrpSpPr>
            <p:cNvPr id="1280" name="Google Shape;1280;p68"/>
            <p:cNvGrpSpPr/>
            <p:nvPr/>
          </p:nvGrpSpPr>
          <p:grpSpPr>
            <a:xfrm>
              <a:off x="7055209" y="4070404"/>
              <a:ext cx="357468" cy="356497"/>
              <a:chOff x="-31455100" y="3909350"/>
              <a:chExt cx="294600" cy="293800"/>
            </a:xfrm>
          </p:grpSpPr>
          <p:sp>
            <p:nvSpPr>
              <p:cNvPr id="1281" name="Google Shape;1281;p6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2" name="Google Shape;1282;p6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283" name="Google Shape;1283;p68"/>
            <p:cNvSpPr/>
            <p:nvPr/>
          </p:nvSpPr>
          <p:spPr>
            <a:xfrm rot="-5400000">
              <a:off x="932125" y="3286401"/>
              <a:ext cx="610500" cy="1924500"/>
            </a:xfrm>
            <a:prstGeom prst="roundRect">
              <a:avLst>
                <a:gd fmla="val 50000" name="adj"/>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8"/>
            <p:cNvSpPr txBox="1"/>
            <p:nvPr/>
          </p:nvSpPr>
          <p:spPr>
            <a:xfrm>
              <a:off x="776069" y="40404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Spring Zuul</a:t>
              </a:r>
              <a:endParaRPr sz="900">
                <a:solidFill>
                  <a:srgbClr val="FFFFFF"/>
                </a:solidFill>
                <a:latin typeface="Roboto"/>
                <a:ea typeface="Roboto"/>
                <a:cs typeface="Roboto"/>
                <a:sym typeface="Roboto"/>
              </a:endParaRPr>
            </a:p>
          </p:txBody>
        </p:sp>
        <p:grpSp>
          <p:nvGrpSpPr>
            <p:cNvPr id="1285" name="Google Shape;1285;p68"/>
            <p:cNvGrpSpPr/>
            <p:nvPr/>
          </p:nvGrpSpPr>
          <p:grpSpPr>
            <a:xfrm>
              <a:off x="447034" y="4062204"/>
              <a:ext cx="357468" cy="356497"/>
              <a:chOff x="-31455100" y="3909350"/>
              <a:chExt cx="294600" cy="293800"/>
            </a:xfrm>
          </p:grpSpPr>
          <p:sp>
            <p:nvSpPr>
              <p:cNvPr id="1286" name="Google Shape;1286;p6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7" name="Google Shape;1287;p6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288" name="Google Shape;1288;p68"/>
            <p:cNvSpPr/>
            <p:nvPr/>
          </p:nvSpPr>
          <p:spPr>
            <a:xfrm rot="-5400000">
              <a:off x="2514150" y="3573088"/>
              <a:ext cx="610500" cy="1924500"/>
            </a:xfrm>
            <a:prstGeom prst="roundRect">
              <a:avLst>
                <a:gd fmla="val 50000" name="adj"/>
              </a:avLst>
            </a:prstGeom>
            <a:solidFill>
              <a:srgbClr val="93C47D"/>
            </a:solidFill>
            <a:ln>
              <a:noFill/>
            </a:ln>
            <a:effectLst>
              <a:outerShdw blurRad="42863" rotWithShape="0" algn="bl" dir="9839999" dist="19050">
                <a:srgbClr val="000000">
                  <a:alpha val="6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8"/>
            <p:cNvSpPr txBox="1"/>
            <p:nvPr/>
          </p:nvSpPr>
          <p:spPr>
            <a:xfrm>
              <a:off x="2358094" y="4327147"/>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Eureka service</a:t>
              </a:r>
              <a:endParaRPr sz="900">
                <a:solidFill>
                  <a:srgbClr val="FFFFFF"/>
                </a:solidFill>
                <a:latin typeface="Roboto"/>
                <a:ea typeface="Roboto"/>
                <a:cs typeface="Roboto"/>
                <a:sym typeface="Roboto"/>
              </a:endParaRPr>
            </a:p>
          </p:txBody>
        </p:sp>
        <p:grpSp>
          <p:nvGrpSpPr>
            <p:cNvPr id="1290" name="Google Shape;1290;p68"/>
            <p:cNvGrpSpPr/>
            <p:nvPr/>
          </p:nvGrpSpPr>
          <p:grpSpPr>
            <a:xfrm>
              <a:off x="2029059" y="4348891"/>
              <a:ext cx="357468" cy="356497"/>
              <a:chOff x="-31455100" y="3909350"/>
              <a:chExt cx="294600" cy="293800"/>
            </a:xfrm>
          </p:grpSpPr>
          <p:sp>
            <p:nvSpPr>
              <p:cNvPr id="1291" name="Google Shape;1291;p6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92" name="Google Shape;1292;p6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293" name="Google Shape;1293;p68"/>
            <p:cNvSpPr/>
            <p:nvPr/>
          </p:nvSpPr>
          <p:spPr>
            <a:xfrm rot="-5400000">
              <a:off x="5878800" y="3573076"/>
              <a:ext cx="610500" cy="1924500"/>
            </a:xfrm>
            <a:prstGeom prst="roundRect">
              <a:avLst>
                <a:gd fmla="val 50000" name="adj"/>
              </a:avLst>
            </a:prstGeom>
            <a:solidFill>
              <a:srgbClr val="93C47D"/>
            </a:solidFill>
            <a:ln>
              <a:noFill/>
            </a:ln>
            <a:effectLst>
              <a:outerShdw blurRad="57150" rotWithShape="0" algn="bl" dir="21360000" dist="285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8"/>
            <p:cNvSpPr txBox="1"/>
            <p:nvPr/>
          </p:nvSpPr>
          <p:spPr>
            <a:xfrm>
              <a:off x="5722744" y="4327134"/>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Zipkin Logs Service</a:t>
              </a:r>
              <a:endParaRPr sz="900">
                <a:solidFill>
                  <a:srgbClr val="FFFFFF"/>
                </a:solidFill>
                <a:latin typeface="Roboto"/>
                <a:ea typeface="Roboto"/>
                <a:cs typeface="Roboto"/>
                <a:sym typeface="Roboto"/>
              </a:endParaRPr>
            </a:p>
          </p:txBody>
        </p:sp>
      </p:grpSp>
      <p:grpSp>
        <p:nvGrpSpPr>
          <p:cNvPr id="1295" name="Google Shape;1295;p68"/>
          <p:cNvGrpSpPr/>
          <p:nvPr/>
        </p:nvGrpSpPr>
        <p:grpSpPr>
          <a:xfrm>
            <a:off x="5393709" y="4348879"/>
            <a:ext cx="357468" cy="356497"/>
            <a:chOff x="-31455100" y="3909350"/>
            <a:chExt cx="294600" cy="293800"/>
          </a:xfrm>
        </p:grpSpPr>
        <p:sp>
          <p:nvSpPr>
            <p:cNvPr id="1296" name="Google Shape;1296;p6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97" name="Google Shape;1297;p6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2"/>
                                        </p:tgtEl>
                                        <p:attrNameLst>
                                          <p:attrName>style.visibility</p:attrName>
                                        </p:attrNameLst>
                                      </p:cBhvr>
                                      <p:to>
                                        <p:strVal val="visible"/>
                                      </p:to>
                                    </p:set>
                                    <p:animEffect filter="fade" transition="in">
                                      <p:cBhvr>
                                        <p:cTn dur="1000"/>
                                        <p:tgtEl>
                                          <p:spTgt spid="124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45"/>
                                        </p:tgtEl>
                                        <p:attrNameLst>
                                          <p:attrName>style.visibility</p:attrName>
                                        </p:attrNameLst>
                                      </p:cBhvr>
                                      <p:to>
                                        <p:strVal val="visible"/>
                                      </p:to>
                                    </p:set>
                                    <p:animEffect filter="fade" transition="in">
                                      <p:cBhvr>
                                        <p:cTn dur="1000"/>
                                        <p:tgtEl>
                                          <p:spTgt spid="12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7"/>
                                        </p:tgtEl>
                                        <p:attrNameLst>
                                          <p:attrName>style.visibility</p:attrName>
                                        </p:attrNameLst>
                                      </p:cBhvr>
                                      <p:to>
                                        <p:strVal val="visible"/>
                                      </p:to>
                                    </p:set>
                                    <p:animEffect filter="fade" transition="in">
                                      <p:cBhvr>
                                        <p:cTn dur="1000"/>
                                        <p:tgtEl>
                                          <p:spTgt spid="12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1" name="Shape 1301"/>
        <p:cNvGrpSpPr/>
        <p:nvPr/>
      </p:nvGrpSpPr>
      <p:grpSpPr>
        <a:xfrm>
          <a:off x="0" y="0"/>
          <a:ext cx="0" cy="0"/>
          <a:chOff x="0" y="0"/>
          <a:chExt cx="0" cy="0"/>
        </a:xfrm>
      </p:grpSpPr>
      <p:sp>
        <p:nvSpPr>
          <p:cNvPr id="1302" name="Google Shape;1302;p69"/>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303" name="Google Shape;1303;p69"/>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304" name="Google Shape;1304;p69"/>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305" name="Google Shape;1305;p69"/>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306" name="Google Shape;1306;p69"/>
          <p:cNvSpPr/>
          <p:nvPr/>
        </p:nvSpPr>
        <p:spPr>
          <a:xfrm rot="-5400000">
            <a:off x="1008325" y="1068988"/>
            <a:ext cx="610500" cy="1924500"/>
          </a:xfrm>
          <a:prstGeom prst="roundRect">
            <a:avLst>
              <a:gd fmla="val 50000" name="adj"/>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9"/>
          <p:cNvSpPr txBox="1"/>
          <p:nvPr/>
        </p:nvSpPr>
        <p:spPr>
          <a:xfrm>
            <a:off x="852269" y="1823047"/>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Spring Zuul</a:t>
            </a:r>
            <a:endParaRPr sz="900">
              <a:solidFill>
                <a:srgbClr val="FFFFFF"/>
              </a:solidFill>
              <a:latin typeface="Roboto"/>
              <a:ea typeface="Roboto"/>
              <a:cs typeface="Roboto"/>
              <a:sym typeface="Roboto"/>
            </a:endParaRPr>
          </a:p>
        </p:txBody>
      </p:sp>
      <p:grpSp>
        <p:nvGrpSpPr>
          <p:cNvPr id="1308" name="Google Shape;1308;p69"/>
          <p:cNvGrpSpPr/>
          <p:nvPr/>
        </p:nvGrpSpPr>
        <p:grpSpPr>
          <a:xfrm>
            <a:off x="523234" y="1844791"/>
            <a:ext cx="357468" cy="356497"/>
            <a:chOff x="-31455100" y="3909350"/>
            <a:chExt cx="294600" cy="293800"/>
          </a:xfrm>
        </p:grpSpPr>
        <p:sp>
          <p:nvSpPr>
            <p:cNvPr id="1309" name="Google Shape;1309;p69"/>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10" name="Google Shape;1310;p69"/>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311" name="Google Shape;1311;p69"/>
          <p:cNvSpPr txBox="1"/>
          <p:nvPr/>
        </p:nvSpPr>
        <p:spPr>
          <a:xfrm>
            <a:off x="523225" y="2460250"/>
            <a:ext cx="27624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Fonctionnalité</a:t>
            </a:r>
            <a:endParaRPr sz="1600">
              <a:solidFill>
                <a:schemeClr val="dk1"/>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Comment cela marche ?</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Implémenter Zuul</a:t>
            </a:r>
            <a:endParaRPr sz="1600">
              <a:solidFill>
                <a:srgbClr val="CCCCCC"/>
              </a:solidFill>
              <a:latin typeface="Fira Sans Extra Condensed SemiBold"/>
              <a:ea typeface="Fira Sans Extra Condensed SemiBold"/>
              <a:cs typeface="Fira Sans Extra Condensed SemiBold"/>
              <a:sym typeface="Fira Sans Extra Condensed SemiBold"/>
            </a:endParaRPr>
          </a:p>
        </p:txBody>
      </p:sp>
      <p:grpSp>
        <p:nvGrpSpPr>
          <p:cNvPr id="1312" name="Google Shape;1312;p69"/>
          <p:cNvGrpSpPr/>
          <p:nvPr/>
        </p:nvGrpSpPr>
        <p:grpSpPr>
          <a:xfrm>
            <a:off x="3591375" y="3706275"/>
            <a:ext cx="3885478" cy="996575"/>
            <a:chOff x="3591375" y="3706275"/>
            <a:chExt cx="3885478" cy="996575"/>
          </a:xfrm>
        </p:grpSpPr>
        <p:sp>
          <p:nvSpPr>
            <p:cNvPr id="1313" name="Google Shape;1313;p69"/>
            <p:cNvSpPr/>
            <p:nvPr/>
          </p:nvSpPr>
          <p:spPr>
            <a:xfrm>
              <a:off x="3591387" y="3706275"/>
              <a:ext cx="3885465" cy="736725"/>
            </a:xfrm>
            <a:custGeom>
              <a:rect b="b" l="l" r="r" t="t"/>
              <a:pathLst>
                <a:path extrusionOk="0" h="29469" w="140816">
                  <a:moveTo>
                    <a:pt x="8514" y="1"/>
                  </a:moveTo>
                  <a:lnTo>
                    <a:pt x="1" y="14729"/>
                  </a:lnTo>
                  <a:lnTo>
                    <a:pt x="8514" y="29468"/>
                  </a:lnTo>
                  <a:lnTo>
                    <a:pt x="132303" y="29468"/>
                  </a:lnTo>
                  <a:lnTo>
                    <a:pt x="140816" y="14729"/>
                  </a:lnTo>
                  <a:lnTo>
                    <a:pt x="132303"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9"/>
            <p:cNvSpPr/>
            <p:nvPr/>
          </p:nvSpPr>
          <p:spPr>
            <a:xfrm>
              <a:off x="3591375" y="3706275"/>
              <a:ext cx="882275" cy="996575"/>
            </a:xfrm>
            <a:custGeom>
              <a:rect b="b" l="l" r="r" t="t"/>
              <a:pathLst>
                <a:path extrusionOk="0" h="39863" w="35291">
                  <a:moveTo>
                    <a:pt x="0" y="1"/>
                  </a:moveTo>
                  <a:lnTo>
                    <a:pt x="0" y="29468"/>
                  </a:lnTo>
                  <a:lnTo>
                    <a:pt x="17645" y="39863"/>
                  </a:lnTo>
                  <a:lnTo>
                    <a:pt x="35291" y="29468"/>
                  </a:lnTo>
                  <a:lnTo>
                    <a:pt x="35291" y="1"/>
                  </a:lnTo>
                  <a:close/>
                </a:path>
              </a:pathLst>
            </a:custGeom>
            <a:solidFill>
              <a:srgbClr val="FCE5CD"/>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04</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315" name="Google Shape;1315;p69"/>
            <p:cNvSpPr/>
            <p:nvPr/>
          </p:nvSpPr>
          <p:spPr>
            <a:xfrm>
              <a:off x="4805159" y="3943938"/>
              <a:ext cx="2104500" cy="27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Filter et routeur</a:t>
              </a:r>
              <a:endParaRPr>
                <a:solidFill>
                  <a:srgbClr val="FFFFFF"/>
                </a:solidFill>
              </a:endParaRPr>
            </a:p>
          </p:txBody>
        </p:sp>
      </p:grpSp>
      <p:grpSp>
        <p:nvGrpSpPr>
          <p:cNvPr id="1316" name="Google Shape;1316;p69"/>
          <p:cNvGrpSpPr/>
          <p:nvPr/>
        </p:nvGrpSpPr>
        <p:grpSpPr>
          <a:xfrm>
            <a:off x="3591387" y="2920775"/>
            <a:ext cx="3885465" cy="996575"/>
            <a:chOff x="3591387" y="2920775"/>
            <a:chExt cx="3885465" cy="996575"/>
          </a:xfrm>
        </p:grpSpPr>
        <p:sp>
          <p:nvSpPr>
            <p:cNvPr id="1317" name="Google Shape;1317;p69"/>
            <p:cNvSpPr/>
            <p:nvPr/>
          </p:nvSpPr>
          <p:spPr>
            <a:xfrm>
              <a:off x="3591387" y="2920775"/>
              <a:ext cx="3885465" cy="736700"/>
            </a:xfrm>
            <a:custGeom>
              <a:rect b="b" l="l" r="r" t="t"/>
              <a:pathLst>
                <a:path extrusionOk="0" h="29468" w="140816">
                  <a:moveTo>
                    <a:pt x="8514" y="0"/>
                  </a:moveTo>
                  <a:lnTo>
                    <a:pt x="1" y="14728"/>
                  </a:lnTo>
                  <a:lnTo>
                    <a:pt x="8514" y="29468"/>
                  </a:lnTo>
                  <a:lnTo>
                    <a:pt x="132303" y="29468"/>
                  </a:lnTo>
                  <a:lnTo>
                    <a:pt x="140816" y="14728"/>
                  </a:lnTo>
                  <a:lnTo>
                    <a:pt x="132303" y="0"/>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9"/>
            <p:cNvSpPr/>
            <p:nvPr/>
          </p:nvSpPr>
          <p:spPr>
            <a:xfrm>
              <a:off x="3591388" y="2920775"/>
              <a:ext cx="882250" cy="996575"/>
            </a:xfrm>
            <a:custGeom>
              <a:rect b="b" l="l" r="r" t="t"/>
              <a:pathLst>
                <a:path extrusionOk="0" h="39863" w="35290">
                  <a:moveTo>
                    <a:pt x="0" y="0"/>
                  </a:moveTo>
                  <a:lnTo>
                    <a:pt x="0" y="29468"/>
                  </a:lnTo>
                  <a:lnTo>
                    <a:pt x="17645" y="39862"/>
                  </a:lnTo>
                  <a:lnTo>
                    <a:pt x="35290" y="29468"/>
                  </a:lnTo>
                  <a:lnTo>
                    <a:pt x="35290" y="0"/>
                  </a:lnTo>
                  <a:close/>
                </a:path>
              </a:pathLst>
            </a:custGeom>
            <a:solidFill>
              <a:srgbClr val="F9CB9C"/>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03</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319" name="Google Shape;1319;p69"/>
            <p:cNvSpPr/>
            <p:nvPr/>
          </p:nvSpPr>
          <p:spPr>
            <a:xfrm>
              <a:off x="4676611" y="3148600"/>
              <a:ext cx="2361600" cy="27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Suivi des requetes</a:t>
              </a:r>
              <a:endParaRPr>
                <a:solidFill>
                  <a:srgbClr val="FFFFFF"/>
                </a:solidFill>
              </a:endParaRPr>
            </a:p>
          </p:txBody>
        </p:sp>
      </p:grpSp>
      <p:grpSp>
        <p:nvGrpSpPr>
          <p:cNvPr id="1320" name="Google Shape;1320;p69"/>
          <p:cNvGrpSpPr/>
          <p:nvPr/>
        </p:nvGrpSpPr>
        <p:grpSpPr>
          <a:xfrm>
            <a:off x="3591375" y="2125425"/>
            <a:ext cx="3885478" cy="996575"/>
            <a:chOff x="3591375" y="2125425"/>
            <a:chExt cx="3885478" cy="996575"/>
          </a:xfrm>
        </p:grpSpPr>
        <p:sp>
          <p:nvSpPr>
            <p:cNvPr id="1321" name="Google Shape;1321;p69"/>
            <p:cNvSpPr/>
            <p:nvPr/>
          </p:nvSpPr>
          <p:spPr>
            <a:xfrm>
              <a:off x="3591387" y="2135250"/>
              <a:ext cx="3885465" cy="736725"/>
            </a:xfrm>
            <a:custGeom>
              <a:rect b="b" l="l" r="r" t="t"/>
              <a:pathLst>
                <a:path extrusionOk="0" h="29469" w="140816">
                  <a:moveTo>
                    <a:pt x="8514" y="1"/>
                  </a:moveTo>
                  <a:lnTo>
                    <a:pt x="1" y="14729"/>
                  </a:lnTo>
                  <a:lnTo>
                    <a:pt x="8514" y="29469"/>
                  </a:lnTo>
                  <a:lnTo>
                    <a:pt x="132303" y="29469"/>
                  </a:lnTo>
                  <a:lnTo>
                    <a:pt x="140816" y="14729"/>
                  </a:lnTo>
                  <a:lnTo>
                    <a:pt x="132303"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9"/>
            <p:cNvSpPr/>
            <p:nvPr/>
          </p:nvSpPr>
          <p:spPr>
            <a:xfrm>
              <a:off x="3591375" y="2125425"/>
              <a:ext cx="882275" cy="996575"/>
            </a:xfrm>
            <a:custGeom>
              <a:rect b="b" l="l" r="r" t="t"/>
              <a:pathLst>
                <a:path extrusionOk="0" h="39863" w="35291">
                  <a:moveTo>
                    <a:pt x="1" y="1"/>
                  </a:moveTo>
                  <a:lnTo>
                    <a:pt x="1" y="29469"/>
                  </a:lnTo>
                  <a:lnTo>
                    <a:pt x="17646" y="39863"/>
                  </a:lnTo>
                  <a:lnTo>
                    <a:pt x="35291" y="29469"/>
                  </a:lnTo>
                  <a:lnTo>
                    <a:pt x="35291" y="1"/>
                  </a:lnTo>
                  <a:close/>
                </a:path>
              </a:pathLst>
            </a:custGeom>
            <a:solidFill>
              <a:srgbClr val="F6B26B"/>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02</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323" name="Google Shape;1323;p69"/>
            <p:cNvSpPr/>
            <p:nvPr/>
          </p:nvSpPr>
          <p:spPr>
            <a:xfrm>
              <a:off x="5029028" y="2363100"/>
              <a:ext cx="1561500" cy="27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Journalisation</a:t>
              </a:r>
              <a:endParaRPr>
                <a:solidFill>
                  <a:srgbClr val="FFFFFF"/>
                </a:solidFill>
              </a:endParaRPr>
            </a:p>
          </p:txBody>
        </p:sp>
      </p:grpSp>
      <p:grpSp>
        <p:nvGrpSpPr>
          <p:cNvPr id="1324" name="Google Shape;1324;p69"/>
          <p:cNvGrpSpPr/>
          <p:nvPr/>
        </p:nvGrpSpPr>
        <p:grpSpPr>
          <a:xfrm>
            <a:off x="3591375" y="1339925"/>
            <a:ext cx="3885478" cy="996575"/>
            <a:chOff x="3591375" y="1339925"/>
            <a:chExt cx="3885478" cy="996575"/>
          </a:xfrm>
        </p:grpSpPr>
        <p:sp>
          <p:nvSpPr>
            <p:cNvPr id="1325" name="Google Shape;1325;p69"/>
            <p:cNvSpPr/>
            <p:nvPr/>
          </p:nvSpPr>
          <p:spPr>
            <a:xfrm>
              <a:off x="3591387" y="1339925"/>
              <a:ext cx="3885465" cy="736700"/>
            </a:xfrm>
            <a:custGeom>
              <a:rect b="b" l="l" r="r" t="t"/>
              <a:pathLst>
                <a:path extrusionOk="0" h="29468" w="140816">
                  <a:moveTo>
                    <a:pt x="8514" y="0"/>
                  </a:moveTo>
                  <a:lnTo>
                    <a:pt x="1" y="14740"/>
                  </a:lnTo>
                  <a:lnTo>
                    <a:pt x="8514" y="29468"/>
                  </a:lnTo>
                  <a:lnTo>
                    <a:pt x="132303" y="29468"/>
                  </a:lnTo>
                  <a:lnTo>
                    <a:pt x="140816" y="14740"/>
                  </a:lnTo>
                  <a:lnTo>
                    <a:pt x="132303" y="0"/>
                  </a:lnTo>
                  <a:close/>
                </a:path>
              </a:pathLst>
            </a:custGeom>
            <a:solidFill>
              <a:srgbClr val="8B8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9"/>
            <p:cNvSpPr/>
            <p:nvPr/>
          </p:nvSpPr>
          <p:spPr>
            <a:xfrm>
              <a:off x="4421300" y="1653063"/>
              <a:ext cx="44675" cy="204800"/>
            </a:xfrm>
            <a:custGeom>
              <a:rect b="b" l="l" r="r" t="t"/>
              <a:pathLst>
                <a:path extrusionOk="0" h="8192" w="1787">
                  <a:moveTo>
                    <a:pt x="0" y="0"/>
                  </a:moveTo>
                  <a:lnTo>
                    <a:pt x="0" y="8192"/>
                  </a:lnTo>
                  <a:lnTo>
                    <a:pt x="1786" y="8192"/>
                  </a:lnTo>
                  <a:lnTo>
                    <a:pt x="1786"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9"/>
            <p:cNvSpPr/>
            <p:nvPr/>
          </p:nvSpPr>
          <p:spPr>
            <a:xfrm>
              <a:off x="4361775" y="1690263"/>
              <a:ext cx="44650" cy="167600"/>
            </a:xfrm>
            <a:custGeom>
              <a:rect b="b" l="l" r="r" t="t"/>
              <a:pathLst>
                <a:path extrusionOk="0" h="6704" w="1786">
                  <a:moveTo>
                    <a:pt x="0" y="1"/>
                  </a:moveTo>
                  <a:lnTo>
                    <a:pt x="0" y="6704"/>
                  </a:lnTo>
                  <a:lnTo>
                    <a:pt x="1786" y="6704"/>
                  </a:lnTo>
                  <a:lnTo>
                    <a:pt x="1786"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9"/>
            <p:cNvSpPr/>
            <p:nvPr/>
          </p:nvSpPr>
          <p:spPr>
            <a:xfrm>
              <a:off x="4306100" y="1727488"/>
              <a:ext cx="44675" cy="130375"/>
            </a:xfrm>
            <a:custGeom>
              <a:rect b="b" l="l" r="r" t="t"/>
              <a:pathLst>
                <a:path extrusionOk="0" h="5215" w="1787">
                  <a:moveTo>
                    <a:pt x="1" y="0"/>
                  </a:moveTo>
                  <a:lnTo>
                    <a:pt x="1" y="5215"/>
                  </a:lnTo>
                  <a:lnTo>
                    <a:pt x="1787" y="5215"/>
                  </a:lnTo>
                  <a:lnTo>
                    <a:pt x="1787"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9"/>
            <p:cNvSpPr/>
            <p:nvPr/>
          </p:nvSpPr>
          <p:spPr>
            <a:xfrm>
              <a:off x="4246575" y="1768563"/>
              <a:ext cx="44675" cy="89300"/>
            </a:xfrm>
            <a:custGeom>
              <a:rect b="b" l="l" r="r" t="t"/>
              <a:pathLst>
                <a:path extrusionOk="0" h="3572" w="1787">
                  <a:moveTo>
                    <a:pt x="0" y="0"/>
                  </a:moveTo>
                  <a:lnTo>
                    <a:pt x="0" y="3572"/>
                  </a:lnTo>
                  <a:lnTo>
                    <a:pt x="1786" y="3572"/>
                  </a:lnTo>
                  <a:lnTo>
                    <a:pt x="1786"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9"/>
            <p:cNvSpPr/>
            <p:nvPr/>
          </p:nvSpPr>
          <p:spPr>
            <a:xfrm>
              <a:off x="3591375" y="1339925"/>
              <a:ext cx="882275" cy="996575"/>
            </a:xfrm>
            <a:custGeom>
              <a:rect b="b" l="l" r="r" t="t"/>
              <a:pathLst>
                <a:path extrusionOk="0" h="39863" w="35291">
                  <a:moveTo>
                    <a:pt x="1" y="0"/>
                  </a:moveTo>
                  <a:lnTo>
                    <a:pt x="1" y="29468"/>
                  </a:lnTo>
                  <a:lnTo>
                    <a:pt x="17646" y="39862"/>
                  </a:lnTo>
                  <a:lnTo>
                    <a:pt x="35291" y="29468"/>
                  </a:lnTo>
                  <a:lnTo>
                    <a:pt x="35291" y="0"/>
                  </a:lnTo>
                  <a:close/>
                </a:path>
              </a:pathLst>
            </a:custGeom>
            <a:solidFill>
              <a:srgbClr val="E69138"/>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01</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331" name="Google Shape;1331;p69"/>
            <p:cNvSpPr/>
            <p:nvPr/>
          </p:nvSpPr>
          <p:spPr>
            <a:xfrm>
              <a:off x="5239388" y="1567775"/>
              <a:ext cx="1236000" cy="27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Sécurité</a:t>
              </a:r>
              <a:endParaRPr>
                <a:solidFill>
                  <a:srgbClr val="FFFFFF"/>
                </a:solidFil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2"/>
                                        </p:tgtEl>
                                        <p:attrNameLst>
                                          <p:attrName>style.visibility</p:attrName>
                                        </p:attrNameLst>
                                      </p:cBhvr>
                                      <p:to>
                                        <p:strVal val="visible"/>
                                      </p:to>
                                    </p:set>
                                    <p:animEffect filter="fade" transition="in">
                                      <p:cBhvr>
                                        <p:cTn dur="1000"/>
                                        <p:tgtEl>
                                          <p:spTgt spid="131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16"/>
                                        </p:tgtEl>
                                        <p:attrNameLst>
                                          <p:attrName>style.visibility</p:attrName>
                                        </p:attrNameLst>
                                      </p:cBhvr>
                                      <p:to>
                                        <p:strVal val="visible"/>
                                      </p:to>
                                    </p:set>
                                    <p:animEffect filter="fade" transition="in">
                                      <p:cBhvr>
                                        <p:cTn dur="1000"/>
                                        <p:tgtEl>
                                          <p:spTgt spid="131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320"/>
                                        </p:tgtEl>
                                        <p:attrNameLst>
                                          <p:attrName>style.visibility</p:attrName>
                                        </p:attrNameLst>
                                      </p:cBhvr>
                                      <p:to>
                                        <p:strVal val="visible"/>
                                      </p:to>
                                    </p:set>
                                    <p:animEffect filter="fade" transition="in">
                                      <p:cBhvr>
                                        <p:cTn dur="1000"/>
                                        <p:tgtEl>
                                          <p:spTgt spid="1320"/>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324"/>
                                        </p:tgtEl>
                                        <p:attrNameLst>
                                          <p:attrName>style.visibility</p:attrName>
                                        </p:attrNameLst>
                                      </p:cBhvr>
                                      <p:to>
                                        <p:strVal val="visible"/>
                                      </p:to>
                                    </p:set>
                                    <p:animEffect filter="fade" transition="in">
                                      <p:cBhvr>
                                        <p:cTn dur="1000"/>
                                        <p:tgtEl>
                                          <p:spTgt spid="13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5" name="Shape 1335"/>
        <p:cNvGrpSpPr/>
        <p:nvPr/>
      </p:nvGrpSpPr>
      <p:grpSpPr>
        <a:xfrm>
          <a:off x="0" y="0"/>
          <a:ext cx="0" cy="0"/>
          <a:chOff x="0" y="0"/>
          <a:chExt cx="0" cy="0"/>
        </a:xfrm>
      </p:grpSpPr>
      <p:sp>
        <p:nvSpPr>
          <p:cNvPr id="1336" name="Google Shape;1336;p70"/>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337" name="Google Shape;1337;p70"/>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338" name="Google Shape;1338;p70"/>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339" name="Google Shape;1339;p70"/>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340" name="Google Shape;1340;p70"/>
          <p:cNvSpPr/>
          <p:nvPr/>
        </p:nvSpPr>
        <p:spPr>
          <a:xfrm rot="-5400000">
            <a:off x="1008325" y="630838"/>
            <a:ext cx="610500" cy="1924500"/>
          </a:xfrm>
          <a:prstGeom prst="roundRect">
            <a:avLst>
              <a:gd fmla="val 50000" name="adj"/>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0"/>
          <p:cNvSpPr txBox="1"/>
          <p:nvPr/>
        </p:nvSpPr>
        <p:spPr>
          <a:xfrm>
            <a:off x="852269" y="1384897"/>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Spring Zuul</a:t>
            </a:r>
            <a:endParaRPr sz="900">
              <a:solidFill>
                <a:srgbClr val="FFFFFF"/>
              </a:solidFill>
              <a:latin typeface="Roboto"/>
              <a:ea typeface="Roboto"/>
              <a:cs typeface="Roboto"/>
              <a:sym typeface="Roboto"/>
            </a:endParaRPr>
          </a:p>
        </p:txBody>
      </p:sp>
      <p:grpSp>
        <p:nvGrpSpPr>
          <p:cNvPr id="1342" name="Google Shape;1342;p70"/>
          <p:cNvGrpSpPr/>
          <p:nvPr/>
        </p:nvGrpSpPr>
        <p:grpSpPr>
          <a:xfrm>
            <a:off x="523234" y="1406641"/>
            <a:ext cx="357468" cy="356497"/>
            <a:chOff x="-31455100" y="3909350"/>
            <a:chExt cx="294600" cy="293800"/>
          </a:xfrm>
        </p:grpSpPr>
        <p:sp>
          <p:nvSpPr>
            <p:cNvPr id="1343" name="Google Shape;1343;p7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4" name="Google Shape;1344;p7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345" name="Google Shape;1345;p70"/>
          <p:cNvSpPr txBox="1"/>
          <p:nvPr/>
        </p:nvSpPr>
        <p:spPr>
          <a:xfrm>
            <a:off x="2580625" y="1131400"/>
            <a:ext cx="27624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D9D9D9"/>
              </a:buClr>
              <a:buSzPts val="1600"/>
              <a:buFont typeface="Fira Sans Extra Condensed SemiBold"/>
              <a:buChar char="●"/>
            </a:pPr>
            <a:r>
              <a:rPr lang="en-GB" sz="1600">
                <a:solidFill>
                  <a:srgbClr val="D9D9D9"/>
                </a:solidFill>
                <a:latin typeface="Fira Sans Extra Condensed SemiBold"/>
                <a:ea typeface="Fira Sans Extra Condensed SemiBold"/>
                <a:cs typeface="Fira Sans Extra Condensed SemiBold"/>
                <a:sym typeface="Fira Sans Extra Condensed SemiBold"/>
              </a:rPr>
              <a:t>Fonctionnalité</a:t>
            </a:r>
            <a:endParaRPr sz="1600">
              <a:solidFill>
                <a:srgbClr val="D9D9D9"/>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Comment cela marche ?</a:t>
            </a:r>
            <a:endParaRPr sz="1600">
              <a:solidFill>
                <a:schemeClr val="dk1"/>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Implémenter Zuul</a:t>
            </a:r>
            <a:endParaRPr sz="1600">
              <a:solidFill>
                <a:srgbClr val="CCCCCC"/>
              </a:solidFill>
              <a:latin typeface="Fira Sans Extra Condensed SemiBold"/>
              <a:ea typeface="Fira Sans Extra Condensed SemiBold"/>
              <a:cs typeface="Fira Sans Extra Condensed SemiBold"/>
              <a:sym typeface="Fira Sans Extra Condensed SemiBold"/>
            </a:endParaRPr>
          </a:p>
        </p:txBody>
      </p:sp>
      <p:pic>
        <p:nvPicPr>
          <p:cNvPr id="1346" name="Google Shape;1346;p70"/>
          <p:cNvPicPr preferRelativeResize="0"/>
          <p:nvPr/>
        </p:nvPicPr>
        <p:blipFill>
          <a:blip r:embed="rId3">
            <a:alphaModFix/>
          </a:blip>
          <a:stretch>
            <a:fillRect/>
          </a:stretch>
        </p:blipFill>
        <p:spPr>
          <a:xfrm>
            <a:off x="239455" y="2240564"/>
            <a:ext cx="8665071" cy="2447438"/>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0" name="Shape 1350"/>
        <p:cNvGrpSpPr/>
        <p:nvPr/>
      </p:nvGrpSpPr>
      <p:grpSpPr>
        <a:xfrm>
          <a:off x="0" y="0"/>
          <a:ext cx="0" cy="0"/>
          <a:chOff x="0" y="0"/>
          <a:chExt cx="0" cy="0"/>
        </a:xfrm>
      </p:grpSpPr>
      <p:sp>
        <p:nvSpPr>
          <p:cNvPr id="1351" name="Google Shape;1351;p71"/>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352" name="Google Shape;1352;p71"/>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353" name="Google Shape;1353;p71"/>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354" name="Google Shape;1354;p71"/>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355" name="Google Shape;1355;p71"/>
          <p:cNvSpPr/>
          <p:nvPr/>
        </p:nvSpPr>
        <p:spPr>
          <a:xfrm rot="-5400000">
            <a:off x="1008325" y="630838"/>
            <a:ext cx="610500" cy="1924500"/>
          </a:xfrm>
          <a:prstGeom prst="roundRect">
            <a:avLst>
              <a:gd fmla="val 50000" name="adj"/>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1"/>
          <p:cNvSpPr txBox="1"/>
          <p:nvPr/>
        </p:nvSpPr>
        <p:spPr>
          <a:xfrm>
            <a:off x="852269" y="1384897"/>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Spring Zuul</a:t>
            </a:r>
            <a:endParaRPr sz="900">
              <a:solidFill>
                <a:srgbClr val="FFFFFF"/>
              </a:solidFill>
              <a:latin typeface="Roboto"/>
              <a:ea typeface="Roboto"/>
              <a:cs typeface="Roboto"/>
              <a:sym typeface="Roboto"/>
            </a:endParaRPr>
          </a:p>
        </p:txBody>
      </p:sp>
      <p:grpSp>
        <p:nvGrpSpPr>
          <p:cNvPr id="1357" name="Google Shape;1357;p71"/>
          <p:cNvGrpSpPr/>
          <p:nvPr/>
        </p:nvGrpSpPr>
        <p:grpSpPr>
          <a:xfrm>
            <a:off x="523234" y="1406641"/>
            <a:ext cx="357468" cy="356497"/>
            <a:chOff x="-31455100" y="3909350"/>
            <a:chExt cx="294600" cy="293800"/>
          </a:xfrm>
        </p:grpSpPr>
        <p:sp>
          <p:nvSpPr>
            <p:cNvPr id="1358" name="Google Shape;1358;p7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9" name="Google Shape;1359;p7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360" name="Google Shape;1360;p71"/>
          <p:cNvSpPr txBox="1"/>
          <p:nvPr/>
        </p:nvSpPr>
        <p:spPr>
          <a:xfrm>
            <a:off x="2580625" y="1131400"/>
            <a:ext cx="27624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D9D9D9"/>
              </a:buClr>
              <a:buSzPts val="1600"/>
              <a:buFont typeface="Fira Sans Extra Condensed SemiBold"/>
              <a:buChar char="●"/>
            </a:pPr>
            <a:r>
              <a:rPr lang="en-GB" sz="1600">
                <a:solidFill>
                  <a:srgbClr val="D9D9D9"/>
                </a:solidFill>
                <a:latin typeface="Fira Sans Extra Condensed SemiBold"/>
                <a:ea typeface="Fira Sans Extra Condensed SemiBold"/>
                <a:cs typeface="Fira Sans Extra Condensed SemiBold"/>
                <a:sym typeface="Fira Sans Extra Condensed SemiBold"/>
              </a:rPr>
              <a:t>Fonctionnalité</a:t>
            </a:r>
            <a:endParaRPr sz="1600">
              <a:solidFill>
                <a:srgbClr val="D9D9D9"/>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Comment cela marche ?</a:t>
            </a:r>
            <a:endParaRPr sz="1600">
              <a:solidFill>
                <a:schemeClr val="dk1"/>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Implémenter Zuul</a:t>
            </a:r>
            <a:endParaRPr sz="1600">
              <a:solidFill>
                <a:srgbClr val="CCCCCC"/>
              </a:solidFill>
              <a:latin typeface="Fira Sans Extra Condensed SemiBold"/>
              <a:ea typeface="Fira Sans Extra Condensed SemiBold"/>
              <a:cs typeface="Fira Sans Extra Condensed SemiBold"/>
              <a:sym typeface="Fira Sans Extra Condensed SemiBold"/>
            </a:endParaRPr>
          </a:p>
        </p:txBody>
      </p:sp>
      <p:pic>
        <p:nvPicPr>
          <p:cNvPr id="1361" name="Google Shape;1361;p71"/>
          <p:cNvPicPr preferRelativeResize="0"/>
          <p:nvPr/>
        </p:nvPicPr>
        <p:blipFill>
          <a:blip r:embed="rId3">
            <a:alphaModFix/>
          </a:blip>
          <a:stretch>
            <a:fillRect/>
          </a:stretch>
        </p:blipFill>
        <p:spPr>
          <a:xfrm>
            <a:off x="705350" y="2034712"/>
            <a:ext cx="7733300" cy="28591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5" name="Shape 1365"/>
        <p:cNvGrpSpPr/>
        <p:nvPr/>
      </p:nvGrpSpPr>
      <p:grpSpPr>
        <a:xfrm>
          <a:off x="0" y="0"/>
          <a:ext cx="0" cy="0"/>
          <a:chOff x="0" y="0"/>
          <a:chExt cx="0" cy="0"/>
        </a:xfrm>
      </p:grpSpPr>
      <p:sp>
        <p:nvSpPr>
          <p:cNvPr id="1366" name="Google Shape;1366;p72"/>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367" name="Google Shape;1367;p72"/>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368" name="Google Shape;1368;p72"/>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369" name="Google Shape;1369;p72"/>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370" name="Google Shape;1370;p72"/>
          <p:cNvSpPr/>
          <p:nvPr/>
        </p:nvSpPr>
        <p:spPr>
          <a:xfrm rot="-5400000">
            <a:off x="1008325" y="1068988"/>
            <a:ext cx="610500" cy="1924500"/>
          </a:xfrm>
          <a:prstGeom prst="roundRect">
            <a:avLst>
              <a:gd fmla="val 50000" name="adj"/>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2"/>
          <p:cNvSpPr txBox="1"/>
          <p:nvPr/>
        </p:nvSpPr>
        <p:spPr>
          <a:xfrm>
            <a:off x="852269" y="1823047"/>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Spring Zuul</a:t>
            </a:r>
            <a:endParaRPr sz="900">
              <a:solidFill>
                <a:srgbClr val="FFFFFF"/>
              </a:solidFill>
              <a:latin typeface="Roboto"/>
              <a:ea typeface="Roboto"/>
              <a:cs typeface="Roboto"/>
              <a:sym typeface="Roboto"/>
            </a:endParaRPr>
          </a:p>
        </p:txBody>
      </p:sp>
      <p:grpSp>
        <p:nvGrpSpPr>
          <p:cNvPr id="1372" name="Google Shape;1372;p72"/>
          <p:cNvGrpSpPr/>
          <p:nvPr/>
        </p:nvGrpSpPr>
        <p:grpSpPr>
          <a:xfrm>
            <a:off x="523234" y="1844791"/>
            <a:ext cx="357468" cy="356497"/>
            <a:chOff x="-31455100" y="3909350"/>
            <a:chExt cx="294600" cy="293800"/>
          </a:xfrm>
        </p:grpSpPr>
        <p:sp>
          <p:nvSpPr>
            <p:cNvPr id="1373" name="Google Shape;1373;p72"/>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4" name="Google Shape;1374;p72"/>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375" name="Google Shape;1375;p72"/>
          <p:cNvSpPr txBox="1"/>
          <p:nvPr/>
        </p:nvSpPr>
        <p:spPr>
          <a:xfrm>
            <a:off x="523225" y="2460250"/>
            <a:ext cx="27624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Comment cela marche ?</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Implémenter Zuul</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grpSp>
        <p:nvGrpSpPr>
          <p:cNvPr id="1376" name="Google Shape;1376;p72"/>
          <p:cNvGrpSpPr/>
          <p:nvPr/>
        </p:nvGrpSpPr>
        <p:grpSpPr>
          <a:xfrm>
            <a:off x="3778888" y="1317675"/>
            <a:ext cx="3703775" cy="735225"/>
            <a:chOff x="3778888" y="1317675"/>
            <a:chExt cx="3703775" cy="735225"/>
          </a:xfrm>
        </p:grpSpPr>
        <p:sp>
          <p:nvSpPr>
            <p:cNvPr id="1377" name="Google Shape;1377;p72"/>
            <p:cNvSpPr/>
            <p:nvPr/>
          </p:nvSpPr>
          <p:spPr>
            <a:xfrm>
              <a:off x="4036938" y="1317675"/>
              <a:ext cx="735250" cy="735225"/>
            </a:xfrm>
            <a:custGeom>
              <a:rect b="b" l="l" r="r" t="t"/>
              <a:pathLst>
                <a:path extrusionOk="0" h="29409" w="29410">
                  <a:moveTo>
                    <a:pt x="14705" y="0"/>
                  </a:moveTo>
                  <a:cubicBezTo>
                    <a:pt x="6585" y="0"/>
                    <a:pt x="1" y="6584"/>
                    <a:pt x="1" y="14704"/>
                  </a:cubicBezTo>
                  <a:cubicBezTo>
                    <a:pt x="1" y="22824"/>
                    <a:pt x="6585" y="29409"/>
                    <a:pt x="14705" y="29409"/>
                  </a:cubicBezTo>
                  <a:cubicBezTo>
                    <a:pt x="22825" y="29409"/>
                    <a:pt x="29409" y="22824"/>
                    <a:pt x="29409" y="14704"/>
                  </a:cubicBezTo>
                  <a:cubicBezTo>
                    <a:pt x="29409" y="6584"/>
                    <a:pt x="22825" y="0"/>
                    <a:pt x="147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2"/>
            <p:cNvSpPr/>
            <p:nvPr/>
          </p:nvSpPr>
          <p:spPr>
            <a:xfrm>
              <a:off x="4072063" y="1352650"/>
              <a:ext cx="665000" cy="665275"/>
            </a:xfrm>
            <a:custGeom>
              <a:rect b="b" l="l" r="r" t="t"/>
              <a:pathLst>
                <a:path extrusionOk="0" h="26611" w="26600">
                  <a:moveTo>
                    <a:pt x="13300" y="26610"/>
                  </a:moveTo>
                  <a:cubicBezTo>
                    <a:pt x="5966" y="26610"/>
                    <a:pt x="1" y="20634"/>
                    <a:pt x="1" y="13299"/>
                  </a:cubicBezTo>
                  <a:cubicBezTo>
                    <a:pt x="1" y="5965"/>
                    <a:pt x="5966" y="0"/>
                    <a:pt x="13300" y="0"/>
                  </a:cubicBezTo>
                  <a:cubicBezTo>
                    <a:pt x="20634" y="0"/>
                    <a:pt x="26599" y="5965"/>
                    <a:pt x="26599" y="13299"/>
                  </a:cubicBezTo>
                  <a:cubicBezTo>
                    <a:pt x="26599" y="20634"/>
                    <a:pt x="20634" y="26610"/>
                    <a:pt x="13300" y="26610"/>
                  </a:cubicBezTo>
                  <a:close/>
                  <a:moveTo>
                    <a:pt x="13300" y="453"/>
                  </a:moveTo>
                  <a:cubicBezTo>
                    <a:pt x="6216" y="453"/>
                    <a:pt x="453" y="6215"/>
                    <a:pt x="453" y="13299"/>
                  </a:cubicBezTo>
                  <a:cubicBezTo>
                    <a:pt x="453" y="20384"/>
                    <a:pt x="6216" y="26146"/>
                    <a:pt x="13300" y="26146"/>
                  </a:cubicBezTo>
                  <a:cubicBezTo>
                    <a:pt x="20384" y="26146"/>
                    <a:pt x="26147" y="20384"/>
                    <a:pt x="26147" y="13299"/>
                  </a:cubicBezTo>
                  <a:cubicBezTo>
                    <a:pt x="26147" y="6215"/>
                    <a:pt x="20384" y="453"/>
                    <a:pt x="13300" y="453"/>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2"/>
            <p:cNvSpPr/>
            <p:nvPr/>
          </p:nvSpPr>
          <p:spPr>
            <a:xfrm>
              <a:off x="3778888" y="1392388"/>
              <a:ext cx="927525" cy="585800"/>
            </a:xfrm>
            <a:custGeom>
              <a:rect b="b" l="l" r="r" t="t"/>
              <a:pathLst>
                <a:path extrusionOk="0" h="23432" w="37101">
                  <a:moveTo>
                    <a:pt x="25539" y="251"/>
                  </a:moveTo>
                  <a:cubicBezTo>
                    <a:pt x="19872" y="1"/>
                    <a:pt x="15050" y="3846"/>
                    <a:pt x="13764" y="9073"/>
                  </a:cubicBezTo>
                  <a:cubicBezTo>
                    <a:pt x="13597" y="9740"/>
                    <a:pt x="12978" y="10216"/>
                    <a:pt x="12288" y="10216"/>
                  </a:cubicBezTo>
                  <a:lnTo>
                    <a:pt x="6263" y="10216"/>
                  </a:lnTo>
                  <a:cubicBezTo>
                    <a:pt x="5811" y="10216"/>
                    <a:pt x="5453" y="9847"/>
                    <a:pt x="5453" y="9406"/>
                  </a:cubicBezTo>
                  <a:lnTo>
                    <a:pt x="5453" y="6870"/>
                  </a:lnTo>
                  <a:cubicBezTo>
                    <a:pt x="5453" y="6561"/>
                    <a:pt x="5084" y="6406"/>
                    <a:pt x="4858" y="6620"/>
                  </a:cubicBezTo>
                  <a:lnTo>
                    <a:pt x="441" y="11050"/>
                  </a:lnTo>
                  <a:cubicBezTo>
                    <a:pt x="0" y="11490"/>
                    <a:pt x="0" y="12193"/>
                    <a:pt x="441" y="12621"/>
                  </a:cubicBezTo>
                  <a:lnTo>
                    <a:pt x="4858" y="17050"/>
                  </a:lnTo>
                  <a:cubicBezTo>
                    <a:pt x="5084" y="17265"/>
                    <a:pt x="5453" y="17110"/>
                    <a:pt x="5453" y="16800"/>
                  </a:cubicBezTo>
                  <a:lnTo>
                    <a:pt x="5453" y="14276"/>
                  </a:lnTo>
                  <a:cubicBezTo>
                    <a:pt x="5453" y="13824"/>
                    <a:pt x="5811" y="13466"/>
                    <a:pt x="6263" y="13466"/>
                  </a:cubicBezTo>
                  <a:lnTo>
                    <a:pt x="12288" y="13466"/>
                  </a:lnTo>
                  <a:cubicBezTo>
                    <a:pt x="13002" y="13466"/>
                    <a:pt x="13609" y="13955"/>
                    <a:pt x="13776" y="14645"/>
                  </a:cubicBezTo>
                  <a:cubicBezTo>
                    <a:pt x="15026" y="19693"/>
                    <a:pt x="19586" y="23432"/>
                    <a:pt x="25027" y="23432"/>
                  </a:cubicBezTo>
                  <a:cubicBezTo>
                    <a:pt x="31730" y="23432"/>
                    <a:pt x="37100" y="17753"/>
                    <a:pt x="36588" y="10954"/>
                  </a:cubicBezTo>
                  <a:cubicBezTo>
                    <a:pt x="36160" y="5144"/>
                    <a:pt x="31373" y="501"/>
                    <a:pt x="25539" y="25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2"/>
            <p:cNvSpPr/>
            <p:nvPr/>
          </p:nvSpPr>
          <p:spPr>
            <a:xfrm>
              <a:off x="4619163" y="1410538"/>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381" name="Google Shape;1381;p72"/>
            <p:cNvSpPr txBox="1"/>
            <p:nvPr/>
          </p:nvSpPr>
          <p:spPr>
            <a:xfrm>
              <a:off x="4145363" y="1500338"/>
              <a:ext cx="518400" cy="36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400">
                  <a:solidFill>
                    <a:srgbClr val="FFFFFF"/>
                  </a:solidFill>
                  <a:latin typeface="Fira Sans Extra Condensed Medium"/>
                  <a:ea typeface="Fira Sans Extra Condensed Medium"/>
                  <a:cs typeface="Fira Sans Extra Condensed Medium"/>
                  <a:sym typeface="Fira Sans Extra Condensed Medium"/>
                </a:rPr>
                <a:t>01</a:t>
              </a:r>
              <a:endParaRPr/>
            </a:p>
          </p:txBody>
        </p:sp>
        <p:sp>
          <p:nvSpPr>
            <p:cNvPr id="1382" name="Google Shape;1382;p72"/>
            <p:cNvSpPr/>
            <p:nvPr/>
          </p:nvSpPr>
          <p:spPr>
            <a:xfrm>
              <a:off x="5803263" y="1410338"/>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383" name="Google Shape;1383;p72"/>
            <p:cNvSpPr txBox="1"/>
            <p:nvPr/>
          </p:nvSpPr>
          <p:spPr>
            <a:xfrm>
              <a:off x="4886500" y="1405750"/>
              <a:ext cx="2318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Fira Sans Extra Condensed"/>
                  <a:ea typeface="Fira Sans Extra Condensed"/>
                  <a:cs typeface="Fira Sans Extra Condensed"/>
                  <a:sym typeface="Fira Sans Extra Condensed"/>
                </a:rPr>
                <a:t>Configurer un nouveau service Spring Boot et ajouter le composant Zuul</a:t>
              </a:r>
              <a:endParaRPr sz="1200">
                <a:latin typeface="Fira Sans Extra Condensed"/>
                <a:ea typeface="Fira Sans Extra Condensed"/>
                <a:cs typeface="Fira Sans Extra Condensed"/>
                <a:sym typeface="Fira Sans Extra Condensed"/>
              </a:endParaRPr>
            </a:p>
          </p:txBody>
        </p:sp>
      </p:grpSp>
      <p:grpSp>
        <p:nvGrpSpPr>
          <p:cNvPr id="1384" name="Google Shape;1384;p72"/>
          <p:cNvGrpSpPr/>
          <p:nvPr/>
        </p:nvGrpSpPr>
        <p:grpSpPr>
          <a:xfrm>
            <a:off x="3778888" y="2144838"/>
            <a:ext cx="3748375" cy="735225"/>
            <a:chOff x="3778888" y="2144838"/>
            <a:chExt cx="3748375" cy="735225"/>
          </a:xfrm>
        </p:grpSpPr>
        <p:sp>
          <p:nvSpPr>
            <p:cNvPr id="1385" name="Google Shape;1385;p72"/>
            <p:cNvSpPr/>
            <p:nvPr/>
          </p:nvSpPr>
          <p:spPr>
            <a:xfrm>
              <a:off x="4036938" y="2144838"/>
              <a:ext cx="735250" cy="735225"/>
            </a:xfrm>
            <a:custGeom>
              <a:rect b="b" l="l" r="r" t="t"/>
              <a:pathLst>
                <a:path extrusionOk="0" h="29409" w="29410">
                  <a:moveTo>
                    <a:pt x="14705" y="0"/>
                  </a:moveTo>
                  <a:cubicBezTo>
                    <a:pt x="6585" y="0"/>
                    <a:pt x="1" y="6585"/>
                    <a:pt x="1" y="14705"/>
                  </a:cubicBezTo>
                  <a:cubicBezTo>
                    <a:pt x="1" y="22825"/>
                    <a:pt x="6585" y="29409"/>
                    <a:pt x="14705" y="29409"/>
                  </a:cubicBezTo>
                  <a:cubicBezTo>
                    <a:pt x="22825" y="29409"/>
                    <a:pt x="29409" y="22825"/>
                    <a:pt x="29409" y="14705"/>
                  </a:cubicBezTo>
                  <a:cubicBezTo>
                    <a:pt x="29409" y="6585"/>
                    <a:pt x="22825" y="0"/>
                    <a:pt x="147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2"/>
            <p:cNvSpPr/>
            <p:nvPr/>
          </p:nvSpPr>
          <p:spPr>
            <a:xfrm>
              <a:off x="4072063" y="2179813"/>
              <a:ext cx="665000" cy="665275"/>
            </a:xfrm>
            <a:custGeom>
              <a:rect b="b" l="l" r="r" t="t"/>
              <a:pathLst>
                <a:path extrusionOk="0" h="26611" w="26600">
                  <a:moveTo>
                    <a:pt x="13300" y="26611"/>
                  </a:moveTo>
                  <a:cubicBezTo>
                    <a:pt x="5966" y="26611"/>
                    <a:pt x="1" y="20646"/>
                    <a:pt x="1" y="13312"/>
                  </a:cubicBezTo>
                  <a:cubicBezTo>
                    <a:pt x="1" y="5966"/>
                    <a:pt x="5966" y="1"/>
                    <a:pt x="13300" y="1"/>
                  </a:cubicBezTo>
                  <a:cubicBezTo>
                    <a:pt x="20634" y="1"/>
                    <a:pt x="26599" y="5966"/>
                    <a:pt x="26599" y="13312"/>
                  </a:cubicBezTo>
                  <a:cubicBezTo>
                    <a:pt x="26599" y="20646"/>
                    <a:pt x="20634" y="26611"/>
                    <a:pt x="13300" y="26611"/>
                  </a:cubicBezTo>
                  <a:close/>
                  <a:moveTo>
                    <a:pt x="13300" y="453"/>
                  </a:moveTo>
                  <a:cubicBezTo>
                    <a:pt x="6216" y="453"/>
                    <a:pt x="453" y="6227"/>
                    <a:pt x="453" y="13312"/>
                  </a:cubicBezTo>
                  <a:cubicBezTo>
                    <a:pt x="453" y="20396"/>
                    <a:pt x="6216" y="26159"/>
                    <a:pt x="13300" y="26159"/>
                  </a:cubicBezTo>
                  <a:cubicBezTo>
                    <a:pt x="20384" y="26159"/>
                    <a:pt x="26147" y="20396"/>
                    <a:pt x="26147" y="13312"/>
                  </a:cubicBezTo>
                  <a:cubicBezTo>
                    <a:pt x="26147" y="6227"/>
                    <a:pt x="20384" y="453"/>
                    <a:pt x="13300" y="453"/>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2"/>
            <p:cNvSpPr/>
            <p:nvPr/>
          </p:nvSpPr>
          <p:spPr>
            <a:xfrm>
              <a:off x="3778888" y="2219538"/>
              <a:ext cx="927525" cy="585825"/>
            </a:xfrm>
            <a:custGeom>
              <a:rect b="b" l="l" r="r" t="t"/>
              <a:pathLst>
                <a:path extrusionOk="0" h="23433" w="37101">
                  <a:moveTo>
                    <a:pt x="25539" y="251"/>
                  </a:moveTo>
                  <a:cubicBezTo>
                    <a:pt x="19872" y="1"/>
                    <a:pt x="15050" y="3835"/>
                    <a:pt x="13764" y="9062"/>
                  </a:cubicBezTo>
                  <a:cubicBezTo>
                    <a:pt x="13597" y="9740"/>
                    <a:pt x="12978" y="10205"/>
                    <a:pt x="12288" y="10205"/>
                  </a:cubicBezTo>
                  <a:lnTo>
                    <a:pt x="6263" y="10205"/>
                  </a:lnTo>
                  <a:cubicBezTo>
                    <a:pt x="5811" y="10205"/>
                    <a:pt x="5453" y="9847"/>
                    <a:pt x="5453" y="9395"/>
                  </a:cubicBezTo>
                  <a:lnTo>
                    <a:pt x="5453" y="6871"/>
                  </a:lnTo>
                  <a:cubicBezTo>
                    <a:pt x="5453" y="6561"/>
                    <a:pt x="5084" y="6395"/>
                    <a:pt x="4858" y="6621"/>
                  </a:cubicBezTo>
                  <a:lnTo>
                    <a:pt x="441" y="11038"/>
                  </a:lnTo>
                  <a:cubicBezTo>
                    <a:pt x="0" y="11478"/>
                    <a:pt x="0" y="12181"/>
                    <a:pt x="441" y="12621"/>
                  </a:cubicBezTo>
                  <a:lnTo>
                    <a:pt x="4858" y="17039"/>
                  </a:lnTo>
                  <a:cubicBezTo>
                    <a:pt x="5084" y="17265"/>
                    <a:pt x="5453" y="17110"/>
                    <a:pt x="5453" y="16801"/>
                  </a:cubicBezTo>
                  <a:lnTo>
                    <a:pt x="5453" y="14265"/>
                  </a:lnTo>
                  <a:cubicBezTo>
                    <a:pt x="5453" y="13824"/>
                    <a:pt x="5811" y="13455"/>
                    <a:pt x="6263" y="13455"/>
                  </a:cubicBezTo>
                  <a:lnTo>
                    <a:pt x="12288" y="13455"/>
                  </a:lnTo>
                  <a:cubicBezTo>
                    <a:pt x="13002" y="13455"/>
                    <a:pt x="13609" y="13943"/>
                    <a:pt x="13776" y="14634"/>
                  </a:cubicBezTo>
                  <a:cubicBezTo>
                    <a:pt x="15026" y="19682"/>
                    <a:pt x="19586" y="23432"/>
                    <a:pt x="25027" y="23432"/>
                  </a:cubicBezTo>
                  <a:cubicBezTo>
                    <a:pt x="31730" y="23432"/>
                    <a:pt x="37100" y="17753"/>
                    <a:pt x="36588" y="10943"/>
                  </a:cubicBezTo>
                  <a:cubicBezTo>
                    <a:pt x="36160" y="5132"/>
                    <a:pt x="31373" y="501"/>
                    <a:pt x="25539" y="25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2"/>
            <p:cNvSpPr txBox="1"/>
            <p:nvPr/>
          </p:nvSpPr>
          <p:spPr>
            <a:xfrm>
              <a:off x="4145363" y="2327500"/>
              <a:ext cx="518400" cy="36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400">
                  <a:solidFill>
                    <a:srgbClr val="FFFFFF"/>
                  </a:solidFill>
                  <a:latin typeface="Fira Sans Extra Condensed Medium"/>
                  <a:ea typeface="Fira Sans Extra Condensed Medium"/>
                  <a:cs typeface="Fira Sans Extra Condensed Medium"/>
                  <a:sym typeface="Fira Sans Extra Condensed Medium"/>
                </a:rPr>
                <a:t>02</a:t>
              </a:r>
              <a:endParaRPr/>
            </a:p>
          </p:txBody>
        </p:sp>
        <p:sp>
          <p:nvSpPr>
            <p:cNvPr id="1389" name="Google Shape;1389;p72"/>
            <p:cNvSpPr/>
            <p:nvPr/>
          </p:nvSpPr>
          <p:spPr>
            <a:xfrm>
              <a:off x="4663763" y="2257588"/>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390" name="Google Shape;1390;p72"/>
            <p:cNvSpPr/>
            <p:nvPr/>
          </p:nvSpPr>
          <p:spPr>
            <a:xfrm>
              <a:off x="5847863" y="2257388"/>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391" name="Google Shape;1391;p72"/>
            <p:cNvSpPr txBox="1"/>
            <p:nvPr/>
          </p:nvSpPr>
          <p:spPr>
            <a:xfrm>
              <a:off x="4931100" y="2252800"/>
              <a:ext cx="2318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Fira Sans Extra Condensed"/>
                  <a:ea typeface="Fira Sans Extra Condensed"/>
                  <a:cs typeface="Fira Sans Extra Condensed"/>
                  <a:sym typeface="Fira Sans Extra Condensed"/>
                </a:rPr>
                <a:t>Annoter la classe Bootstrap avec les services Zuul</a:t>
              </a:r>
              <a:endParaRPr sz="1200">
                <a:latin typeface="Fira Sans Extra Condensed"/>
                <a:ea typeface="Fira Sans Extra Condensed"/>
                <a:cs typeface="Fira Sans Extra Condensed"/>
                <a:sym typeface="Fira Sans Extra Condensed"/>
              </a:endParaRPr>
            </a:p>
          </p:txBody>
        </p:sp>
      </p:grpSp>
      <p:grpSp>
        <p:nvGrpSpPr>
          <p:cNvPr id="1392" name="Google Shape;1392;p72"/>
          <p:cNvGrpSpPr/>
          <p:nvPr/>
        </p:nvGrpSpPr>
        <p:grpSpPr>
          <a:xfrm>
            <a:off x="3778888" y="2972025"/>
            <a:ext cx="3743000" cy="735250"/>
            <a:chOff x="3778888" y="2972025"/>
            <a:chExt cx="3743000" cy="735250"/>
          </a:xfrm>
        </p:grpSpPr>
        <p:sp>
          <p:nvSpPr>
            <p:cNvPr id="1393" name="Google Shape;1393;p72"/>
            <p:cNvSpPr/>
            <p:nvPr/>
          </p:nvSpPr>
          <p:spPr>
            <a:xfrm>
              <a:off x="4036938" y="2972025"/>
              <a:ext cx="735250" cy="735250"/>
            </a:xfrm>
            <a:custGeom>
              <a:rect b="b" l="l" r="r" t="t"/>
              <a:pathLst>
                <a:path extrusionOk="0" h="29410" w="29410">
                  <a:moveTo>
                    <a:pt x="14705" y="1"/>
                  </a:moveTo>
                  <a:cubicBezTo>
                    <a:pt x="6585" y="1"/>
                    <a:pt x="1" y="6585"/>
                    <a:pt x="1" y="14705"/>
                  </a:cubicBezTo>
                  <a:cubicBezTo>
                    <a:pt x="1" y="22825"/>
                    <a:pt x="6585" y="29409"/>
                    <a:pt x="14705" y="29409"/>
                  </a:cubicBezTo>
                  <a:cubicBezTo>
                    <a:pt x="22825" y="29409"/>
                    <a:pt x="29409" y="22825"/>
                    <a:pt x="29409" y="14705"/>
                  </a:cubicBezTo>
                  <a:cubicBezTo>
                    <a:pt x="29409" y="6585"/>
                    <a:pt x="22825" y="1"/>
                    <a:pt x="147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2"/>
            <p:cNvSpPr/>
            <p:nvPr/>
          </p:nvSpPr>
          <p:spPr>
            <a:xfrm>
              <a:off x="4072063" y="3007000"/>
              <a:ext cx="665000" cy="665300"/>
            </a:xfrm>
            <a:custGeom>
              <a:rect b="b" l="l" r="r" t="t"/>
              <a:pathLst>
                <a:path extrusionOk="0" h="26612" w="26600">
                  <a:moveTo>
                    <a:pt x="13300" y="26611"/>
                  </a:moveTo>
                  <a:cubicBezTo>
                    <a:pt x="5966" y="26611"/>
                    <a:pt x="1" y="20646"/>
                    <a:pt x="1" y="13312"/>
                  </a:cubicBezTo>
                  <a:cubicBezTo>
                    <a:pt x="1" y="5978"/>
                    <a:pt x="5966" y="1"/>
                    <a:pt x="13300" y="1"/>
                  </a:cubicBezTo>
                  <a:cubicBezTo>
                    <a:pt x="20634" y="1"/>
                    <a:pt x="26599" y="5978"/>
                    <a:pt x="26599" y="13312"/>
                  </a:cubicBezTo>
                  <a:cubicBezTo>
                    <a:pt x="26599" y="20646"/>
                    <a:pt x="20634" y="26611"/>
                    <a:pt x="13300" y="26611"/>
                  </a:cubicBezTo>
                  <a:close/>
                  <a:moveTo>
                    <a:pt x="13300" y="465"/>
                  </a:moveTo>
                  <a:cubicBezTo>
                    <a:pt x="6216" y="465"/>
                    <a:pt x="453" y="6228"/>
                    <a:pt x="453" y="13312"/>
                  </a:cubicBezTo>
                  <a:cubicBezTo>
                    <a:pt x="453" y="20396"/>
                    <a:pt x="6216" y="26159"/>
                    <a:pt x="13300" y="26159"/>
                  </a:cubicBezTo>
                  <a:cubicBezTo>
                    <a:pt x="20384" y="26159"/>
                    <a:pt x="26147" y="20396"/>
                    <a:pt x="26147" y="13312"/>
                  </a:cubicBezTo>
                  <a:cubicBezTo>
                    <a:pt x="26147" y="6228"/>
                    <a:pt x="20384" y="465"/>
                    <a:pt x="13300" y="465"/>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2"/>
            <p:cNvSpPr/>
            <p:nvPr/>
          </p:nvSpPr>
          <p:spPr>
            <a:xfrm>
              <a:off x="3778888" y="3046750"/>
              <a:ext cx="927525" cy="585800"/>
            </a:xfrm>
            <a:custGeom>
              <a:rect b="b" l="l" r="r" t="t"/>
              <a:pathLst>
                <a:path extrusionOk="0" h="23432" w="37101">
                  <a:moveTo>
                    <a:pt x="25539" y="250"/>
                  </a:moveTo>
                  <a:cubicBezTo>
                    <a:pt x="19872" y="0"/>
                    <a:pt x="15050" y="3834"/>
                    <a:pt x="13764" y="9061"/>
                  </a:cubicBezTo>
                  <a:cubicBezTo>
                    <a:pt x="13597" y="9739"/>
                    <a:pt x="12978" y="10204"/>
                    <a:pt x="12288" y="10204"/>
                  </a:cubicBezTo>
                  <a:lnTo>
                    <a:pt x="6263" y="10204"/>
                  </a:lnTo>
                  <a:cubicBezTo>
                    <a:pt x="5811" y="10204"/>
                    <a:pt x="5453" y="9846"/>
                    <a:pt x="5453" y="9406"/>
                  </a:cubicBezTo>
                  <a:lnTo>
                    <a:pt x="5453" y="6870"/>
                  </a:lnTo>
                  <a:cubicBezTo>
                    <a:pt x="5453" y="6560"/>
                    <a:pt x="5084" y="6406"/>
                    <a:pt x="4858" y="6620"/>
                  </a:cubicBezTo>
                  <a:lnTo>
                    <a:pt x="441" y="11049"/>
                  </a:lnTo>
                  <a:cubicBezTo>
                    <a:pt x="0" y="11478"/>
                    <a:pt x="0" y="12180"/>
                    <a:pt x="441" y="12621"/>
                  </a:cubicBezTo>
                  <a:lnTo>
                    <a:pt x="4858" y="17050"/>
                  </a:lnTo>
                  <a:cubicBezTo>
                    <a:pt x="5084" y="17264"/>
                    <a:pt x="5453" y="17109"/>
                    <a:pt x="5453" y="16800"/>
                  </a:cubicBezTo>
                  <a:lnTo>
                    <a:pt x="5453" y="14264"/>
                  </a:lnTo>
                  <a:cubicBezTo>
                    <a:pt x="5453" y="13823"/>
                    <a:pt x="5811" y="13466"/>
                    <a:pt x="6263" y="13466"/>
                  </a:cubicBezTo>
                  <a:lnTo>
                    <a:pt x="12288" y="13466"/>
                  </a:lnTo>
                  <a:cubicBezTo>
                    <a:pt x="13002" y="13466"/>
                    <a:pt x="13609" y="13954"/>
                    <a:pt x="13776" y="14633"/>
                  </a:cubicBezTo>
                  <a:cubicBezTo>
                    <a:pt x="15026" y="19693"/>
                    <a:pt x="19586" y="23431"/>
                    <a:pt x="25027" y="23431"/>
                  </a:cubicBezTo>
                  <a:cubicBezTo>
                    <a:pt x="31730" y="23431"/>
                    <a:pt x="37100" y="17752"/>
                    <a:pt x="36588" y="10942"/>
                  </a:cubicBezTo>
                  <a:cubicBezTo>
                    <a:pt x="36160" y="5132"/>
                    <a:pt x="31373" y="500"/>
                    <a:pt x="25539" y="25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2"/>
            <p:cNvSpPr txBox="1"/>
            <p:nvPr/>
          </p:nvSpPr>
          <p:spPr>
            <a:xfrm>
              <a:off x="4145363" y="3154700"/>
              <a:ext cx="518400" cy="36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400">
                  <a:solidFill>
                    <a:srgbClr val="FFFFFF"/>
                  </a:solidFill>
                  <a:latin typeface="Fira Sans Extra Condensed Medium"/>
                  <a:ea typeface="Fira Sans Extra Condensed Medium"/>
                  <a:cs typeface="Fira Sans Extra Condensed Medium"/>
                  <a:sym typeface="Fira Sans Extra Condensed Medium"/>
                </a:rPr>
                <a:t>03</a:t>
              </a:r>
              <a:endParaRPr/>
            </a:p>
          </p:txBody>
        </p:sp>
        <p:sp>
          <p:nvSpPr>
            <p:cNvPr id="1397" name="Google Shape;1397;p72"/>
            <p:cNvSpPr/>
            <p:nvPr/>
          </p:nvSpPr>
          <p:spPr>
            <a:xfrm>
              <a:off x="4658388" y="3062950"/>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398" name="Google Shape;1398;p72"/>
            <p:cNvSpPr/>
            <p:nvPr/>
          </p:nvSpPr>
          <p:spPr>
            <a:xfrm>
              <a:off x="5842488" y="3062750"/>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399" name="Google Shape;1399;p72"/>
            <p:cNvSpPr txBox="1"/>
            <p:nvPr/>
          </p:nvSpPr>
          <p:spPr>
            <a:xfrm>
              <a:off x="4925725" y="3058163"/>
              <a:ext cx="2318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Fira Sans Extra Condensed"/>
                  <a:ea typeface="Fira Sans Extra Condensed"/>
                  <a:cs typeface="Fira Sans Extra Condensed"/>
                  <a:sym typeface="Fira Sans Extra Condensed"/>
                </a:rPr>
                <a:t>Configurer Zuul pour communiquer avec Eureka server</a:t>
              </a:r>
              <a:endParaRPr sz="1200">
                <a:latin typeface="Fira Sans Extra Condensed"/>
                <a:ea typeface="Fira Sans Extra Condensed"/>
                <a:cs typeface="Fira Sans Extra Condensed"/>
                <a:sym typeface="Fira Sans Extra Condensed"/>
              </a:endParaRPr>
            </a:p>
          </p:txBody>
        </p:sp>
      </p:grpSp>
      <p:grpSp>
        <p:nvGrpSpPr>
          <p:cNvPr id="1400" name="Google Shape;1400;p72"/>
          <p:cNvGrpSpPr/>
          <p:nvPr/>
        </p:nvGrpSpPr>
        <p:grpSpPr>
          <a:xfrm>
            <a:off x="3778888" y="3790550"/>
            <a:ext cx="3743000" cy="735225"/>
            <a:chOff x="3778888" y="3790550"/>
            <a:chExt cx="3743000" cy="735225"/>
          </a:xfrm>
        </p:grpSpPr>
        <p:sp>
          <p:nvSpPr>
            <p:cNvPr id="1401" name="Google Shape;1401;p72"/>
            <p:cNvSpPr/>
            <p:nvPr/>
          </p:nvSpPr>
          <p:spPr>
            <a:xfrm>
              <a:off x="4036938" y="3790550"/>
              <a:ext cx="735250" cy="735225"/>
            </a:xfrm>
            <a:custGeom>
              <a:rect b="b" l="l" r="r" t="t"/>
              <a:pathLst>
                <a:path extrusionOk="0" h="29409" w="29410">
                  <a:moveTo>
                    <a:pt x="14705" y="1"/>
                  </a:moveTo>
                  <a:cubicBezTo>
                    <a:pt x="6585" y="1"/>
                    <a:pt x="1" y="6585"/>
                    <a:pt x="1" y="14705"/>
                  </a:cubicBezTo>
                  <a:cubicBezTo>
                    <a:pt x="1" y="22825"/>
                    <a:pt x="6585" y="29409"/>
                    <a:pt x="14705" y="29409"/>
                  </a:cubicBezTo>
                  <a:cubicBezTo>
                    <a:pt x="22825" y="29409"/>
                    <a:pt x="29409" y="22825"/>
                    <a:pt x="29409" y="14705"/>
                  </a:cubicBezTo>
                  <a:cubicBezTo>
                    <a:pt x="29409" y="6585"/>
                    <a:pt x="22825" y="1"/>
                    <a:pt x="147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2"/>
            <p:cNvSpPr/>
            <p:nvPr/>
          </p:nvSpPr>
          <p:spPr>
            <a:xfrm>
              <a:off x="4072063" y="3825525"/>
              <a:ext cx="665000" cy="665275"/>
            </a:xfrm>
            <a:custGeom>
              <a:rect b="b" l="l" r="r" t="t"/>
              <a:pathLst>
                <a:path extrusionOk="0" h="26611" w="26600">
                  <a:moveTo>
                    <a:pt x="13300" y="26611"/>
                  </a:moveTo>
                  <a:cubicBezTo>
                    <a:pt x="5966" y="26611"/>
                    <a:pt x="1" y="20646"/>
                    <a:pt x="1" y="13312"/>
                  </a:cubicBezTo>
                  <a:cubicBezTo>
                    <a:pt x="1" y="5977"/>
                    <a:pt x="5966" y="1"/>
                    <a:pt x="13300" y="1"/>
                  </a:cubicBezTo>
                  <a:cubicBezTo>
                    <a:pt x="20634" y="1"/>
                    <a:pt x="26599" y="5977"/>
                    <a:pt x="26599" y="13312"/>
                  </a:cubicBezTo>
                  <a:cubicBezTo>
                    <a:pt x="26599" y="20646"/>
                    <a:pt x="20634" y="26611"/>
                    <a:pt x="13300" y="26611"/>
                  </a:cubicBezTo>
                  <a:close/>
                  <a:moveTo>
                    <a:pt x="13300" y="465"/>
                  </a:moveTo>
                  <a:cubicBezTo>
                    <a:pt x="6216" y="465"/>
                    <a:pt x="453" y="6227"/>
                    <a:pt x="453" y="13312"/>
                  </a:cubicBezTo>
                  <a:cubicBezTo>
                    <a:pt x="453" y="20396"/>
                    <a:pt x="6216" y="26159"/>
                    <a:pt x="13300" y="26159"/>
                  </a:cubicBezTo>
                  <a:cubicBezTo>
                    <a:pt x="20384" y="26159"/>
                    <a:pt x="26147" y="20396"/>
                    <a:pt x="26147" y="13312"/>
                  </a:cubicBezTo>
                  <a:cubicBezTo>
                    <a:pt x="26147" y="6227"/>
                    <a:pt x="20384" y="465"/>
                    <a:pt x="13300" y="465"/>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2"/>
            <p:cNvSpPr/>
            <p:nvPr/>
          </p:nvSpPr>
          <p:spPr>
            <a:xfrm>
              <a:off x="3778888" y="3865250"/>
              <a:ext cx="927525" cy="585825"/>
            </a:xfrm>
            <a:custGeom>
              <a:rect b="b" l="l" r="r" t="t"/>
              <a:pathLst>
                <a:path extrusionOk="0" h="23433" w="37101">
                  <a:moveTo>
                    <a:pt x="25539" y="251"/>
                  </a:moveTo>
                  <a:cubicBezTo>
                    <a:pt x="19872" y="1"/>
                    <a:pt x="15050" y="3835"/>
                    <a:pt x="13764" y="9062"/>
                  </a:cubicBezTo>
                  <a:cubicBezTo>
                    <a:pt x="13597" y="9740"/>
                    <a:pt x="12978" y="10205"/>
                    <a:pt x="12288" y="10205"/>
                  </a:cubicBezTo>
                  <a:lnTo>
                    <a:pt x="6263" y="10205"/>
                  </a:lnTo>
                  <a:cubicBezTo>
                    <a:pt x="5811" y="10205"/>
                    <a:pt x="5453" y="9847"/>
                    <a:pt x="5453" y="9395"/>
                  </a:cubicBezTo>
                  <a:lnTo>
                    <a:pt x="5453" y="6871"/>
                  </a:lnTo>
                  <a:cubicBezTo>
                    <a:pt x="5453" y="6561"/>
                    <a:pt x="5084" y="6406"/>
                    <a:pt x="4858" y="6621"/>
                  </a:cubicBezTo>
                  <a:lnTo>
                    <a:pt x="441" y="11050"/>
                  </a:lnTo>
                  <a:cubicBezTo>
                    <a:pt x="0" y="11479"/>
                    <a:pt x="0" y="12181"/>
                    <a:pt x="441" y="12622"/>
                  </a:cubicBezTo>
                  <a:lnTo>
                    <a:pt x="4858" y="17051"/>
                  </a:lnTo>
                  <a:cubicBezTo>
                    <a:pt x="5084" y="17265"/>
                    <a:pt x="5453" y="17110"/>
                    <a:pt x="5453" y="16801"/>
                  </a:cubicBezTo>
                  <a:lnTo>
                    <a:pt x="5453" y="14265"/>
                  </a:lnTo>
                  <a:cubicBezTo>
                    <a:pt x="5453" y="13824"/>
                    <a:pt x="5811" y="13455"/>
                    <a:pt x="6263" y="13455"/>
                  </a:cubicBezTo>
                  <a:lnTo>
                    <a:pt x="12288" y="13455"/>
                  </a:lnTo>
                  <a:cubicBezTo>
                    <a:pt x="13002" y="13455"/>
                    <a:pt x="13609" y="13955"/>
                    <a:pt x="13776" y="14634"/>
                  </a:cubicBezTo>
                  <a:cubicBezTo>
                    <a:pt x="15026" y="19694"/>
                    <a:pt x="19586" y="23432"/>
                    <a:pt x="25027" y="23432"/>
                  </a:cubicBezTo>
                  <a:cubicBezTo>
                    <a:pt x="31730" y="23432"/>
                    <a:pt x="37100" y="17753"/>
                    <a:pt x="36588" y="10943"/>
                  </a:cubicBezTo>
                  <a:cubicBezTo>
                    <a:pt x="36160" y="5132"/>
                    <a:pt x="31373" y="501"/>
                    <a:pt x="25539" y="25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2"/>
            <p:cNvSpPr txBox="1"/>
            <p:nvPr/>
          </p:nvSpPr>
          <p:spPr>
            <a:xfrm>
              <a:off x="4145363" y="3973213"/>
              <a:ext cx="518400" cy="36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400">
                  <a:solidFill>
                    <a:srgbClr val="FFFFFF"/>
                  </a:solidFill>
                  <a:latin typeface="Fira Sans Extra Condensed Medium"/>
                  <a:ea typeface="Fira Sans Extra Condensed Medium"/>
                  <a:cs typeface="Fira Sans Extra Condensed Medium"/>
                  <a:sym typeface="Fira Sans Extra Condensed Medium"/>
                </a:rPr>
                <a:t>04</a:t>
              </a:r>
              <a:endParaRPr/>
            </a:p>
          </p:txBody>
        </p:sp>
        <p:sp>
          <p:nvSpPr>
            <p:cNvPr id="1405" name="Google Shape;1405;p72"/>
            <p:cNvSpPr/>
            <p:nvPr/>
          </p:nvSpPr>
          <p:spPr>
            <a:xfrm>
              <a:off x="4658388" y="3876988"/>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406" name="Google Shape;1406;p72"/>
            <p:cNvSpPr/>
            <p:nvPr/>
          </p:nvSpPr>
          <p:spPr>
            <a:xfrm>
              <a:off x="5842488" y="3876788"/>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407" name="Google Shape;1407;p72"/>
            <p:cNvSpPr txBox="1"/>
            <p:nvPr/>
          </p:nvSpPr>
          <p:spPr>
            <a:xfrm>
              <a:off x="4925725" y="3966900"/>
              <a:ext cx="2318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Fira Sans Extra Condensed"/>
                  <a:ea typeface="Fira Sans Extra Condensed"/>
                  <a:cs typeface="Fira Sans Extra Condensed"/>
                  <a:sym typeface="Fira Sans Extra Condensed"/>
                </a:rPr>
                <a:t>Configurer les filtres Zuul</a:t>
              </a:r>
              <a:endParaRPr sz="1200">
                <a:latin typeface="Fira Sans Extra Condensed"/>
                <a:ea typeface="Fira Sans Extra Condensed"/>
                <a:cs typeface="Fira Sans Extra Condensed"/>
                <a:sym typeface="Fira Sans Extra Condensed"/>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1" name="Shape 1411"/>
        <p:cNvGrpSpPr/>
        <p:nvPr/>
      </p:nvGrpSpPr>
      <p:grpSpPr>
        <a:xfrm>
          <a:off x="0" y="0"/>
          <a:ext cx="0" cy="0"/>
          <a:chOff x="0" y="0"/>
          <a:chExt cx="0" cy="0"/>
        </a:xfrm>
      </p:grpSpPr>
      <p:sp>
        <p:nvSpPr>
          <p:cNvPr id="1412" name="Google Shape;1412;p73"/>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413" name="Google Shape;1413;p73"/>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14" name="Google Shape;1414;p73"/>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415" name="Google Shape;1415;p73"/>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16" name="Google Shape;1416;p73"/>
          <p:cNvSpPr txBox="1"/>
          <p:nvPr/>
        </p:nvSpPr>
        <p:spPr>
          <a:xfrm>
            <a:off x="523225" y="2460250"/>
            <a:ext cx="27624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Fonctionnalité</a:t>
            </a:r>
            <a:endParaRPr sz="1600">
              <a:solidFill>
                <a:schemeClr val="dk1"/>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Comment cela marche ?</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Implémenter le service</a:t>
            </a:r>
            <a:endParaRPr sz="1600">
              <a:solidFill>
                <a:srgbClr val="CCCCCC"/>
              </a:solidFill>
              <a:latin typeface="Fira Sans Extra Condensed SemiBold"/>
              <a:ea typeface="Fira Sans Extra Condensed SemiBold"/>
              <a:cs typeface="Fira Sans Extra Condensed SemiBold"/>
              <a:sym typeface="Fira Sans Extra Condensed SemiBold"/>
            </a:endParaRPr>
          </a:p>
        </p:txBody>
      </p:sp>
      <p:sp>
        <p:nvSpPr>
          <p:cNvPr id="1417" name="Google Shape;1417;p73"/>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3"/>
          <p:cNvSpPr txBox="1"/>
          <p:nvPr/>
        </p:nvSpPr>
        <p:spPr>
          <a:xfrm>
            <a:off x="852269"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AUTHENTIFICATION</a:t>
            </a:r>
            <a:endParaRPr sz="900">
              <a:solidFill>
                <a:srgbClr val="FFFFFF"/>
              </a:solidFill>
              <a:latin typeface="Roboto"/>
              <a:ea typeface="Roboto"/>
              <a:cs typeface="Roboto"/>
              <a:sym typeface="Roboto"/>
            </a:endParaRPr>
          </a:p>
        </p:txBody>
      </p:sp>
      <p:grpSp>
        <p:nvGrpSpPr>
          <p:cNvPr id="1419" name="Google Shape;1419;p73"/>
          <p:cNvGrpSpPr/>
          <p:nvPr/>
        </p:nvGrpSpPr>
        <p:grpSpPr>
          <a:xfrm>
            <a:off x="523234" y="1836604"/>
            <a:ext cx="357468" cy="356497"/>
            <a:chOff x="-31455100" y="3909350"/>
            <a:chExt cx="294600" cy="293800"/>
          </a:xfrm>
        </p:grpSpPr>
        <p:sp>
          <p:nvSpPr>
            <p:cNvPr id="1420" name="Google Shape;1420;p7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21" name="Google Shape;1421;p7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pic>
        <p:nvPicPr>
          <p:cNvPr id="1422" name="Google Shape;1422;p73"/>
          <p:cNvPicPr preferRelativeResize="0"/>
          <p:nvPr/>
        </p:nvPicPr>
        <p:blipFill>
          <a:blip r:embed="rId3">
            <a:alphaModFix/>
          </a:blip>
          <a:stretch>
            <a:fillRect/>
          </a:stretch>
        </p:blipFill>
        <p:spPr>
          <a:xfrm>
            <a:off x="4018188" y="847900"/>
            <a:ext cx="3911725" cy="39117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6" name="Shape 1426"/>
        <p:cNvGrpSpPr/>
        <p:nvPr/>
      </p:nvGrpSpPr>
      <p:grpSpPr>
        <a:xfrm>
          <a:off x="0" y="0"/>
          <a:ext cx="0" cy="0"/>
          <a:chOff x="0" y="0"/>
          <a:chExt cx="0" cy="0"/>
        </a:xfrm>
      </p:grpSpPr>
      <p:pic>
        <p:nvPicPr>
          <p:cNvPr id="1427" name="Google Shape;1427;p74"/>
          <p:cNvPicPr preferRelativeResize="0"/>
          <p:nvPr/>
        </p:nvPicPr>
        <p:blipFill>
          <a:blip r:embed="rId3">
            <a:alphaModFix/>
          </a:blip>
          <a:stretch>
            <a:fillRect/>
          </a:stretch>
        </p:blipFill>
        <p:spPr>
          <a:xfrm>
            <a:off x="1027862" y="1657351"/>
            <a:ext cx="7417374" cy="3246826"/>
          </a:xfrm>
          <a:prstGeom prst="rect">
            <a:avLst/>
          </a:prstGeom>
          <a:noFill/>
          <a:ln>
            <a:noFill/>
          </a:ln>
        </p:spPr>
      </p:pic>
      <p:sp>
        <p:nvSpPr>
          <p:cNvPr id="1428" name="Google Shape;1428;p74"/>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429" name="Google Shape;1429;p74"/>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30" name="Google Shape;1430;p74"/>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431" name="Google Shape;1431;p74"/>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32" name="Google Shape;1432;p74"/>
          <p:cNvSpPr txBox="1"/>
          <p:nvPr/>
        </p:nvSpPr>
        <p:spPr>
          <a:xfrm>
            <a:off x="2580625" y="1130163"/>
            <a:ext cx="27624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Comment cela marche ?</a:t>
            </a:r>
            <a:endParaRPr sz="1600">
              <a:solidFill>
                <a:schemeClr val="dk1"/>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Implémenter le service</a:t>
            </a:r>
            <a:endParaRPr sz="1600">
              <a:solidFill>
                <a:srgbClr val="CCCCCC"/>
              </a:solidFill>
              <a:latin typeface="Fira Sans Extra Condensed SemiBold"/>
              <a:ea typeface="Fira Sans Extra Condensed SemiBold"/>
              <a:cs typeface="Fira Sans Extra Condensed SemiBold"/>
              <a:sym typeface="Fira Sans Extra Condensed SemiBold"/>
            </a:endParaRPr>
          </a:p>
        </p:txBody>
      </p:sp>
      <p:sp>
        <p:nvSpPr>
          <p:cNvPr id="1433" name="Google Shape;1433;p74"/>
          <p:cNvSpPr/>
          <p:nvPr/>
        </p:nvSpPr>
        <p:spPr>
          <a:xfrm rot="-5400000">
            <a:off x="1008325" y="63085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4"/>
          <p:cNvSpPr txBox="1"/>
          <p:nvPr/>
        </p:nvSpPr>
        <p:spPr>
          <a:xfrm>
            <a:off x="852269" y="138490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AUTHENTIFICATION</a:t>
            </a:r>
            <a:endParaRPr sz="900">
              <a:solidFill>
                <a:srgbClr val="FFFFFF"/>
              </a:solidFill>
              <a:latin typeface="Roboto"/>
              <a:ea typeface="Roboto"/>
              <a:cs typeface="Roboto"/>
              <a:sym typeface="Roboto"/>
            </a:endParaRPr>
          </a:p>
        </p:txBody>
      </p:sp>
      <p:grpSp>
        <p:nvGrpSpPr>
          <p:cNvPr id="1435" name="Google Shape;1435;p74"/>
          <p:cNvGrpSpPr/>
          <p:nvPr/>
        </p:nvGrpSpPr>
        <p:grpSpPr>
          <a:xfrm>
            <a:off x="523234" y="1406654"/>
            <a:ext cx="357468" cy="356497"/>
            <a:chOff x="-31455100" y="3909350"/>
            <a:chExt cx="294600" cy="293800"/>
          </a:xfrm>
        </p:grpSpPr>
        <p:sp>
          <p:nvSpPr>
            <p:cNvPr id="1436" name="Google Shape;1436;p74"/>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37" name="Google Shape;1437;p74"/>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1" name="Shape 1441"/>
        <p:cNvGrpSpPr/>
        <p:nvPr/>
      </p:nvGrpSpPr>
      <p:grpSpPr>
        <a:xfrm>
          <a:off x="0" y="0"/>
          <a:ext cx="0" cy="0"/>
          <a:chOff x="0" y="0"/>
          <a:chExt cx="0" cy="0"/>
        </a:xfrm>
      </p:grpSpPr>
      <p:sp>
        <p:nvSpPr>
          <p:cNvPr id="1442" name="Google Shape;1442;p75"/>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443" name="Google Shape;1443;p75"/>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44" name="Google Shape;1444;p75"/>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445" name="Google Shape;1445;p75"/>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46" name="Google Shape;1446;p75"/>
          <p:cNvSpPr txBox="1"/>
          <p:nvPr/>
        </p:nvSpPr>
        <p:spPr>
          <a:xfrm>
            <a:off x="522775" y="2460263"/>
            <a:ext cx="27624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Comment cela marche ?</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Implémenter le service</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1447" name="Google Shape;1447;p75"/>
          <p:cNvSpPr/>
          <p:nvPr/>
        </p:nvSpPr>
        <p:spPr>
          <a:xfrm rot="-5400000">
            <a:off x="1008325" y="10690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5"/>
          <p:cNvSpPr txBox="1"/>
          <p:nvPr/>
        </p:nvSpPr>
        <p:spPr>
          <a:xfrm>
            <a:off x="852269" y="18230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AUTHENTIFICATION</a:t>
            </a:r>
            <a:endParaRPr sz="900">
              <a:solidFill>
                <a:srgbClr val="FFFFFF"/>
              </a:solidFill>
              <a:latin typeface="Roboto"/>
              <a:ea typeface="Roboto"/>
              <a:cs typeface="Roboto"/>
              <a:sym typeface="Roboto"/>
            </a:endParaRPr>
          </a:p>
        </p:txBody>
      </p:sp>
      <p:grpSp>
        <p:nvGrpSpPr>
          <p:cNvPr id="1449" name="Google Shape;1449;p75"/>
          <p:cNvGrpSpPr/>
          <p:nvPr/>
        </p:nvGrpSpPr>
        <p:grpSpPr>
          <a:xfrm>
            <a:off x="523234" y="1844804"/>
            <a:ext cx="357468" cy="356497"/>
            <a:chOff x="-31455100" y="3909350"/>
            <a:chExt cx="294600" cy="293800"/>
          </a:xfrm>
        </p:grpSpPr>
        <p:sp>
          <p:nvSpPr>
            <p:cNvPr id="1450" name="Google Shape;1450;p7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1" name="Google Shape;1451;p7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52" name="Google Shape;1452;p75"/>
          <p:cNvGrpSpPr/>
          <p:nvPr/>
        </p:nvGrpSpPr>
        <p:grpSpPr>
          <a:xfrm>
            <a:off x="3778888" y="1727163"/>
            <a:ext cx="3703775" cy="735225"/>
            <a:chOff x="3778888" y="1317675"/>
            <a:chExt cx="3703775" cy="735225"/>
          </a:xfrm>
        </p:grpSpPr>
        <p:sp>
          <p:nvSpPr>
            <p:cNvPr id="1453" name="Google Shape;1453;p75"/>
            <p:cNvSpPr/>
            <p:nvPr/>
          </p:nvSpPr>
          <p:spPr>
            <a:xfrm>
              <a:off x="4036938" y="1317675"/>
              <a:ext cx="735250" cy="735225"/>
            </a:xfrm>
            <a:custGeom>
              <a:rect b="b" l="l" r="r" t="t"/>
              <a:pathLst>
                <a:path extrusionOk="0" h="29409" w="29410">
                  <a:moveTo>
                    <a:pt x="14705" y="0"/>
                  </a:moveTo>
                  <a:cubicBezTo>
                    <a:pt x="6585" y="0"/>
                    <a:pt x="1" y="6584"/>
                    <a:pt x="1" y="14704"/>
                  </a:cubicBezTo>
                  <a:cubicBezTo>
                    <a:pt x="1" y="22824"/>
                    <a:pt x="6585" y="29409"/>
                    <a:pt x="14705" y="29409"/>
                  </a:cubicBezTo>
                  <a:cubicBezTo>
                    <a:pt x="22825" y="29409"/>
                    <a:pt x="29409" y="22824"/>
                    <a:pt x="29409" y="14704"/>
                  </a:cubicBezTo>
                  <a:cubicBezTo>
                    <a:pt x="29409" y="6584"/>
                    <a:pt x="22825" y="0"/>
                    <a:pt x="147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5"/>
            <p:cNvSpPr/>
            <p:nvPr/>
          </p:nvSpPr>
          <p:spPr>
            <a:xfrm>
              <a:off x="4072063" y="1352650"/>
              <a:ext cx="665000" cy="665275"/>
            </a:xfrm>
            <a:custGeom>
              <a:rect b="b" l="l" r="r" t="t"/>
              <a:pathLst>
                <a:path extrusionOk="0" h="26611" w="26600">
                  <a:moveTo>
                    <a:pt x="13300" y="26610"/>
                  </a:moveTo>
                  <a:cubicBezTo>
                    <a:pt x="5966" y="26610"/>
                    <a:pt x="1" y="20634"/>
                    <a:pt x="1" y="13299"/>
                  </a:cubicBezTo>
                  <a:cubicBezTo>
                    <a:pt x="1" y="5965"/>
                    <a:pt x="5966" y="0"/>
                    <a:pt x="13300" y="0"/>
                  </a:cubicBezTo>
                  <a:cubicBezTo>
                    <a:pt x="20634" y="0"/>
                    <a:pt x="26599" y="5965"/>
                    <a:pt x="26599" y="13299"/>
                  </a:cubicBezTo>
                  <a:cubicBezTo>
                    <a:pt x="26599" y="20634"/>
                    <a:pt x="20634" y="26610"/>
                    <a:pt x="13300" y="26610"/>
                  </a:cubicBezTo>
                  <a:close/>
                  <a:moveTo>
                    <a:pt x="13300" y="453"/>
                  </a:moveTo>
                  <a:cubicBezTo>
                    <a:pt x="6216" y="453"/>
                    <a:pt x="453" y="6215"/>
                    <a:pt x="453" y="13299"/>
                  </a:cubicBezTo>
                  <a:cubicBezTo>
                    <a:pt x="453" y="20384"/>
                    <a:pt x="6216" y="26146"/>
                    <a:pt x="13300" y="26146"/>
                  </a:cubicBezTo>
                  <a:cubicBezTo>
                    <a:pt x="20384" y="26146"/>
                    <a:pt x="26147" y="20384"/>
                    <a:pt x="26147" y="13299"/>
                  </a:cubicBezTo>
                  <a:cubicBezTo>
                    <a:pt x="26147" y="6215"/>
                    <a:pt x="20384" y="453"/>
                    <a:pt x="13300" y="453"/>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5"/>
            <p:cNvSpPr/>
            <p:nvPr/>
          </p:nvSpPr>
          <p:spPr>
            <a:xfrm>
              <a:off x="3778888" y="1392388"/>
              <a:ext cx="927525" cy="585800"/>
            </a:xfrm>
            <a:custGeom>
              <a:rect b="b" l="l" r="r" t="t"/>
              <a:pathLst>
                <a:path extrusionOk="0" h="23432" w="37101">
                  <a:moveTo>
                    <a:pt x="25539" y="251"/>
                  </a:moveTo>
                  <a:cubicBezTo>
                    <a:pt x="19872" y="1"/>
                    <a:pt x="15050" y="3846"/>
                    <a:pt x="13764" y="9073"/>
                  </a:cubicBezTo>
                  <a:cubicBezTo>
                    <a:pt x="13597" y="9740"/>
                    <a:pt x="12978" y="10216"/>
                    <a:pt x="12288" y="10216"/>
                  </a:cubicBezTo>
                  <a:lnTo>
                    <a:pt x="6263" y="10216"/>
                  </a:lnTo>
                  <a:cubicBezTo>
                    <a:pt x="5811" y="10216"/>
                    <a:pt x="5453" y="9847"/>
                    <a:pt x="5453" y="9406"/>
                  </a:cubicBezTo>
                  <a:lnTo>
                    <a:pt x="5453" y="6870"/>
                  </a:lnTo>
                  <a:cubicBezTo>
                    <a:pt x="5453" y="6561"/>
                    <a:pt x="5084" y="6406"/>
                    <a:pt x="4858" y="6620"/>
                  </a:cubicBezTo>
                  <a:lnTo>
                    <a:pt x="441" y="11050"/>
                  </a:lnTo>
                  <a:cubicBezTo>
                    <a:pt x="0" y="11490"/>
                    <a:pt x="0" y="12193"/>
                    <a:pt x="441" y="12621"/>
                  </a:cubicBezTo>
                  <a:lnTo>
                    <a:pt x="4858" y="17050"/>
                  </a:lnTo>
                  <a:cubicBezTo>
                    <a:pt x="5084" y="17265"/>
                    <a:pt x="5453" y="17110"/>
                    <a:pt x="5453" y="16800"/>
                  </a:cubicBezTo>
                  <a:lnTo>
                    <a:pt x="5453" y="14276"/>
                  </a:lnTo>
                  <a:cubicBezTo>
                    <a:pt x="5453" y="13824"/>
                    <a:pt x="5811" y="13466"/>
                    <a:pt x="6263" y="13466"/>
                  </a:cubicBezTo>
                  <a:lnTo>
                    <a:pt x="12288" y="13466"/>
                  </a:lnTo>
                  <a:cubicBezTo>
                    <a:pt x="13002" y="13466"/>
                    <a:pt x="13609" y="13955"/>
                    <a:pt x="13776" y="14645"/>
                  </a:cubicBezTo>
                  <a:cubicBezTo>
                    <a:pt x="15026" y="19693"/>
                    <a:pt x="19586" y="23432"/>
                    <a:pt x="25027" y="23432"/>
                  </a:cubicBezTo>
                  <a:cubicBezTo>
                    <a:pt x="31730" y="23432"/>
                    <a:pt x="37100" y="17753"/>
                    <a:pt x="36588" y="10954"/>
                  </a:cubicBezTo>
                  <a:cubicBezTo>
                    <a:pt x="36160" y="5144"/>
                    <a:pt x="31373" y="501"/>
                    <a:pt x="25539" y="25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5"/>
            <p:cNvSpPr/>
            <p:nvPr/>
          </p:nvSpPr>
          <p:spPr>
            <a:xfrm>
              <a:off x="4619163" y="1410538"/>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457" name="Google Shape;1457;p75"/>
            <p:cNvSpPr txBox="1"/>
            <p:nvPr/>
          </p:nvSpPr>
          <p:spPr>
            <a:xfrm>
              <a:off x="4145363" y="1500338"/>
              <a:ext cx="518400" cy="36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400">
                  <a:solidFill>
                    <a:srgbClr val="FFFFFF"/>
                  </a:solidFill>
                  <a:latin typeface="Fira Sans Extra Condensed Medium"/>
                  <a:ea typeface="Fira Sans Extra Condensed Medium"/>
                  <a:cs typeface="Fira Sans Extra Condensed Medium"/>
                  <a:sym typeface="Fira Sans Extra Condensed Medium"/>
                </a:rPr>
                <a:t>01</a:t>
              </a:r>
              <a:endParaRPr/>
            </a:p>
          </p:txBody>
        </p:sp>
        <p:sp>
          <p:nvSpPr>
            <p:cNvPr id="1458" name="Google Shape;1458;p75"/>
            <p:cNvSpPr/>
            <p:nvPr/>
          </p:nvSpPr>
          <p:spPr>
            <a:xfrm>
              <a:off x="5803263" y="1410338"/>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459" name="Google Shape;1459;p75"/>
            <p:cNvSpPr txBox="1"/>
            <p:nvPr/>
          </p:nvSpPr>
          <p:spPr>
            <a:xfrm>
              <a:off x="4886500" y="1405750"/>
              <a:ext cx="2318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Fira Sans Extra Condensed"/>
                  <a:ea typeface="Fira Sans Extra Condensed"/>
                  <a:cs typeface="Fira Sans Extra Condensed"/>
                  <a:sym typeface="Fira Sans Extra Condensed"/>
                </a:rPr>
                <a:t>Créer les services suivants: </a:t>
              </a:r>
              <a:r>
                <a:rPr lang="en-GB" sz="1200">
                  <a:latin typeface="Fira Sans Extra Condensed"/>
                  <a:ea typeface="Fira Sans Extra Condensed"/>
                  <a:cs typeface="Fira Sans Extra Condensed"/>
                  <a:sym typeface="Fira Sans Extra Condensed"/>
                </a:rPr>
                <a:t>Authentification,</a:t>
              </a:r>
              <a:r>
                <a:rPr lang="en-GB" sz="1200">
                  <a:latin typeface="Fira Sans Extra Condensed"/>
                  <a:ea typeface="Fira Sans Extra Condensed"/>
                  <a:cs typeface="Fira Sans Extra Condensed"/>
                  <a:sym typeface="Fira Sans Extra Condensed"/>
                </a:rPr>
                <a:t> Enregistrement, …</a:t>
              </a:r>
              <a:endParaRPr sz="1200">
                <a:latin typeface="Fira Sans Extra Condensed"/>
                <a:ea typeface="Fira Sans Extra Condensed"/>
                <a:cs typeface="Fira Sans Extra Condensed"/>
                <a:sym typeface="Fira Sans Extra Condensed"/>
              </a:endParaRPr>
            </a:p>
          </p:txBody>
        </p:sp>
      </p:grpSp>
      <p:grpSp>
        <p:nvGrpSpPr>
          <p:cNvPr id="1460" name="Google Shape;1460;p75"/>
          <p:cNvGrpSpPr/>
          <p:nvPr/>
        </p:nvGrpSpPr>
        <p:grpSpPr>
          <a:xfrm>
            <a:off x="3778888" y="2554325"/>
            <a:ext cx="3748375" cy="735225"/>
            <a:chOff x="3778888" y="2144838"/>
            <a:chExt cx="3748375" cy="735225"/>
          </a:xfrm>
        </p:grpSpPr>
        <p:sp>
          <p:nvSpPr>
            <p:cNvPr id="1461" name="Google Shape;1461;p75"/>
            <p:cNvSpPr/>
            <p:nvPr/>
          </p:nvSpPr>
          <p:spPr>
            <a:xfrm>
              <a:off x="4036938" y="2144838"/>
              <a:ext cx="735250" cy="735225"/>
            </a:xfrm>
            <a:custGeom>
              <a:rect b="b" l="l" r="r" t="t"/>
              <a:pathLst>
                <a:path extrusionOk="0" h="29409" w="29410">
                  <a:moveTo>
                    <a:pt x="14705" y="0"/>
                  </a:moveTo>
                  <a:cubicBezTo>
                    <a:pt x="6585" y="0"/>
                    <a:pt x="1" y="6585"/>
                    <a:pt x="1" y="14705"/>
                  </a:cubicBezTo>
                  <a:cubicBezTo>
                    <a:pt x="1" y="22825"/>
                    <a:pt x="6585" y="29409"/>
                    <a:pt x="14705" y="29409"/>
                  </a:cubicBezTo>
                  <a:cubicBezTo>
                    <a:pt x="22825" y="29409"/>
                    <a:pt x="29409" y="22825"/>
                    <a:pt x="29409" y="14705"/>
                  </a:cubicBezTo>
                  <a:cubicBezTo>
                    <a:pt x="29409" y="6585"/>
                    <a:pt x="22825" y="0"/>
                    <a:pt x="147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5"/>
            <p:cNvSpPr/>
            <p:nvPr/>
          </p:nvSpPr>
          <p:spPr>
            <a:xfrm>
              <a:off x="4072063" y="2179813"/>
              <a:ext cx="665000" cy="665275"/>
            </a:xfrm>
            <a:custGeom>
              <a:rect b="b" l="l" r="r" t="t"/>
              <a:pathLst>
                <a:path extrusionOk="0" h="26611" w="26600">
                  <a:moveTo>
                    <a:pt x="13300" y="26611"/>
                  </a:moveTo>
                  <a:cubicBezTo>
                    <a:pt x="5966" y="26611"/>
                    <a:pt x="1" y="20646"/>
                    <a:pt x="1" y="13312"/>
                  </a:cubicBezTo>
                  <a:cubicBezTo>
                    <a:pt x="1" y="5966"/>
                    <a:pt x="5966" y="1"/>
                    <a:pt x="13300" y="1"/>
                  </a:cubicBezTo>
                  <a:cubicBezTo>
                    <a:pt x="20634" y="1"/>
                    <a:pt x="26599" y="5966"/>
                    <a:pt x="26599" y="13312"/>
                  </a:cubicBezTo>
                  <a:cubicBezTo>
                    <a:pt x="26599" y="20646"/>
                    <a:pt x="20634" y="26611"/>
                    <a:pt x="13300" y="26611"/>
                  </a:cubicBezTo>
                  <a:close/>
                  <a:moveTo>
                    <a:pt x="13300" y="453"/>
                  </a:moveTo>
                  <a:cubicBezTo>
                    <a:pt x="6216" y="453"/>
                    <a:pt x="453" y="6227"/>
                    <a:pt x="453" y="13312"/>
                  </a:cubicBezTo>
                  <a:cubicBezTo>
                    <a:pt x="453" y="20396"/>
                    <a:pt x="6216" y="26159"/>
                    <a:pt x="13300" y="26159"/>
                  </a:cubicBezTo>
                  <a:cubicBezTo>
                    <a:pt x="20384" y="26159"/>
                    <a:pt x="26147" y="20396"/>
                    <a:pt x="26147" y="13312"/>
                  </a:cubicBezTo>
                  <a:cubicBezTo>
                    <a:pt x="26147" y="6227"/>
                    <a:pt x="20384" y="453"/>
                    <a:pt x="13300" y="453"/>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5"/>
            <p:cNvSpPr/>
            <p:nvPr/>
          </p:nvSpPr>
          <p:spPr>
            <a:xfrm>
              <a:off x="3778888" y="2219538"/>
              <a:ext cx="927525" cy="585825"/>
            </a:xfrm>
            <a:custGeom>
              <a:rect b="b" l="l" r="r" t="t"/>
              <a:pathLst>
                <a:path extrusionOk="0" h="23433" w="37101">
                  <a:moveTo>
                    <a:pt x="25539" y="251"/>
                  </a:moveTo>
                  <a:cubicBezTo>
                    <a:pt x="19872" y="1"/>
                    <a:pt x="15050" y="3835"/>
                    <a:pt x="13764" y="9062"/>
                  </a:cubicBezTo>
                  <a:cubicBezTo>
                    <a:pt x="13597" y="9740"/>
                    <a:pt x="12978" y="10205"/>
                    <a:pt x="12288" y="10205"/>
                  </a:cubicBezTo>
                  <a:lnTo>
                    <a:pt x="6263" y="10205"/>
                  </a:lnTo>
                  <a:cubicBezTo>
                    <a:pt x="5811" y="10205"/>
                    <a:pt x="5453" y="9847"/>
                    <a:pt x="5453" y="9395"/>
                  </a:cubicBezTo>
                  <a:lnTo>
                    <a:pt x="5453" y="6871"/>
                  </a:lnTo>
                  <a:cubicBezTo>
                    <a:pt x="5453" y="6561"/>
                    <a:pt x="5084" y="6395"/>
                    <a:pt x="4858" y="6621"/>
                  </a:cubicBezTo>
                  <a:lnTo>
                    <a:pt x="441" y="11038"/>
                  </a:lnTo>
                  <a:cubicBezTo>
                    <a:pt x="0" y="11478"/>
                    <a:pt x="0" y="12181"/>
                    <a:pt x="441" y="12621"/>
                  </a:cubicBezTo>
                  <a:lnTo>
                    <a:pt x="4858" y="17039"/>
                  </a:lnTo>
                  <a:cubicBezTo>
                    <a:pt x="5084" y="17265"/>
                    <a:pt x="5453" y="17110"/>
                    <a:pt x="5453" y="16801"/>
                  </a:cubicBezTo>
                  <a:lnTo>
                    <a:pt x="5453" y="14265"/>
                  </a:lnTo>
                  <a:cubicBezTo>
                    <a:pt x="5453" y="13824"/>
                    <a:pt x="5811" y="13455"/>
                    <a:pt x="6263" y="13455"/>
                  </a:cubicBezTo>
                  <a:lnTo>
                    <a:pt x="12288" y="13455"/>
                  </a:lnTo>
                  <a:cubicBezTo>
                    <a:pt x="13002" y="13455"/>
                    <a:pt x="13609" y="13943"/>
                    <a:pt x="13776" y="14634"/>
                  </a:cubicBezTo>
                  <a:cubicBezTo>
                    <a:pt x="15026" y="19682"/>
                    <a:pt x="19586" y="23432"/>
                    <a:pt x="25027" y="23432"/>
                  </a:cubicBezTo>
                  <a:cubicBezTo>
                    <a:pt x="31730" y="23432"/>
                    <a:pt x="37100" y="17753"/>
                    <a:pt x="36588" y="10943"/>
                  </a:cubicBezTo>
                  <a:cubicBezTo>
                    <a:pt x="36160" y="5132"/>
                    <a:pt x="31373" y="501"/>
                    <a:pt x="25539" y="25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5"/>
            <p:cNvSpPr txBox="1"/>
            <p:nvPr/>
          </p:nvSpPr>
          <p:spPr>
            <a:xfrm>
              <a:off x="4145363" y="2327500"/>
              <a:ext cx="518400" cy="36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400">
                  <a:solidFill>
                    <a:srgbClr val="FFFFFF"/>
                  </a:solidFill>
                  <a:latin typeface="Fira Sans Extra Condensed Medium"/>
                  <a:ea typeface="Fira Sans Extra Condensed Medium"/>
                  <a:cs typeface="Fira Sans Extra Condensed Medium"/>
                  <a:sym typeface="Fira Sans Extra Condensed Medium"/>
                </a:rPr>
                <a:t>02</a:t>
              </a:r>
              <a:endParaRPr/>
            </a:p>
          </p:txBody>
        </p:sp>
        <p:sp>
          <p:nvSpPr>
            <p:cNvPr id="1465" name="Google Shape;1465;p75"/>
            <p:cNvSpPr/>
            <p:nvPr/>
          </p:nvSpPr>
          <p:spPr>
            <a:xfrm>
              <a:off x="4663763" y="2257588"/>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466" name="Google Shape;1466;p75"/>
            <p:cNvSpPr/>
            <p:nvPr/>
          </p:nvSpPr>
          <p:spPr>
            <a:xfrm>
              <a:off x="5847863" y="2257388"/>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467" name="Google Shape;1467;p75"/>
            <p:cNvSpPr txBox="1"/>
            <p:nvPr/>
          </p:nvSpPr>
          <p:spPr>
            <a:xfrm>
              <a:off x="4931100" y="2252800"/>
              <a:ext cx="2318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Fira Sans Extra Condensed"/>
                  <a:ea typeface="Fira Sans Extra Condensed"/>
                  <a:cs typeface="Fira Sans Extra Condensed"/>
                  <a:sym typeface="Fira Sans Extra Condensed"/>
                </a:rPr>
                <a:t>Ajouter le service dans le serveur Eureka</a:t>
              </a:r>
              <a:endParaRPr sz="1200">
                <a:latin typeface="Fira Sans Extra Condensed"/>
                <a:ea typeface="Fira Sans Extra Condensed"/>
                <a:cs typeface="Fira Sans Extra Condensed"/>
                <a:sym typeface="Fira Sans Extra Condensed"/>
              </a:endParaRPr>
            </a:p>
          </p:txBody>
        </p:sp>
      </p:grpSp>
      <p:grpSp>
        <p:nvGrpSpPr>
          <p:cNvPr id="1468" name="Google Shape;1468;p75"/>
          <p:cNvGrpSpPr/>
          <p:nvPr/>
        </p:nvGrpSpPr>
        <p:grpSpPr>
          <a:xfrm>
            <a:off x="3778888" y="3381513"/>
            <a:ext cx="3743000" cy="735250"/>
            <a:chOff x="3778888" y="2972025"/>
            <a:chExt cx="3743000" cy="735250"/>
          </a:xfrm>
        </p:grpSpPr>
        <p:sp>
          <p:nvSpPr>
            <p:cNvPr id="1469" name="Google Shape;1469;p75"/>
            <p:cNvSpPr/>
            <p:nvPr/>
          </p:nvSpPr>
          <p:spPr>
            <a:xfrm>
              <a:off x="4036938" y="2972025"/>
              <a:ext cx="735250" cy="735250"/>
            </a:xfrm>
            <a:custGeom>
              <a:rect b="b" l="l" r="r" t="t"/>
              <a:pathLst>
                <a:path extrusionOk="0" h="29410" w="29410">
                  <a:moveTo>
                    <a:pt x="14705" y="1"/>
                  </a:moveTo>
                  <a:cubicBezTo>
                    <a:pt x="6585" y="1"/>
                    <a:pt x="1" y="6585"/>
                    <a:pt x="1" y="14705"/>
                  </a:cubicBezTo>
                  <a:cubicBezTo>
                    <a:pt x="1" y="22825"/>
                    <a:pt x="6585" y="29409"/>
                    <a:pt x="14705" y="29409"/>
                  </a:cubicBezTo>
                  <a:cubicBezTo>
                    <a:pt x="22825" y="29409"/>
                    <a:pt x="29409" y="22825"/>
                    <a:pt x="29409" y="14705"/>
                  </a:cubicBezTo>
                  <a:cubicBezTo>
                    <a:pt x="29409" y="6585"/>
                    <a:pt x="22825" y="1"/>
                    <a:pt x="147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5"/>
            <p:cNvSpPr/>
            <p:nvPr/>
          </p:nvSpPr>
          <p:spPr>
            <a:xfrm>
              <a:off x="4072063" y="3007000"/>
              <a:ext cx="665000" cy="665300"/>
            </a:xfrm>
            <a:custGeom>
              <a:rect b="b" l="l" r="r" t="t"/>
              <a:pathLst>
                <a:path extrusionOk="0" h="26612" w="26600">
                  <a:moveTo>
                    <a:pt x="13300" y="26611"/>
                  </a:moveTo>
                  <a:cubicBezTo>
                    <a:pt x="5966" y="26611"/>
                    <a:pt x="1" y="20646"/>
                    <a:pt x="1" y="13312"/>
                  </a:cubicBezTo>
                  <a:cubicBezTo>
                    <a:pt x="1" y="5978"/>
                    <a:pt x="5966" y="1"/>
                    <a:pt x="13300" y="1"/>
                  </a:cubicBezTo>
                  <a:cubicBezTo>
                    <a:pt x="20634" y="1"/>
                    <a:pt x="26599" y="5978"/>
                    <a:pt x="26599" y="13312"/>
                  </a:cubicBezTo>
                  <a:cubicBezTo>
                    <a:pt x="26599" y="20646"/>
                    <a:pt x="20634" y="26611"/>
                    <a:pt x="13300" y="26611"/>
                  </a:cubicBezTo>
                  <a:close/>
                  <a:moveTo>
                    <a:pt x="13300" y="465"/>
                  </a:moveTo>
                  <a:cubicBezTo>
                    <a:pt x="6216" y="465"/>
                    <a:pt x="453" y="6228"/>
                    <a:pt x="453" y="13312"/>
                  </a:cubicBezTo>
                  <a:cubicBezTo>
                    <a:pt x="453" y="20396"/>
                    <a:pt x="6216" y="26159"/>
                    <a:pt x="13300" y="26159"/>
                  </a:cubicBezTo>
                  <a:cubicBezTo>
                    <a:pt x="20384" y="26159"/>
                    <a:pt x="26147" y="20396"/>
                    <a:pt x="26147" y="13312"/>
                  </a:cubicBezTo>
                  <a:cubicBezTo>
                    <a:pt x="26147" y="6228"/>
                    <a:pt x="20384" y="465"/>
                    <a:pt x="13300" y="465"/>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5"/>
            <p:cNvSpPr/>
            <p:nvPr/>
          </p:nvSpPr>
          <p:spPr>
            <a:xfrm>
              <a:off x="3778888" y="3046750"/>
              <a:ext cx="927525" cy="585800"/>
            </a:xfrm>
            <a:custGeom>
              <a:rect b="b" l="l" r="r" t="t"/>
              <a:pathLst>
                <a:path extrusionOk="0" h="23432" w="37101">
                  <a:moveTo>
                    <a:pt x="25539" y="250"/>
                  </a:moveTo>
                  <a:cubicBezTo>
                    <a:pt x="19872" y="0"/>
                    <a:pt x="15050" y="3834"/>
                    <a:pt x="13764" y="9061"/>
                  </a:cubicBezTo>
                  <a:cubicBezTo>
                    <a:pt x="13597" y="9739"/>
                    <a:pt x="12978" y="10204"/>
                    <a:pt x="12288" y="10204"/>
                  </a:cubicBezTo>
                  <a:lnTo>
                    <a:pt x="6263" y="10204"/>
                  </a:lnTo>
                  <a:cubicBezTo>
                    <a:pt x="5811" y="10204"/>
                    <a:pt x="5453" y="9846"/>
                    <a:pt x="5453" y="9406"/>
                  </a:cubicBezTo>
                  <a:lnTo>
                    <a:pt x="5453" y="6870"/>
                  </a:lnTo>
                  <a:cubicBezTo>
                    <a:pt x="5453" y="6560"/>
                    <a:pt x="5084" y="6406"/>
                    <a:pt x="4858" y="6620"/>
                  </a:cubicBezTo>
                  <a:lnTo>
                    <a:pt x="441" y="11049"/>
                  </a:lnTo>
                  <a:cubicBezTo>
                    <a:pt x="0" y="11478"/>
                    <a:pt x="0" y="12180"/>
                    <a:pt x="441" y="12621"/>
                  </a:cubicBezTo>
                  <a:lnTo>
                    <a:pt x="4858" y="17050"/>
                  </a:lnTo>
                  <a:cubicBezTo>
                    <a:pt x="5084" y="17264"/>
                    <a:pt x="5453" y="17109"/>
                    <a:pt x="5453" y="16800"/>
                  </a:cubicBezTo>
                  <a:lnTo>
                    <a:pt x="5453" y="14264"/>
                  </a:lnTo>
                  <a:cubicBezTo>
                    <a:pt x="5453" y="13823"/>
                    <a:pt x="5811" y="13466"/>
                    <a:pt x="6263" y="13466"/>
                  </a:cubicBezTo>
                  <a:lnTo>
                    <a:pt x="12288" y="13466"/>
                  </a:lnTo>
                  <a:cubicBezTo>
                    <a:pt x="13002" y="13466"/>
                    <a:pt x="13609" y="13954"/>
                    <a:pt x="13776" y="14633"/>
                  </a:cubicBezTo>
                  <a:cubicBezTo>
                    <a:pt x="15026" y="19693"/>
                    <a:pt x="19586" y="23431"/>
                    <a:pt x="25027" y="23431"/>
                  </a:cubicBezTo>
                  <a:cubicBezTo>
                    <a:pt x="31730" y="23431"/>
                    <a:pt x="37100" y="17752"/>
                    <a:pt x="36588" y="10942"/>
                  </a:cubicBezTo>
                  <a:cubicBezTo>
                    <a:pt x="36160" y="5132"/>
                    <a:pt x="31373" y="500"/>
                    <a:pt x="25539" y="25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5"/>
            <p:cNvSpPr txBox="1"/>
            <p:nvPr/>
          </p:nvSpPr>
          <p:spPr>
            <a:xfrm>
              <a:off x="4145363" y="3154700"/>
              <a:ext cx="518400" cy="36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400">
                  <a:solidFill>
                    <a:srgbClr val="FFFFFF"/>
                  </a:solidFill>
                  <a:latin typeface="Fira Sans Extra Condensed Medium"/>
                  <a:ea typeface="Fira Sans Extra Condensed Medium"/>
                  <a:cs typeface="Fira Sans Extra Condensed Medium"/>
                  <a:sym typeface="Fira Sans Extra Condensed Medium"/>
                </a:rPr>
                <a:t>03</a:t>
              </a:r>
              <a:endParaRPr/>
            </a:p>
          </p:txBody>
        </p:sp>
        <p:sp>
          <p:nvSpPr>
            <p:cNvPr id="1473" name="Google Shape;1473;p75"/>
            <p:cNvSpPr/>
            <p:nvPr/>
          </p:nvSpPr>
          <p:spPr>
            <a:xfrm>
              <a:off x="4658388" y="3062950"/>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474" name="Google Shape;1474;p75"/>
            <p:cNvSpPr/>
            <p:nvPr/>
          </p:nvSpPr>
          <p:spPr>
            <a:xfrm>
              <a:off x="5842488" y="3062750"/>
              <a:ext cx="1679400" cy="549500"/>
            </a:xfrm>
            <a:custGeom>
              <a:rect b="b" l="l" r="r" t="t"/>
              <a:pathLst>
                <a:path extrusionOk="0" h="21980" w="67176">
                  <a:moveTo>
                    <a:pt x="8799" y="1"/>
                  </a:moveTo>
                  <a:cubicBezTo>
                    <a:pt x="7942" y="1"/>
                    <a:pt x="7144" y="418"/>
                    <a:pt x="6644" y="1120"/>
                  </a:cubicBezTo>
                  <a:lnTo>
                    <a:pt x="608" y="9562"/>
                  </a:lnTo>
                  <a:cubicBezTo>
                    <a:pt x="1" y="10419"/>
                    <a:pt x="1" y="11562"/>
                    <a:pt x="608" y="12419"/>
                  </a:cubicBezTo>
                  <a:lnTo>
                    <a:pt x="6644" y="20861"/>
                  </a:lnTo>
                  <a:cubicBezTo>
                    <a:pt x="7144" y="21563"/>
                    <a:pt x="7942" y="21980"/>
                    <a:pt x="8799" y="21980"/>
                  </a:cubicBezTo>
                  <a:lnTo>
                    <a:pt x="56198" y="21980"/>
                  </a:lnTo>
                  <a:cubicBezTo>
                    <a:pt x="62258" y="21980"/>
                    <a:pt x="67176" y="17051"/>
                    <a:pt x="67176" y="10990"/>
                  </a:cubicBezTo>
                  <a:cubicBezTo>
                    <a:pt x="67176" y="4918"/>
                    <a:pt x="62258" y="1"/>
                    <a:pt x="56198" y="1"/>
                  </a:cubicBezTo>
                  <a:close/>
                </a:path>
              </a:pathLst>
            </a:custGeom>
            <a:solidFill>
              <a:srgbClr val="FCE5CD"/>
            </a:solidFill>
            <a:ln>
              <a:noFill/>
            </a:ln>
          </p:spPr>
          <p:txBody>
            <a:bodyPr anchorCtr="0" anchor="ctr" bIns="91425" lIns="182875" spcFirstLastPara="1" rIns="18287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434343"/>
                </a:solidFill>
                <a:latin typeface="Roboto"/>
                <a:ea typeface="Roboto"/>
                <a:cs typeface="Roboto"/>
                <a:sym typeface="Roboto"/>
              </a:endParaRPr>
            </a:p>
          </p:txBody>
        </p:sp>
        <p:sp>
          <p:nvSpPr>
            <p:cNvPr id="1475" name="Google Shape;1475;p75"/>
            <p:cNvSpPr txBox="1"/>
            <p:nvPr/>
          </p:nvSpPr>
          <p:spPr>
            <a:xfrm>
              <a:off x="4925725" y="3058163"/>
              <a:ext cx="2318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Fira Sans Extra Condensed"/>
                  <a:ea typeface="Fira Sans Extra Condensed"/>
                  <a:cs typeface="Fira Sans Extra Condensed"/>
                  <a:sym typeface="Fira Sans Extra Condensed"/>
                </a:rPr>
                <a:t>Configurer</a:t>
              </a:r>
              <a:r>
                <a:rPr lang="en-GB" sz="1200">
                  <a:latin typeface="Fira Sans Extra Condensed"/>
                  <a:ea typeface="Fira Sans Extra Condensed"/>
                  <a:cs typeface="Fira Sans Extra Condensed"/>
                  <a:sym typeface="Fira Sans Extra Condensed"/>
                </a:rPr>
                <a:t> Spring Security pour la gestion </a:t>
              </a:r>
              <a:r>
                <a:rPr lang="en-GB" sz="1200">
                  <a:latin typeface="Fira Sans Extra Condensed"/>
                  <a:ea typeface="Fira Sans Extra Condensed"/>
                  <a:cs typeface="Fira Sans Extra Condensed"/>
                  <a:sym typeface="Fira Sans Extra Condensed"/>
                </a:rPr>
                <a:t>d'accès</a:t>
              </a:r>
              <a:r>
                <a:rPr lang="en-GB" sz="1200">
                  <a:latin typeface="Fira Sans Extra Condensed"/>
                  <a:ea typeface="Fira Sans Extra Condensed"/>
                  <a:cs typeface="Fira Sans Extra Condensed"/>
                  <a:sym typeface="Fira Sans Extra Condensed"/>
                </a:rPr>
                <a:t> selon les </a:t>
              </a:r>
              <a:r>
                <a:rPr lang="en-GB" sz="1200">
                  <a:latin typeface="Fira Sans Extra Condensed"/>
                  <a:ea typeface="Fira Sans Extra Condensed"/>
                  <a:cs typeface="Fira Sans Extra Condensed"/>
                  <a:sym typeface="Fira Sans Extra Condensed"/>
                </a:rPr>
                <a:t>rôles</a:t>
              </a:r>
              <a:endParaRPr sz="1200">
                <a:latin typeface="Fira Sans Extra Condensed"/>
                <a:ea typeface="Fira Sans Extra Condensed"/>
                <a:cs typeface="Fira Sans Extra Condensed"/>
                <a:sym typeface="Fira Sans Extra Condensed"/>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2"/>
                                        </p:tgtEl>
                                        <p:attrNameLst>
                                          <p:attrName>style.visibility</p:attrName>
                                        </p:attrNameLst>
                                      </p:cBhvr>
                                      <p:to>
                                        <p:strVal val="visible"/>
                                      </p:to>
                                    </p:set>
                                    <p:animEffect filter="fade" transition="in">
                                      <p:cBhvr>
                                        <p:cTn dur="1000"/>
                                        <p:tgtEl>
                                          <p:spTgt spid="145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60"/>
                                        </p:tgtEl>
                                        <p:attrNameLst>
                                          <p:attrName>style.visibility</p:attrName>
                                        </p:attrNameLst>
                                      </p:cBhvr>
                                      <p:to>
                                        <p:strVal val="visible"/>
                                      </p:to>
                                    </p:set>
                                    <p:animEffect filter="fade" transition="in">
                                      <p:cBhvr>
                                        <p:cTn dur="1000"/>
                                        <p:tgtEl>
                                          <p:spTgt spid="146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468"/>
                                        </p:tgtEl>
                                        <p:attrNameLst>
                                          <p:attrName>style.visibility</p:attrName>
                                        </p:attrNameLst>
                                      </p:cBhvr>
                                      <p:to>
                                        <p:strVal val="visible"/>
                                      </p:to>
                                    </p:set>
                                    <p:animEffect filter="fade" transition="in">
                                      <p:cBhvr>
                                        <p:cTn dur="1000"/>
                                        <p:tgtEl>
                                          <p:spTgt spid="14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0"/>
          <p:cNvSpPr txBox="1"/>
          <p:nvPr>
            <p:ph type="title"/>
          </p:nvPr>
        </p:nvSpPr>
        <p:spPr>
          <a:xfrm>
            <a:off x="483675" y="4154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Le Groupe Banque Populaire</a:t>
            </a:r>
            <a:endParaRPr/>
          </a:p>
        </p:txBody>
      </p:sp>
      <p:grpSp>
        <p:nvGrpSpPr>
          <p:cNvPr id="304" name="Google Shape;304;p40"/>
          <p:cNvGrpSpPr/>
          <p:nvPr/>
        </p:nvGrpSpPr>
        <p:grpSpPr>
          <a:xfrm>
            <a:off x="1517299" y="1868712"/>
            <a:ext cx="4604998" cy="1813798"/>
            <a:chOff x="1493087" y="1816707"/>
            <a:chExt cx="4740579" cy="1867200"/>
          </a:xfrm>
        </p:grpSpPr>
        <p:sp>
          <p:nvSpPr>
            <p:cNvPr id="305" name="Google Shape;305;p40"/>
            <p:cNvSpPr/>
            <p:nvPr/>
          </p:nvSpPr>
          <p:spPr>
            <a:xfrm>
              <a:off x="4366465" y="1816707"/>
              <a:ext cx="1867200" cy="1867200"/>
            </a:xfrm>
            <a:prstGeom prst="arc">
              <a:avLst>
                <a:gd fmla="val 16200000" name="adj1"/>
                <a:gd fmla="val 12033762" name="adj2"/>
              </a:avLst>
            </a:prstGeom>
            <a:noFill/>
            <a:ln cap="flat" cmpd="sng" w="228600">
              <a:solidFill>
                <a:srgbClr val="F9CB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6" name="Google Shape;306;p40"/>
            <p:cNvCxnSpPr/>
            <p:nvPr/>
          </p:nvCxnSpPr>
          <p:spPr>
            <a:xfrm flipH="1" rot="10800000">
              <a:off x="2531923" y="2434498"/>
              <a:ext cx="1890300" cy="1200"/>
            </a:xfrm>
            <a:prstGeom prst="straightConnector1">
              <a:avLst/>
            </a:prstGeom>
            <a:noFill/>
            <a:ln cap="flat" cmpd="sng" w="9525">
              <a:solidFill>
                <a:schemeClr val="accent6"/>
              </a:solidFill>
              <a:prstDash val="solid"/>
              <a:round/>
              <a:headEnd len="med" w="med" type="none"/>
              <a:tailEnd len="med" w="med" type="oval"/>
            </a:ln>
          </p:spPr>
        </p:cxnSp>
        <p:sp>
          <p:nvSpPr>
            <p:cNvPr id="307" name="Google Shape;307;p40"/>
            <p:cNvSpPr txBox="1"/>
            <p:nvPr/>
          </p:nvSpPr>
          <p:spPr>
            <a:xfrm>
              <a:off x="1493087" y="2030329"/>
              <a:ext cx="3118200" cy="33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000">
                  <a:solidFill>
                    <a:srgbClr val="F9CB9C"/>
                  </a:solidFill>
                  <a:latin typeface="Fira Sans Extra Condensed Medium"/>
                  <a:ea typeface="Fira Sans Extra Condensed Medium"/>
                  <a:cs typeface="Fira Sans Extra Condensed Medium"/>
                  <a:sym typeface="Fira Sans Extra Condensed Medium"/>
                </a:rPr>
                <a:t>Les Filiales et Fondations</a:t>
              </a:r>
              <a:endParaRPr sz="2000">
                <a:solidFill>
                  <a:srgbClr val="F9CB9C"/>
                </a:solidFill>
                <a:latin typeface="Fira Sans Extra Condensed Light"/>
                <a:ea typeface="Fira Sans Extra Condensed Light"/>
                <a:cs typeface="Fira Sans Extra Condensed Light"/>
                <a:sym typeface="Fira Sans Extra Condensed Light"/>
              </a:endParaRPr>
            </a:p>
          </p:txBody>
        </p:sp>
      </p:grpSp>
      <p:sp>
        <p:nvSpPr>
          <p:cNvPr id="308" name="Google Shape;308;p40"/>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309" name="Google Shape;309;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grpSp>
        <p:nvGrpSpPr>
          <p:cNvPr id="310" name="Google Shape;310;p40"/>
          <p:cNvGrpSpPr/>
          <p:nvPr/>
        </p:nvGrpSpPr>
        <p:grpSpPr>
          <a:xfrm>
            <a:off x="1697424" y="1317004"/>
            <a:ext cx="4976773" cy="2917406"/>
            <a:chOff x="1678515" y="1248756"/>
            <a:chExt cx="5123299" cy="3003300"/>
          </a:xfrm>
        </p:grpSpPr>
        <p:cxnSp>
          <p:nvCxnSpPr>
            <p:cNvPr id="311" name="Google Shape;311;p40"/>
            <p:cNvCxnSpPr/>
            <p:nvPr/>
          </p:nvCxnSpPr>
          <p:spPr>
            <a:xfrm>
              <a:off x="2524691" y="4205489"/>
              <a:ext cx="2460900" cy="6900"/>
            </a:xfrm>
            <a:prstGeom prst="straightConnector1">
              <a:avLst/>
            </a:prstGeom>
            <a:noFill/>
            <a:ln cap="flat" cmpd="sng" w="9525">
              <a:solidFill>
                <a:schemeClr val="accent6"/>
              </a:solidFill>
              <a:prstDash val="solid"/>
              <a:round/>
              <a:headEnd len="med" w="med" type="none"/>
              <a:tailEnd len="med" w="med" type="oval"/>
            </a:ln>
          </p:spPr>
        </p:cxnSp>
        <p:sp>
          <p:nvSpPr>
            <p:cNvPr id="312" name="Google Shape;312;p40"/>
            <p:cNvSpPr txBox="1"/>
            <p:nvPr/>
          </p:nvSpPr>
          <p:spPr>
            <a:xfrm>
              <a:off x="1678515" y="3824441"/>
              <a:ext cx="2831400" cy="33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B45F06"/>
                  </a:solidFill>
                  <a:latin typeface="Fira Sans Extra Condensed Medium"/>
                  <a:ea typeface="Fira Sans Extra Condensed Medium"/>
                  <a:cs typeface="Fira Sans Extra Condensed Medium"/>
                  <a:sym typeface="Fira Sans Extra Condensed Medium"/>
                </a:rPr>
                <a:t>La Banque Centrale Populaire</a:t>
              </a:r>
              <a:endParaRPr sz="1800">
                <a:solidFill>
                  <a:srgbClr val="B45F06"/>
                </a:solidFill>
                <a:latin typeface="Fira Sans Extra Condensed Medium"/>
                <a:ea typeface="Fira Sans Extra Condensed Medium"/>
                <a:cs typeface="Fira Sans Extra Condensed Medium"/>
                <a:sym typeface="Fira Sans Extra Condensed Medium"/>
              </a:endParaRPr>
            </a:p>
          </p:txBody>
        </p:sp>
        <p:sp>
          <p:nvSpPr>
            <p:cNvPr id="313" name="Google Shape;313;p40"/>
            <p:cNvSpPr/>
            <p:nvPr/>
          </p:nvSpPr>
          <p:spPr>
            <a:xfrm>
              <a:off x="3798514" y="1248756"/>
              <a:ext cx="3003300" cy="3003300"/>
            </a:xfrm>
            <a:prstGeom prst="arc">
              <a:avLst>
                <a:gd fmla="val 16200000" name="adj1"/>
                <a:gd fmla="val 6136707" name="adj2"/>
              </a:avLst>
            </a:prstGeom>
            <a:noFill/>
            <a:ln cap="flat" cmpd="sng" w="228600">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40"/>
          <p:cNvGrpSpPr/>
          <p:nvPr/>
        </p:nvGrpSpPr>
        <p:grpSpPr>
          <a:xfrm>
            <a:off x="1598725" y="1595532"/>
            <a:ext cx="4797095" cy="2360502"/>
            <a:chOff x="1576910" y="1535483"/>
            <a:chExt cx="4938332" cy="2430000"/>
          </a:xfrm>
        </p:grpSpPr>
        <p:sp>
          <p:nvSpPr>
            <p:cNvPr id="315" name="Google Shape;315;p40"/>
            <p:cNvSpPr/>
            <p:nvPr/>
          </p:nvSpPr>
          <p:spPr>
            <a:xfrm>
              <a:off x="4085242" y="1535483"/>
              <a:ext cx="2430000" cy="2430000"/>
            </a:xfrm>
            <a:prstGeom prst="arc">
              <a:avLst>
                <a:gd fmla="val 16200000" name="adj1"/>
                <a:gd fmla="val 9118718" name="adj2"/>
              </a:avLst>
            </a:prstGeom>
            <a:noFill/>
            <a:ln cap="flat" cmpd="sng" w="228600">
              <a:solidFill>
                <a:srgbClr val="F6B26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6" name="Google Shape;316;p40"/>
            <p:cNvCxnSpPr/>
            <p:nvPr/>
          </p:nvCxnSpPr>
          <p:spPr>
            <a:xfrm flipH="1" rot="10800000">
              <a:off x="2539155" y="3323609"/>
              <a:ext cx="1705800" cy="600"/>
            </a:xfrm>
            <a:prstGeom prst="straightConnector1">
              <a:avLst/>
            </a:prstGeom>
            <a:noFill/>
            <a:ln cap="flat" cmpd="sng" w="9525">
              <a:solidFill>
                <a:schemeClr val="accent6"/>
              </a:solidFill>
              <a:prstDash val="solid"/>
              <a:round/>
              <a:headEnd len="med" w="med" type="none"/>
              <a:tailEnd len="med" w="med" type="oval"/>
            </a:ln>
          </p:spPr>
        </p:cxnSp>
        <p:sp>
          <p:nvSpPr>
            <p:cNvPr id="317" name="Google Shape;317;p40"/>
            <p:cNvSpPr txBox="1"/>
            <p:nvPr/>
          </p:nvSpPr>
          <p:spPr>
            <a:xfrm>
              <a:off x="1576910" y="2900311"/>
              <a:ext cx="2847000" cy="33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000">
                  <a:solidFill>
                    <a:srgbClr val="F6B26B"/>
                  </a:solidFill>
                  <a:latin typeface="Fira Sans Extra Condensed Medium"/>
                  <a:ea typeface="Fira Sans Extra Condensed Medium"/>
                  <a:cs typeface="Fira Sans Extra Condensed Medium"/>
                  <a:sym typeface="Fira Sans Extra Condensed Medium"/>
                </a:rPr>
                <a:t>Les Banques Régionales</a:t>
              </a:r>
              <a:endParaRPr sz="2000">
                <a:solidFill>
                  <a:srgbClr val="F6B26B"/>
                </a:solidFill>
                <a:latin typeface="Fira Sans Extra Condensed Medium"/>
                <a:ea typeface="Fira Sans Extra Condensed Medium"/>
                <a:cs typeface="Fira Sans Extra Condensed Medium"/>
                <a:sym typeface="Fira Sans Extra Condensed Medium"/>
              </a:endParaRPr>
            </a:p>
          </p:txBody>
        </p:sp>
      </p:grpSp>
      <p:pic>
        <p:nvPicPr>
          <p:cNvPr id="318" name="Google Shape;318;p40"/>
          <p:cNvPicPr preferRelativeResize="0"/>
          <p:nvPr/>
        </p:nvPicPr>
        <p:blipFill>
          <a:blip r:embed="rId3">
            <a:alphaModFix/>
          </a:blip>
          <a:stretch>
            <a:fillRect/>
          </a:stretch>
        </p:blipFill>
        <p:spPr>
          <a:xfrm>
            <a:off x="4521700" y="2363650"/>
            <a:ext cx="1369301" cy="855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10"/>
                                        </p:tgtEl>
                                        <p:attrNameLst>
                                          <p:attrName>style.visibility</p:attrName>
                                        </p:attrNameLst>
                                      </p:cBhvr>
                                      <p:to>
                                        <p:strVal val="visible"/>
                                      </p:to>
                                    </p:set>
                                    <p:anim calcmode="lin" valueType="num">
                                      <p:cBhvr additive="base">
                                        <p:cTn dur="1000"/>
                                        <p:tgtEl>
                                          <p:spTgt spid="310"/>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314"/>
                                        </p:tgtEl>
                                        <p:attrNameLst>
                                          <p:attrName>style.visibility</p:attrName>
                                        </p:attrNameLst>
                                      </p:cBhvr>
                                      <p:to>
                                        <p:strVal val="visible"/>
                                      </p:to>
                                    </p:set>
                                    <p:anim calcmode="lin" valueType="num">
                                      <p:cBhvr additive="base">
                                        <p:cTn dur="400"/>
                                        <p:tgtEl>
                                          <p:spTgt spid="314"/>
                                        </p:tgtEl>
                                        <p:attrNameLst>
                                          <p:attrName>ppt_x</p:attrName>
                                        </p:attrNameLst>
                                      </p:cBhvr>
                                      <p:tavLst>
                                        <p:tav fmla="" tm="0">
                                          <p:val>
                                            <p:strVal val="#ppt_x-1"/>
                                          </p:val>
                                        </p:tav>
                                        <p:tav fmla="" tm="100000">
                                          <p:val>
                                            <p:strVal val="#ppt_x"/>
                                          </p:val>
                                        </p:tav>
                                      </p:tavLst>
                                    </p:anim>
                                  </p:childTnLst>
                                </p:cTn>
                              </p:par>
                            </p:childTnLst>
                          </p:cTn>
                        </p:par>
                        <p:par>
                          <p:cTn fill="hold">
                            <p:stCondLst>
                              <p:cond delay="1400"/>
                            </p:stCondLst>
                            <p:childTnLst>
                              <p:par>
                                <p:cTn fill="hold" nodeType="afterEffect" presetClass="entr" presetID="2" presetSubtype="8">
                                  <p:stCondLst>
                                    <p:cond delay="0"/>
                                  </p:stCondLst>
                                  <p:childTnLst>
                                    <p:set>
                                      <p:cBhvr>
                                        <p:cTn dur="1" fill="hold">
                                          <p:stCondLst>
                                            <p:cond delay="0"/>
                                          </p:stCondLst>
                                        </p:cTn>
                                        <p:tgtEl>
                                          <p:spTgt spid="304"/>
                                        </p:tgtEl>
                                        <p:attrNameLst>
                                          <p:attrName>style.visibility</p:attrName>
                                        </p:attrNameLst>
                                      </p:cBhvr>
                                      <p:to>
                                        <p:strVal val="visible"/>
                                      </p:to>
                                    </p:set>
                                    <p:anim calcmode="lin" valueType="num">
                                      <p:cBhvr additive="base">
                                        <p:cTn dur="400"/>
                                        <p:tgtEl>
                                          <p:spTgt spid="30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9" name="Shape 1479"/>
        <p:cNvGrpSpPr/>
        <p:nvPr/>
      </p:nvGrpSpPr>
      <p:grpSpPr>
        <a:xfrm>
          <a:off x="0" y="0"/>
          <a:ext cx="0" cy="0"/>
          <a:chOff x="0" y="0"/>
          <a:chExt cx="0" cy="0"/>
        </a:xfrm>
      </p:grpSpPr>
      <p:sp>
        <p:nvSpPr>
          <p:cNvPr id="1480" name="Google Shape;1480;p76"/>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481" name="Google Shape;1481;p76"/>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82" name="Google Shape;1482;p76"/>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483" name="Google Shape;1483;p76"/>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484" name="Google Shape;1484;p76"/>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6"/>
          <p:cNvSpPr txBox="1"/>
          <p:nvPr/>
        </p:nvSpPr>
        <p:spPr>
          <a:xfrm>
            <a:off x="76004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TRACKING</a:t>
            </a:r>
            <a:endParaRPr sz="900">
              <a:solidFill>
                <a:srgbClr val="FFFFFF"/>
              </a:solidFill>
              <a:latin typeface="Roboto"/>
              <a:ea typeface="Roboto"/>
              <a:cs typeface="Roboto"/>
              <a:sym typeface="Roboto"/>
            </a:endParaRPr>
          </a:p>
        </p:txBody>
      </p:sp>
      <p:grpSp>
        <p:nvGrpSpPr>
          <p:cNvPr id="1486" name="Google Shape;1486;p76"/>
          <p:cNvGrpSpPr/>
          <p:nvPr/>
        </p:nvGrpSpPr>
        <p:grpSpPr>
          <a:xfrm>
            <a:off x="542709" y="1844804"/>
            <a:ext cx="357468" cy="356497"/>
            <a:chOff x="-31455100" y="3909350"/>
            <a:chExt cx="294600" cy="293800"/>
          </a:xfrm>
        </p:grpSpPr>
        <p:sp>
          <p:nvSpPr>
            <p:cNvPr id="1487" name="Google Shape;1487;p76"/>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8" name="Google Shape;1488;p76"/>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489" name="Google Shape;1489;p76"/>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API endpoints</a:t>
            </a:r>
            <a:endParaRPr sz="1600">
              <a:solidFill>
                <a:srgbClr val="CCCCCC"/>
              </a:solidFill>
              <a:latin typeface="Fira Sans Extra Condensed SemiBold"/>
              <a:ea typeface="Fira Sans Extra Condensed SemiBold"/>
              <a:cs typeface="Fira Sans Extra Condensed SemiBold"/>
              <a:sym typeface="Fira Sans Extra Condensed SemiBold"/>
            </a:endParaRPr>
          </a:p>
        </p:txBody>
      </p:sp>
      <p:grpSp>
        <p:nvGrpSpPr>
          <p:cNvPr id="1490" name="Google Shape;1490;p76"/>
          <p:cNvGrpSpPr/>
          <p:nvPr/>
        </p:nvGrpSpPr>
        <p:grpSpPr>
          <a:xfrm>
            <a:off x="3572325" y="2930850"/>
            <a:ext cx="5004400" cy="996575"/>
            <a:chOff x="3572325" y="2930850"/>
            <a:chExt cx="5004400" cy="996575"/>
          </a:xfrm>
        </p:grpSpPr>
        <p:sp>
          <p:nvSpPr>
            <p:cNvPr id="1491" name="Google Shape;1491;p76"/>
            <p:cNvSpPr/>
            <p:nvPr/>
          </p:nvSpPr>
          <p:spPr>
            <a:xfrm>
              <a:off x="3572325" y="2930850"/>
              <a:ext cx="4743035" cy="736700"/>
            </a:xfrm>
            <a:custGeom>
              <a:rect b="b" l="l" r="r" t="t"/>
              <a:pathLst>
                <a:path extrusionOk="0" h="29468" w="140816">
                  <a:moveTo>
                    <a:pt x="8514" y="0"/>
                  </a:moveTo>
                  <a:lnTo>
                    <a:pt x="1" y="14728"/>
                  </a:lnTo>
                  <a:lnTo>
                    <a:pt x="8514" y="29468"/>
                  </a:lnTo>
                  <a:lnTo>
                    <a:pt x="132303" y="29468"/>
                  </a:lnTo>
                  <a:lnTo>
                    <a:pt x="140816" y="14728"/>
                  </a:lnTo>
                  <a:lnTo>
                    <a:pt x="132303" y="0"/>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6"/>
            <p:cNvSpPr/>
            <p:nvPr/>
          </p:nvSpPr>
          <p:spPr>
            <a:xfrm>
              <a:off x="3572338" y="2930850"/>
              <a:ext cx="882250" cy="996575"/>
            </a:xfrm>
            <a:custGeom>
              <a:rect b="b" l="l" r="r" t="t"/>
              <a:pathLst>
                <a:path extrusionOk="0" h="39863" w="35290">
                  <a:moveTo>
                    <a:pt x="0" y="0"/>
                  </a:moveTo>
                  <a:lnTo>
                    <a:pt x="0" y="29468"/>
                  </a:lnTo>
                  <a:lnTo>
                    <a:pt x="17645" y="39862"/>
                  </a:lnTo>
                  <a:lnTo>
                    <a:pt x="35290" y="29468"/>
                  </a:lnTo>
                  <a:lnTo>
                    <a:pt x="35290" y="0"/>
                  </a:lnTo>
                  <a:close/>
                </a:path>
              </a:pathLst>
            </a:custGeom>
            <a:solidFill>
              <a:srgbClr val="F9CB9C"/>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03</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493" name="Google Shape;1493;p76"/>
            <p:cNvSpPr/>
            <p:nvPr/>
          </p:nvSpPr>
          <p:spPr>
            <a:xfrm>
              <a:off x="4596025" y="3042700"/>
              <a:ext cx="3980700" cy="51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Implémenter les graphes présentés </a:t>
              </a:r>
              <a:endParaRPr sz="1700">
                <a:solidFill>
                  <a:srgbClr val="FFFFFF"/>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Clr>
                  <a:schemeClr val="dk1"/>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dans le tableau de bord </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494" name="Google Shape;1494;p76"/>
          <p:cNvGrpSpPr/>
          <p:nvPr/>
        </p:nvGrpSpPr>
        <p:grpSpPr>
          <a:xfrm>
            <a:off x="3572325" y="2135500"/>
            <a:ext cx="5004400" cy="996575"/>
            <a:chOff x="3572325" y="2135500"/>
            <a:chExt cx="5004400" cy="996575"/>
          </a:xfrm>
        </p:grpSpPr>
        <p:sp>
          <p:nvSpPr>
            <p:cNvPr id="1495" name="Google Shape;1495;p76"/>
            <p:cNvSpPr/>
            <p:nvPr/>
          </p:nvSpPr>
          <p:spPr>
            <a:xfrm>
              <a:off x="3572325" y="2145325"/>
              <a:ext cx="4743035" cy="736725"/>
            </a:xfrm>
            <a:custGeom>
              <a:rect b="b" l="l" r="r" t="t"/>
              <a:pathLst>
                <a:path extrusionOk="0" h="29469" w="140816">
                  <a:moveTo>
                    <a:pt x="8514" y="1"/>
                  </a:moveTo>
                  <a:lnTo>
                    <a:pt x="1" y="14729"/>
                  </a:lnTo>
                  <a:lnTo>
                    <a:pt x="8514" y="29469"/>
                  </a:lnTo>
                  <a:lnTo>
                    <a:pt x="132303" y="29469"/>
                  </a:lnTo>
                  <a:lnTo>
                    <a:pt x="140816" y="14729"/>
                  </a:lnTo>
                  <a:lnTo>
                    <a:pt x="132303"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6"/>
            <p:cNvSpPr/>
            <p:nvPr/>
          </p:nvSpPr>
          <p:spPr>
            <a:xfrm>
              <a:off x="3572325" y="2135500"/>
              <a:ext cx="882275" cy="996575"/>
            </a:xfrm>
            <a:custGeom>
              <a:rect b="b" l="l" r="r" t="t"/>
              <a:pathLst>
                <a:path extrusionOk="0" h="39863" w="35291">
                  <a:moveTo>
                    <a:pt x="1" y="1"/>
                  </a:moveTo>
                  <a:lnTo>
                    <a:pt x="1" y="29469"/>
                  </a:lnTo>
                  <a:lnTo>
                    <a:pt x="17646" y="39863"/>
                  </a:lnTo>
                  <a:lnTo>
                    <a:pt x="35291" y="29469"/>
                  </a:lnTo>
                  <a:lnTo>
                    <a:pt x="35291" y="1"/>
                  </a:lnTo>
                  <a:close/>
                </a:path>
              </a:pathLst>
            </a:custGeom>
            <a:solidFill>
              <a:srgbClr val="F6B26B"/>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02</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497" name="Google Shape;1497;p76"/>
            <p:cNvSpPr/>
            <p:nvPr/>
          </p:nvSpPr>
          <p:spPr>
            <a:xfrm>
              <a:off x="4596025" y="2261800"/>
              <a:ext cx="3980700" cy="51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Implémenter les graphes présentés </a:t>
              </a:r>
              <a:endParaRPr sz="1700">
                <a:solidFill>
                  <a:srgbClr val="FFFFFF"/>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Clr>
                  <a:schemeClr val="dk1"/>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dans le tableau de bord </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498" name="Google Shape;1498;p76"/>
          <p:cNvGrpSpPr/>
          <p:nvPr/>
        </p:nvGrpSpPr>
        <p:grpSpPr>
          <a:xfrm>
            <a:off x="3572325" y="1350000"/>
            <a:ext cx="4743035" cy="996575"/>
            <a:chOff x="3572325" y="1350000"/>
            <a:chExt cx="4743035" cy="996575"/>
          </a:xfrm>
        </p:grpSpPr>
        <p:sp>
          <p:nvSpPr>
            <p:cNvPr id="1499" name="Google Shape;1499;p76"/>
            <p:cNvSpPr/>
            <p:nvPr/>
          </p:nvSpPr>
          <p:spPr>
            <a:xfrm>
              <a:off x="3572325" y="1350000"/>
              <a:ext cx="4743035" cy="736700"/>
            </a:xfrm>
            <a:custGeom>
              <a:rect b="b" l="l" r="r" t="t"/>
              <a:pathLst>
                <a:path extrusionOk="0" h="29468" w="140816">
                  <a:moveTo>
                    <a:pt x="8514" y="0"/>
                  </a:moveTo>
                  <a:lnTo>
                    <a:pt x="1" y="14740"/>
                  </a:lnTo>
                  <a:lnTo>
                    <a:pt x="8514" y="29468"/>
                  </a:lnTo>
                  <a:lnTo>
                    <a:pt x="132303" y="29468"/>
                  </a:lnTo>
                  <a:lnTo>
                    <a:pt x="140816" y="14740"/>
                  </a:lnTo>
                  <a:lnTo>
                    <a:pt x="132303" y="0"/>
                  </a:lnTo>
                  <a:close/>
                </a:path>
              </a:pathLst>
            </a:custGeom>
            <a:solidFill>
              <a:srgbClr val="8B8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6"/>
            <p:cNvSpPr/>
            <p:nvPr/>
          </p:nvSpPr>
          <p:spPr>
            <a:xfrm>
              <a:off x="4402250" y="1663138"/>
              <a:ext cx="44675" cy="204800"/>
            </a:xfrm>
            <a:custGeom>
              <a:rect b="b" l="l" r="r" t="t"/>
              <a:pathLst>
                <a:path extrusionOk="0" h="8192" w="1787">
                  <a:moveTo>
                    <a:pt x="0" y="0"/>
                  </a:moveTo>
                  <a:lnTo>
                    <a:pt x="0" y="8192"/>
                  </a:lnTo>
                  <a:lnTo>
                    <a:pt x="1786" y="8192"/>
                  </a:lnTo>
                  <a:lnTo>
                    <a:pt x="1786"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6"/>
            <p:cNvSpPr/>
            <p:nvPr/>
          </p:nvSpPr>
          <p:spPr>
            <a:xfrm>
              <a:off x="4342725" y="1700338"/>
              <a:ext cx="44650" cy="167600"/>
            </a:xfrm>
            <a:custGeom>
              <a:rect b="b" l="l" r="r" t="t"/>
              <a:pathLst>
                <a:path extrusionOk="0" h="6704" w="1786">
                  <a:moveTo>
                    <a:pt x="0" y="1"/>
                  </a:moveTo>
                  <a:lnTo>
                    <a:pt x="0" y="6704"/>
                  </a:lnTo>
                  <a:lnTo>
                    <a:pt x="1786" y="6704"/>
                  </a:lnTo>
                  <a:lnTo>
                    <a:pt x="1786"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6"/>
            <p:cNvSpPr/>
            <p:nvPr/>
          </p:nvSpPr>
          <p:spPr>
            <a:xfrm>
              <a:off x="4287050" y="1737563"/>
              <a:ext cx="44675" cy="130375"/>
            </a:xfrm>
            <a:custGeom>
              <a:rect b="b" l="l" r="r" t="t"/>
              <a:pathLst>
                <a:path extrusionOk="0" h="5215" w="1787">
                  <a:moveTo>
                    <a:pt x="1" y="0"/>
                  </a:moveTo>
                  <a:lnTo>
                    <a:pt x="1" y="5215"/>
                  </a:lnTo>
                  <a:lnTo>
                    <a:pt x="1787" y="5215"/>
                  </a:lnTo>
                  <a:lnTo>
                    <a:pt x="1787"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6"/>
            <p:cNvSpPr/>
            <p:nvPr/>
          </p:nvSpPr>
          <p:spPr>
            <a:xfrm>
              <a:off x="4227525" y="1778638"/>
              <a:ext cx="44675" cy="89300"/>
            </a:xfrm>
            <a:custGeom>
              <a:rect b="b" l="l" r="r" t="t"/>
              <a:pathLst>
                <a:path extrusionOk="0" h="3572" w="1787">
                  <a:moveTo>
                    <a:pt x="0" y="0"/>
                  </a:moveTo>
                  <a:lnTo>
                    <a:pt x="0" y="3572"/>
                  </a:lnTo>
                  <a:lnTo>
                    <a:pt x="1786" y="3572"/>
                  </a:lnTo>
                  <a:lnTo>
                    <a:pt x="1786"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6"/>
            <p:cNvSpPr/>
            <p:nvPr/>
          </p:nvSpPr>
          <p:spPr>
            <a:xfrm>
              <a:off x="3572325" y="1350000"/>
              <a:ext cx="882275" cy="996575"/>
            </a:xfrm>
            <a:custGeom>
              <a:rect b="b" l="l" r="r" t="t"/>
              <a:pathLst>
                <a:path extrusionOk="0" h="39863" w="35291">
                  <a:moveTo>
                    <a:pt x="1" y="0"/>
                  </a:moveTo>
                  <a:lnTo>
                    <a:pt x="1" y="29468"/>
                  </a:lnTo>
                  <a:lnTo>
                    <a:pt x="17646" y="39862"/>
                  </a:lnTo>
                  <a:lnTo>
                    <a:pt x="35291" y="29468"/>
                  </a:lnTo>
                  <a:lnTo>
                    <a:pt x="35291" y="0"/>
                  </a:lnTo>
                  <a:close/>
                </a:path>
              </a:pathLst>
            </a:custGeom>
            <a:solidFill>
              <a:srgbClr val="E69138"/>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01</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505" name="Google Shape;1505;p76"/>
            <p:cNvSpPr/>
            <p:nvPr/>
          </p:nvSpPr>
          <p:spPr>
            <a:xfrm>
              <a:off x="4576974" y="1582738"/>
              <a:ext cx="3571200" cy="27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Récupérer les données de toutes les fiches d'évaluations</a:t>
              </a:r>
              <a:endParaRPr>
                <a:solidFill>
                  <a:srgbClr val="FFFFFF"/>
                </a:solidFil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4"/>
                                        </p:tgtEl>
                                        <p:attrNameLst>
                                          <p:attrName>style.visibility</p:attrName>
                                        </p:attrNameLst>
                                      </p:cBhvr>
                                      <p:to>
                                        <p:strVal val="visible"/>
                                      </p:to>
                                    </p:set>
                                    <p:animEffect filter="fade" transition="in">
                                      <p:cBhvr>
                                        <p:cTn dur="1000"/>
                                        <p:tgtEl>
                                          <p:spTgt spid="149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98"/>
                                        </p:tgtEl>
                                        <p:attrNameLst>
                                          <p:attrName>style.visibility</p:attrName>
                                        </p:attrNameLst>
                                      </p:cBhvr>
                                      <p:to>
                                        <p:strVal val="visible"/>
                                      </p:to>
                                    </p:set>
                                    <p:animEffect filter="fade" transition="in">
                                      <p:cBhvr>
                                        <p:cTn dur="1000"/>
                                        <p:tgtEl>
                                          <p:spTgt spid="1498"/>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490"/>
                                        </p:tgtEl>
                                        <p:attrNameLst>
                                          <p:attrName>style.visibility</p:attrName>
                                        </p:attrNameLst>
                                      </p:cBhvr>
                                      <p:to>
                                        <p:strVal val="visible"/>
                                      </p:to>
                                    </p:set>
                                    <p:animEffect filter="fade" transition="in">
                                      <p:cBhvr>
                                        <p:cTn dur="1000"/>
                                        <p:tgtEl>
                                          <p:spTgt spid="14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9" name="Shape 1509"/>
        <p:cNvGrpSpPr/>
        <p:nvPr/>
      </p:nvGrpSpPr>
      <p:grpSpPr>
        <a:xfrm>
          <a:off x="0" y="0"/>
          <a:ext cx="0" cy="0"/>
          <a:chOff x="0" y="0"/>
          <a:chExt cx="0" cy="0"/>
        </a:xfrm>
      </p:grpSpPr>
      <p:sp>
        <p:nvSpPr>
          <p:cNvPr id="1510" name="Google Shape;1510;p77"/>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511" name="Google Shape;1511;p77"/>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512" name="Google Shape;1512;p77"/>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513" name="Google Shape;1513;p77"/>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514" name="Google Shape;1514;p77"/>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7"/>
          <p:cNvSpPr txBox="1"/>
          <p:nvPr/>
        </p:nvSpPr>
        <p:spPr>
          <a:xfrm>
            <a:off x="76004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TRACKING</a:t>
            </a:r>
            <a:endParaRPr sz="900">
              <a:solidFill>
                <a:srgbClr val="FFFFFF"/>
              </a:solidFill>
              <a:latin typeface="Roboto"/>
              <a:ea typeface="Roboto"/>
              <a:cs typeface="Roboto"/>
              <a:sym typeface="Roboto"/>
            </a:endParaRPr>
          </a:p>
        </p:txBody>
      </p:sp>
      <p:grpSp>
        <p:nvGrpSpPr>
          <p:cNvPr id="1516" name="Google Shape;1516;p77"/>
          <p:cNvGrpSpPr/>
          <p:nvPr/>
        </p:nvGrpSpPr>
        <p:grpSpPr>
          <a:xfrm>
            <a:off x="542709" y="1844804"/>
            <a:ext cx="357468" cy="356497"/>
            <a:chOff x="-31455100" y="3909350"/>
            <a:chExt cx="294600" cy="293800"/>
          </a:xfrm>
        </p:grpSpPr>
        <p:sp>
          <p:nvSpPr>
            <p:cNvPr id="1517" name="Google Shape;1517;p77"/>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518" name="Google Shape;1518;p77"/>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519" name="Google Shape;1519;p77"/>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chemeClr val="dk1"/>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API endpoints</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graphicFrame>
        <p:nvGraphicFramePr>
          <p:cNvPr id="1520" name="Google Shape;1520;p77"/>
          <p:cNvGraphicFramePr/>
          <p:nvPr/>
        </p:nvGraphicFramePr>
        <p:xfrm>
          <a:off x="2943225" y="1717800"/>
          <a:ext cx="3000000" cy="3000000"/>
        </p:xfrm>
        <a:graphic>
          <a:graphicData uri="http://schemas.openxmlformats.org/drawingml/2006/table">
            <a:tbl>
              <a:tblPr>
                <a:noFill/>
                <a:tableStyleId>{CDA322C2-EAFF-49FB-8BB8-2598E6246C63}</a:tableStyleId>
              </a:tblPr>
              <a:tblGrid>
                <a:gridCol w="1370300"/>
                <a:gridCol w="4259000"/>
              </a:tblGrid>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Type de requete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Les requetes HTTP</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r>
              <a:tr h="381000">
                <a:tc rowSpan="6">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GET</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nchor="ctr">
                    <a:solidFill>
                      <a:srgbClr val="F6B26B"/>
                    </a:solidFill>
                  </a:tcPr>
                </a:tc>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Tracking / getAssessmentProgress / {id_assessment}</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Tracking / getEvaluatedPopulation/ {id_assessment}</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Tracking / getNonEvaluatedPopulation/ {id_assessment}</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Tracking / getEvaluatedPopulation/ {id_assessment}</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Tracking / getAllAssessment</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Tracking / getManager / {role} / {id_assessment}</a:t>
                      </a:r>
                      <a:endParaRPr i="1" sz="1300">
                        <a:latin typeface="Fira Sans Extra Condensed"/>
                        <a:ea typeface="Fira Sans Extra Condensed"/>
                        <a:cs typeface="Fira Sans Extra Condensed"/>
                        <a:sym typeface="Fira Sans Extra Condensed"/>
                      </a:endParaRPr>
                    </a:p>
                  </a:txBody>
                  <a:tcPr marT="91425" marB="91425" marR="91425" marL="91425"/>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4" name="Shape 1524"/>
        <p:cNvGrpSpPr/>
        <p:nvPr/>
      </p:nvGrpSpPr>
      <p:grpSpPr>
        <a:xfrm>
          <a:off x="0" y="0"/>
          <a:ext cx="0" cy="0"/>
          <a:chOff x="0" y="0"/>
          <a:chExt cx="0" cy="0"/>
        </a:xfrm>
      </p:grpSpPr>
      <p:sp>
        <p:nvSpPr>
          <p:cNvPr id="1525" name="Google Shape;1525;p78"/>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526" name="Google Shape;1526;p78"/>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527" name="Google Shape;1527;p78"/>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528" name="Google Shape;1528;p78"/>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529" name="Google Shape;1529;p78"/>
          <p:cNvSpPr txBox="1"/>
          <p:nvPr/>
        </p:nvSpPr>
        <p:spPr>
          <a:xfrm>
            <a:off x="76004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TRACKING</a:t>
            </a:r>
            <a:endParaRPr sz="900">
              <a:solidFill>
                <a:srgbClr val="FFFFFF"/>
              </a:solidFill>
              <a:latin typeface="Roboto"/>
              <a:ea typeface="Roboto"/>
              <a:cs typeface="Roboto"/>
              <a:sym typeface="Roboto"/>
            </a:endParaRPr>
          </a:p>
        </p:txBody>
      </p:sp>
      <p:grpSp>
        <p:nvGrpSpPr>
          <p:cNvPr id="1530" name="Google Shape;1530;p78"/>
          <p:cNvGrpSpPr/>
          <p:nvPr/>
        </p:nvGrpSpPr>
        <p:grpSpPr>
          <a:xfrm>
            <a:off x="542709" y="1844804"/>
            <a:ext cx="357468" cy="356497"/>
            <a:chOff x="-31455100" y="3909350"/>
            <a:chExt cx="294600" cy="293800"/>
          </a:xfrm>
        </p:grpSpPr>
        <p:sp>
          <p:nvSpPr>
            <p:cNvPr id="1531" name="Google Shape;1531;p7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532" name="Google Shape;1532;p7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533" name="Google Shape;1533;p78"/>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Fonctionnalité</a:t>
            </a:r>
            <a:endParaRPr sz="1600">
              <a:solidFill>
                <a:schemeClr val="dk1"/>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API endpoints</a:t>
            </a:r>
            <a:endParaRPr sz="1600">
              <a:solidFill>
                <a:srgbClr val="CCCCCC"/>
              </a:solidFill>
              <a:latin typeface="Fira Sans Extra Condensed SemiBold"/>
              <a:ea typeface="Fira Sans Extra Condensed SemiBold"/>
              <a:cs typeface="Fira Sans Extra Condensed SemiBold"/>
              <a:sym typeface="Fira Sans Extra Condensed SemiBold"/>
            </a:endParaRPr>
          </a:p>
        </p:txBody>
      </p:sp>
      <p:sp>
        <p:nvSpPr>
          <p:cNvPr id="1534" name="Google Shape;1534;p78"/>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8"/>
          <p:cNvSpPr txBox="1"/>
          <p:nvPr/>
        </p:nvSpPr>
        <p:spPr>
          <a:xfrm>
            <a:off x="8617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PRE-ASSESSMENT</a:t>
            </a:r>
            <a:endParaRPr sz="900">
              <a:solidFill>
                <a:srgbClr val="FFFFFF"/>
              </a:solidFill>
              <a:latin typeface="Roboto"/>
              <a:ea typeface="Roboto"/>
              <a:cs typeface="Roboto"/>
              <a:sym typeface="Roboto"/>
            </a:endParaRPr>
          </a:p>
        </p:txBody>
      </p:sp>
      <p:grpSp>
        <p:nvGrpSpPr>
          <p:cNvPr id="1536" name="Google Shape;1536;p78"/>
          <p:cNvGrpSpPr/>
          <p:nvPr/>
        </p:nvGrpSpPr>
        <p:grpSpPr>
          <a:xfrm>
            <a:off x="523234" y="1853004"/>
            <a:ext cx="357468" cy="356497"/>
            <a:chOff x="-31455100" y="3909350"/>
            <a:chExt cx="294600" cy="293800"/>
          </a:xfrm>
        </p:grpSpPr>
        <p:sp>
          <p:nvSpPr>
            <p:cNvPr id="1537" name="Google Shape;1537;p7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538" name="Google Shape;1538;p7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539" name="Google Shape;1539;p78"/>
          <p:cNvGrpSpPr/>
          <p:nvPr/>
        </p:nvGrpSpPr>
        <p:grpSpPr>
          <a:xfrm>
            <a:off x="3324675" y="2920775"/>
            <a:ext cx="4881393" cy="996575"/>
            <a:chOff x="3324675" y="2920775"/>
            <a:chExt cx="4881393" cy="996575"/>
          </a:xfrm>
        </p:grpSpPr>
        <p:sp>
          <p:nvSpPr>
            <p:cNvPr id="1540" name="Google Shape;1540;p78"/>
            <p:cNvSpPr/>
            <p:nvPr/>
          </p:nvSpPr>
          <p:spPr>
            <a:xfrm>
              <a:off x="3324675" y="2920775"/>
              <a:ext cx="4705015" cy="736700"/>
            </a:xfrm>
            <a:custGeom>
              <a:rect b="b" l="l" r="r" t="t"/>
              <a:pathLst>
                <a:path extrusionOk="0" h="29468" w="140816">
                  <a:moveTo>
                    <a:pt x="8514" y="0"/>
                  </a:moveTo>
                  <a:lnTo>
                    <a:pt x="1" y="14728"/>
                  </a:lnTo>
                  <a:lnTo>
                    <a:pt x="8514" y="29468"/>
                  </a:lnTo>
                  <a:lnTo>
                    <a:pt x="132303" y="29468"/>
                  </a:lnTo>
                  <a:lnTo>
                    <a:pt x="140816" y="14728"/>
                  </a:lnTo>
                  <a:lnTo>
                    <a:pt x="132303" y="0"/>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8"/>
            <p:cNvSpPr/>
            <p:nvPr/>
          </p:nvSpPr>
          <p:spPr>
            <a:xfrm>
              <a:off x="3324688" y="2920775"/>
              <a:ext cx="882250" cy="996575"/>
            </a:xfrm>
            <a:custGeom>
              <a:rect b="b" l="l" r="r" t="t"/>
              <a:pathLst>
                <a:path extrusionOk="0" h="39863" w="35290">
                  <a:moveTo>
                    <a:pt x="0" y="0"/>
                  </a:moveTo>
                  <a:lnTo>
                    <a:pt x="0" y="29468"/>
                  </a:lnTo>
                  <a:lnTo>
                    <a:pt x="17645" y="39862"/>
                  </a:lnTo>
                  <a:lnTo>
                    <a:pt x="35290" y="29468"/>
                  </a:lnTo>
                  <a:lnTo>
                    <a:pt x="35290" y="0"/>
                  </a:lnTo>
                  <a:close/>
                </a:path>
              </a:pathLst>
            </a:custGeom>
            <a:solidFill>
              <a:srgbClr val="F9CB9C"/>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03</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542" name="Google Shape;1542;p78"/>
            <p:cNvSpPr/>
            <p:nvPr/>
          </p:nvSpPr>
          <p:spPr>
            <a:xfrm>
              <a:off x="4386468" y="3153525"/>
              <a:ext cx="3819600" cy="27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Gestion des référentiels d’emplois et </a:t>
              </a:r>
              <a:endParaRPr sz="1700">
                <a:solidFill>
                  <a:srgbClr val="FFFFFF"/>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Clr>
                  <a:schemeClr val="dk1"/>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de compétences.</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543" name="Google Shape;1543;p78"/>
          <p:cNvGrpSpPr/>
          <p:nvPr/>
        </p:nvGrpSpPr>
        <p:grpSpPr>
          <a:xfrm>
            <a:off x="3324675" y="2125425"/>
            <a:ext cx="4705015" cy="996575"/>
            <a:chOff x="3324675" y="2125425"/>
            <a:chExt cx="4705015" cy="996575"/>
          </a:xfrm>
        </p:grpSpPr>
        <p:sp>
          <p:nvSpPr>
            <p:cNvPr id="1544" name="Google Shape;1544;p78"/>
            <p:cNvSpPr/>
            <p:nvPr/>
          </p:nvSpPr>
          <p:spPr>
            <a:xfrm>
              <a:off x="3324675" y="2135250"/>
              <a:ext cx="4705015" cy="736725"/>
            </a:xfrm>
            <a:custGeom>
              <a:rect b="b" l="l" r="r" t="t"/>
              <a:pathLst>
                <a:path extrusionOk="0" h="29469" w="140816">
                  <a:moveTo>
                    <a:pt x="8514" y="1"/>
                  </a:moveTo>
                  <a:lnTo>
                    <a:pt x="1" y="14729"/>
                  </a:lnTo>
                  <a:lnTo>
                    <a:pt x="8514" y="29469"/>
                  </a:lnTo>
                  <a:lnTo>
                    <a:pt x="132303" y="29469"/>
                  </a:lnTo>
                  <a:lnTo>
                    <a:pt x="140816" y="14729"/>
                  </a:lnTo>
                  <a:lnTo>
                    <a:pt x="132303"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8"/>
            <p:cNvSpPr/>
            <p:nvPr/>
          </p:nvSpPr>
          <p:spPr>
            <a:xfrm>
              <a:off x="3324675" y="2125425"/>
              <a:ext cx="882275" cy="996575"/>
            </a:xfrm>
            <a:custGeom>
              <a:rect b="b" l="l" r="r" t="t"/>
              <a:pathLst>
                <a:path extrusionOk="0" h="39863" w="35291">
                  <a:moveTo>
                    <a:pt x="1" y="1"/>
                  </a:moveTo>
                  <a:lnTo>
                    <a:pt x="1" y="29469"/>
                  </a:lnTo>
                  <a:lnTo>
                    <a:pt x="17646" y="39863"/>
                  </a:lnTo>
                  <a:lnTo>
                    <a:pt x="35291" y="29469"/>
                  </a:lnTo>
                  <a:lnTo>
                    <a:pt x="35291" y="1"/>
                  </a:lnTo>
                  <a:close/>
                </a:path>
              </a:pathLst>
            </a:custGeom>
            <a:solidFill>
              <a:srgbClr val="F6B26B"/>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02</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546" name="Google Shape;1546;p78"/>
            <p:cNvSpPr/>
            <p:nvPr/>
          </p:nvSpPr>
          <p:spPr>
            <a:xfrm>
              <a:off x="4329325" y="2363100"/>
              <a:ext cx="2880000" cy="27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Préparation du Kit d’évaluation.</a:t>
              </a:r>
              <a:endParaRPr>
                <a:solidFill>
                  <a:srgbClr val="FFFFFF"/>
                </a:solidFill>
              </a:endParaRPr>
            </a:p>
          </p:txBody>
        </p:sp>
      </p:grpSp>
      <p:grpSp>
        <p:nvGrpSpPr>
          <p:cNvPr id="1547" name="Google Shape;1547;p78"/>
          <p:cNvGrpSpPr/>
          <p:nvPr/>
        </p:nvGrpSpPr>
        <p:grpSpPr>
          <a:xfrm>
            <a:off x="3324675" y="1339925"/>
            <a:ext cx="4705015" cy="996575"/>
            <a:chOff x="3324675" y="1339925"/>
            <a:chExt cx="4705015" cy="996575"/>
          </a:xfrm>
        </p:grpSpPr>
        <p:sp>
          <p:nvSpPr>
            <p:cNvPr id="1548" name="Google Shape;1548;p78"/>
            <p:cNvSpPr/>
            <p:nvPr/>
          </p:nvSpPr>
          <p:spPr>
            <a:xfrm>
              <a:off x="3324675" y="1339925"/>
              <a:ext cx="4705015" cy="736700"/>
            </a:xfrm>
            <a:custGeom>
              <a:rect b="b" l="l" r="r" t="t"/>
              <a:pathLst>
                <a:path extrusionOk="0" h="29468" w="140816">
                  <a:moveTo>
                    <a:pt x="8514" y="0"/>
                  </a:moveTo>
                  <a:lnTo>
                    <a:pt x="1" y="14740"/>
                  </a:lnTo>
                  <a:lnTo>
                    <a:pt x="8514" y="29468"/>
                  </a:lnTo>
                  <a:lnTo>
                    <a:pt x="132303" y="29468"/>
                  </a:lnTo>
                  <a:lnTo>
                    <a:pt x="140816" y="14740"/>
                  </a:lnTo>
                  <a:lnTo>
                    <a:pt x="132303" y="0"/>
                  </a:lnTo>
                  <a:close/>
                </a:path>
              </a:pathLst>
            </a:custGeom>
            <a:solidFill>
              <a:srgbClr val="8B8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8"/>
            <p:cNvSpPr/>
            <p:nvPr/>
          </p:nvSpPr>
          <p:spPr>
            <a:xfrm>
              <a:off x="4154600" y="1653063"/>
              <a:ext cx="44675" cy="204800"/>
            </a:xfrm>
            <a:custGeom>
              <a:rect b="b" l="l" r="r" t="t"/>
              <a:pathLst>
                <a:path extrusionOk="0" h="8192" w="1787">
                  <a:moveTo>
                    <a:pt x="0" y="0"/>
                  </a:moveTo>
                  <a:lnTo>
                    <a:pt x="0" y="8192"/>
                  </a:lnTo>
                  <a:lnTo>
                    <a:pt x="1786" y="8192"/>
                  </a:lnTo>
                  <a:lnTo>
                    <a:pt x="1786"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8"/>
            <p:cNvSpPr/>
            <p:nvPr/>
          </p:nvSpPr>
          <p:spPr>
            <a:xfrm>
              <a:off x="4095075" y="1690263"/>
              <a:ext cx="44650" cy="167600"/>
            </a:xfrm>
            <a:custGeom>
              <a:rect b="b" l="l" r="r" t="t"/>
              <a:pathLst>
                <a:path extrusionOk="0" h="6704" w="1786">
                  <a:moveTo>
                    <a:pt x="0" y="1"/>
                  </a:moveTo>
                  <a:lnTo>
                    <a:pt x="0" y="6704"/>
                  </a:lnTo>
                  <a:lnTo>
                    <a:pt x="1786" y="6704"/>
                  </a:lnTo>
                  <a:lnTo>
                    <a:pt x="1786"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8"/>
            <p:cNvSpPr/>
            <p:nvPr/>
          </p:nvSpPr>
          <p:spPr>
            <a:xfrm>
              <a:off x="4039400" y="1727488"/>
              <a:ext cx="44675" cy="130375"/>
            </a:xfrm>
            <a:custGeom>
              <a:rect b="b" l="l" r="r" t="t"/>
              <a:pathLst>
                <a:path extrusionOk="0" h="5215" w="1787">
                  <a:moveTo>
                    <a:pt x="1" y="0"/>
                  </a:moveTo>
                  <a:lnTo>
                    <a:pt x="1" y="5215"/>
                  </a:lnTo>
                  <a:lnTo>
                    <a:pt x="1787" y="5215"/>
                  </a:lnTo>
                  <a:lnTo>
                    <a:pt x="1787"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8"/>
            <p:cNvSpPr/>
            <p:nvPr/>
          </p:nvSpPr>
          <p:spPr>
            <a:xfrm>
              <a:off x="3979875" y="1768563"/>
              <a:ext cx="44675" cy="89300"/>
            </a:xfrm>
            <a:custGeom>
              <a:rect b="b" l="l" r="r" t="t"/>
              <a:pathLst>
                <a:path extrusionOk="0" h="3572" w="1787">
                  <a:moveTo>
                    <a:pt x="0" y="0"/>
                  </a:moveTo>
                  <a:lnTo>
                    <a:pt x="0" y="3572"/>
                  </a:lnTo>
                  <a:lnTo>
                    <a:pt x="1786" y="3572"/>
                  </a:lnTo>
                  <a:lnTo>
                    <a:pt x="1786"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8"/>
            <p:cNvSpPr/>
            <p:nvPr/>
          </p:nvSpPr>
          <p:spPr>
            <a:xfrm>
              <a:off x="3324675" y="1339925"/>
              <a:ext cx="882275" cy="996575"/>
            </a:xfrm>
            <a:custGeom>
              <a:rect b="b" l="l" r="r" t="t"/>
              <a:pathLst>
                <a:path extrusionOk="0" h="39863" w="35291">
                  <a:moveTo>
                    <a:pt x="1" y="0"/>
                  </a:moveTo>
                  <a:lnTo>
                    <a:pt x="1" y="29468"/>
                  </a:lnTo>
                  <a:lnTo>
                    <a:pt x="17646" y="39862"/>
                  </a:lnTo>
                  <a:lnTo>
                    <a:pt x="35291" y="29468"/>
                  </a:lnTo>
                  <a:lnTo>
                    <a:pt x="35291" y="0"/>
                  </a:lnTo>
                  <a:close/>
                </a:path>
              </a:pathLst>
            </a:custGeom>
            <a:solidFill>
              <a:srgbClr val="E69138"/>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01</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554" name="Google Shape;1554;p78"/>
            <p:cNvSpPr/>
            <p:nvPr/>
          </p:nvSpPr>
          <p:spPr>
            <a:xfrm>
              <a:off x="4367420" y="1567775"/>
              <a:ext cx="3428400" cy="27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Classification de la population cible selon des catégories.</a:t>
              </a:r>
              <a:endParaRPr>
                <a:solidFill>
                  <a:srgbClr val="FFFFFF"/>
                </a:solidFil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539"/>
                                        </p:tgtEl>
                                        <p:attrNameLst>
                                          <p:attrName>style.visibility</p:attrName>
                                        </p:attrNameLst>
                                      </p:cBhvr>
                                      <p:to>
                                        <p:strVal val="visible"/>
                                      </p:to>
                                    </p:set>
                                    <p:animEffect filter="fade" transition="in">
                                      <p:cBhvr>
                                        <p:cTn dur="1000"/>
                                        <p:tgtEl>
                                          <p:spTgt spid="153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43"/>
                                        </p:tgtEl>
                                        <p:attrNameLst>
                                          <p:attrName>style.visibility</p:attrName>
                                        </p:attrNameLst>
                                      </p:cBhvr>
                                      <p:to>
                                        <p:strVal val="visible"/>
                                      </p:to>
                                    </p:set>
                                    <p:animEffect filter="fade" transition="in">
                                      <p:cBhvr>
                                        <p:cTn dur="1000"/>
                                        <p:tgtEl>
                                          <p:spTgt spid="154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47"/>
                                        </p:tgtEl>
                                        <p:attrNameLst>
                                          <p:attrName>style.visibility</p:attrName>
                                        </p:attrNameLst>
                                      </p:cBhvr>
                                      <p:to>
                                        <p:strVal val="visible"/>
                                      </p:to>
                                    </p:set>
                                    <p:animEffect filter="fade" transition="in">
                                      <p:cBhvr>
                                        <p:cTn dur="1000"/>
                                        <p:tgtEl>
                                          <p:spTgt spid="15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8" name="Shape 1558"/>
        <p:cNvGrpSpPr/>
        <p:nvPr/>
      </p:nvGrpSpPr>
      <p:grpSpPr>
        <a:xfrm>
          <a:off x="0" y="0"/>
          <a:ext cx="0" cy="0"/>
          <a:chOff x="0" y="0"/>
          <a:chExt cx="0" cy="0"/>
        </a:xfrm>
      </p:grpSpPr>
      <p:sp>
        <p:nvSpPr>
          <p:cNvPr id="1559" name="Google Shape;1559;p79"/>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560" name="Google Shape;1560;p79"/>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561" name="Google Shape;1561;p79"/>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562" name="Google Shape;1562;p79"/>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563" name="Google Shape;1563;p79"/>
          <p:cNvSpPr txBox="1"/>
          <p:nvPr/>
        </p:nvSpPr>
        <p:spPr>
          <a:xfrm>
            <a:off x="76004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TRACKING</a:t>
            </a:r>
            <a:endParaRPr sz="900">
              <a:solidFill>
                <a:srgbClr val="FFFFFF"/>
              </a:solidFill>
              <a:latin typeface="Roboto"/>
              <a:ea typeface="Roboto"/>
              <a:cs typeface="Roboto"/>
              <a:sym typeface="Roboto"/>
            </a:endParaRPr>
          </a:p>
        </p:txBody>
      </p:sp>
      <p:grpSp>
        <p:nvGrpSpPr>
          <p:cNvPr id="1564" name="Google Shape;1564;p79"/>
          <p:cNvGrpSpPr/>
          <p:nvPr/>
        </p:nvGrpSpPr>
        <p:grpSpPr>
          <a:xfrm>
            <a:off x="542709" y="1844804"/>
            <a:ext cx="357468" cy="356497"/>
            <a:chOff x="-31455100" y="3909350"/>
            <a:chExt cx="294600" cy="293800"/>
          </a:xfrm>
        </p:grpSpPr>
        <p:sp>
          <p:nvSpPr>
            <p:cNvPr id="1565" name="Google Shape;1565;p79"/>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566" name="Google Shape;1566;p79"/>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aphicFrame>
        <p:nvGraphicFramePr>
          <p:cNvPr id="1567" name="Google Shape;1567;p79"/>
          <p:cNvGraphicFramePr/>
          <p:nvPr/>
        </p:nvGraphicFramePr>
        <p:xfrm>
          <a:off x="2943225" y="1717800"/>
          <a:ext cx="3000000" cy="3000000"/>
        </p:xfrm>
        <a:graphic>
          <a:graphicData uri="http://schemas.openxmlformats.org/drawingml/2006/table">
            <a:tbl>
              <a:tblPr>
                <a:noFill/>
                <a:tableStyleId>{CDA322C2-EAFF-49FB-8BB8-2598E6246C63}</a:tableStyleId>
              </a:tblPr>
              <a:tblGrid>
                <a:gridCol w="1370300"/>
                <a:gridCol w="4259000"/>
              </a:tblGrid>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Type de requete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Les requetes HTTP</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r>
              <a:tr h="381000">
                <a:tc rowSpan="3">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GET</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nchor="ctr">
                    <a:solidFill>
                      <a:srgbClr val="F6B26B"/>
                    </a:solidFill>
                  </a:tcPr>
                </a:tc>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getJobFile / {id_jobFile}</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getJobFile / {id_jobFile}</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getEcaluationTenuePoste / {id_evaluationTenuePoste}</a:t>
                      </a:r>
                      <a:endParaRPr i="1" sz="1300">
                        <a:latin typeface="Fira Sans Extra Condensed"/>
                        <a:ea typeface="Fira Sans Extra Condensed"/>
                        <a:cs typeface="Fira Sans Extra Condensed"/>
                        <a:sym typeface="Fira Sans Extra Condensed"/>
                      </a:endParaRPr>
                    </a:p>
                  </a:txBody>
                  <a:tcPr marT="91425" marB="91425" marR="91425" marL="91425"/>
                </a:tc>
              </a:tr>
            </a:tbl>
          </a:graphicData>
        </a:graphic>
      </p:graphicFrame>
      <p:sp>
        <p:nvSpPr>
          <p:cNvPr id="1568" name="Google Shape;1568;p79"/>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9"/>
          <p:cNvSpPr txBox="1"/>
          <p:nvPr/>
        </p:nvSpPr>
        <p:spPr>
          <a:xfrm>
            <a:off x="8617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PRE-ASSESSMENT</a:t>
            </a:r>
            <a:endParaRPr sz="900">
              <a:solidFill>
                <a:srgbClr val="FFFFFF"/>
              </a:solidFill>
              <a:latin typeface="Roboto"/>
              <a:ea typeface="Roboto"/>
              <a:cs typeface="Roboto"/>
              <a:sym typeface="Roboto"/>
            </a:endParaRPr>
          </a:p>
        </p:txBody>
      </p:sp>
      <p:grpSp>
        <p:nvGrpSpPr>
          <p:cNvPr id="1570" name="Google Shape;1570;p79"/>
          <p:cNvGrpSpPr/>
          <p:nvPr/>
        </p:nvGrpSpPr>
        <p:grpSpPr>
          <a:xfrm>
            <a:off x="523234" y="1853004"/>
            <a:ext cx="357468" cy="356497"/>
            <a:chOff x="-31455100" y="3909350"/>
            <a:chExt cx="294600" cy="293800"/>
          </a:xfrm>
        </p:grpSpPr>
        <p:sp>
          <p:nvSpPr>
            <p:cNvPr id="1571" name="Google Shape;1571;p79"/>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572" name="Google Shape;1572;p79"/>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573" name="Google Shape;1573;p79"/>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API endpoints</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7" name="Shape 1577"/>
        <p:cNvGrpSpPr/>
        <p:nvPr/>
      </p:nvGrpSpPr>
      <p:grpSpPr>
        <a:xfrm>
          <a:off x="0" y="0"/>
          <a:ext cx="0" cy="0"/>
          <a:chOff x="0" y="0"/>
          <a:chExt cx="0" cy="0"/>
        </a:xfrm>
      </p:grpSpPr>
      <p:sp>
        <p:nvSpPr>
          <p:cNvPr id="1578" name="Google Shape;1578;p80"/>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579" name="Google Shape;1579;p80"/>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580" name="Google Shape;1580;p80"/>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581" name="Google Shape;1581;p80"/>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582" name="Google Shape;1582;p80"/>
          <p:cNvSpPr txBox="1"/>
          <p:nvPr/>
        </p:nvSpPr>
        <p:spPr>
          <a:xfrm>
            <a:off x="76004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TRACKING</a:t>
            </a:r>
            <a:endParaRPr sz="900">
              <a:solidFill>
                <a:srgbClr val="FFFFFF"/>
              </a:solidFill>
              <a:latin typeface="Roboto"/>
              <a:ea typeface="Roboto"/>
              <a:cs typeface="Roboto"/>
              <a:sym typeface="Roboto"/>
            </a:endParaRPr>
          </a:p>
        </p:txBody>
      </p:sp>
      <p:grpSp>
        <p:nvGrpSpPr>
          <p:cNvPr id="1583" name="Google Shape;1583;p80"/>
          <p:cNvGrpSpPr/>
          <p:nvPr/>
        </p:nvGrpSpPr>
        <p:grpSpPr>
          <a:xfrm>
            <a:off x="542709" y="1844804"/>
            <a:ext cx="357468" cy="356497"/>
            <a:chOff x="-31455100" y="3909350"/>
            <a:chExt cx="294600" cy="293800"/>
          </a:xfrm>
        </p:grpSpPr>
        <p:sp>
          <p:nvSpPr>
            <p:cNvPr id="1584" name="Google Shape;1584;p8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585" name="Google Shape;1585;p8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aphicFrame>
        <p:nvGraphicFramePr>
          <p:cNvPr id="1586" name="Google Shape;1586;p80"/>
          <p:cNvGraphicFramePr/>
          <p:nvPr/>
        </p:nvGraphicFramePr>
        <p:xfrm>
          <a:off x="2943225" y="1717800"/>
          <a:ext cx="3000000" cy="3000000"/>
        </p:xfrm>
        <a:graphic>
          <a:graphicData uri="http://schemas.openxmlformats.org/drawingml/2006/table">
            <a:tbl>
              <a:tblPr>
                <a:noFill/>
                <a:tableStyleId>{CDA322C2-EAFF-49FB-8BB8-2598E6246C63}</a:tableStyleId>
              </a:tblPr>
              <a:tblGrid>
                <a:gridCol w="1370300"/>
                <a:gridCol w="4259000"/>
              </a:tblGrid>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Type de requete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Les requetes HTTP</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r>
              <a:tr h="381000">
                <a:tc rowSpan="6">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POST</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nchor="ctr">
                    <a:solidFill>
                      <a:srgbClr val="F6B26B"/>
                    </a:solidFill>
                  </a:tcPr>
                </a:tc>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classifyPopulation</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assignAssessmentToEmployee/ {id_participant} / {id_assessment}</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addEmailTemplate</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addJobFile</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addEvaluationSf</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addEcaluationTenuePoste</a:t>
                      </a:r>
                      <a:endParaRPr i="1" sz="1300">
                        <a:latin typeface="Fira Sans Extra Condensed"/>
                        <a:ea typeface="Fira Sans Extra Condensed"/>
                        <a:cs typeface="Fira Sans Extra Condensed"/>
                        <a:sym typeface="Fira Sans Extra Condensed"/>
                      </a:endParaRPr>
                    </a:p>
                  </a:txBody>
                  <a:tcPr marT="91425" marB="91425" marR="91425" marL="91425"/>
                </a:tc>
              </a:tr>
            </a:tbl>
          </a:graphicData>
        </a:graphic>
      </p:graphicFrame>
      <p:sp>
        <p:nvSpPr>
          <p:cNvPr id="1587" name="Google Shape;1587;p80"/>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80"/>
          <p:cNvSpPr txBox="1"/>
          <p:nvPr/>
        </p:nvSpPr>
        <p:spPr>
          <a:xfrm>
            <a:off x="8617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PRE-ASSESSMENT</a:t>
            </a:r>
            <a:endParaRPr sz="900">
              <a:solidFill>
                <a:srgbClr val="FFFFFF"/>
              </a:solidFill>
              <a:latin typeface="Roboto"/>
              <a:ea typeface="Roboto"/>
              <a:cs typeface="Roboto"/>
              <a:sym typeface="Roboto"/>
            </a:endParaRPr>
          </a:p>
        </p:txBody>
      </p:sp>
      <p:grpSp>
        <p:nvGrpSpPr>
          <p:cNvPr id="1589" name="Google Shape;1589;p80"/>
          <p:cNvGrpSpPr/>
          <p:nvPr/>
        </p:nvGrpSpPr>
        <p:grpSpPr>
          <a:xfrm>
            <a:off x="523234" y="1853004"/>
            <a:ext cx="357468" cy="356497"/>
            <a:chOff x="-31455100" y="3909350"/>
            <a:chExt cx="294600" cy="293800"/>
          </a:xfrm>
        </p:grpSpPr>
        <p:sp>
          <p:nvSpPr>
            <p:cNvPr id="1590" name="Google Shape;1590;p8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591" name="Google Shape;1591;p8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592" name="Google Shape;1592;p80"/>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API endpoints</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6" name="Shape 1596"/>
        <p:cNvGrpSpPr/>
        <p:nvPr/>
      </p:nvGrpSpPr>
      <p:grpSpPr>
        <a:xfrm>
          <a:off x="0" y="0"/>
          <a:ext cx="0" cy="0"/>
          <a:chOff x="0" y="0"/>
          <a:chExt cx="0" cy="0"/>
        </a:xfrm>
      </p:grpSpPr>
      <p:sp>
        <p:nvSpPr>
          <p:cNvPr id="1597" name="Google Shape;1597;p81"/>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598" name="Google Shape;1598;p81"/>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599" name="Google Shape;1599;p81"/>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600" name="Google Shape;1600;p81"/>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601" name="Google Shape;1601;p81"/>
          <p:cNvSpPr txBox="1"/>
          <p:nvPr/>
        </p:nvSpPr>
        <p:spPr>
          <a:xfrm>
            <a:off x="76004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TRACKING</a:t>
            </a:r>
            <a:endParaRPr sz="900">
              <a:solidFill>
                <a:srgbClr val="FFFFFF"/>
              </a:solidFill>
              <a:latin typeface="Roboto"/>
              <a:ea typeface="Roboto"/>
              <a:cs typeface="Roboto"/>
              <a:sym typeface="Roboto"/>
            </a:endParaRPr>
          </a:p>
        </p:txBody>
      </p:sp>
      <p:grpSp>
        <p:nvGrpSpPr>
          <p:cNvPr id="1602" name="Google Shape;1602;p81"/>
          <p:cNvGrpSpPr/>
          <p:nvPr/>
        </p:nvGrpSpPr>
        <p:grpSpPr>
          <a:xfrm>
            <a:off x="542709" y="1844804"/>
            <a:ext cx="357468" cy="356497"/>
            <a:chOff x="-31455100" y="3909350"/>
            <a:chExt cx="294600" cy="293800"/>
          </a:xfrm>
        </p:grpSpPr>
        <p:sp>
          <p:nvSpPr>
            <p:cNvPr id="1603" name="Google Shape;1603;p8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04" name="Google Shape;1604;p8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605" name="Google Shape;1605;p81"/>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API endpoints</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graphicFrame>
        <p:nvGraphicFramePr>
          <p:cNvPr id="1606" name="Google Shape;1606;p81"/>
          <p:cNvGraphicFramePr/>
          <p:nvPr/>
        </p:nvGraphicFramePr>
        <p:xfrm>
          <a:off x="2952750" y="1717800"/>
          <a:ext cx="3000000" cy="3000000"/>
        </p:xfrm>
        <a:graphic>
          <a:graphicData uri="http://schemas.openxmlformats.org/drawingml/2006/table">
            <a:tbl>
              <a:tblPr>
                <a:noFill/>
                <a:tableStyleId>{CDA322C2-EAFF-49FB-8BB8-2598E6246C63}</a:tableStyleId>
              </a:tblPr>
              <a:tblGrid>
                <a:gridCol w="1370300"/>
                <a:gridCol w="4259000"/>
              </a:tblGrid>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Type de requete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Les requetes HTTP</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r>
              <a:tr h="381000">
                <a:tc rowSpan="3">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PUT</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nchor="ctr">
                    <a:solidFill>
                      <a:srgbClr val="F6B26B"/>
                    </a:solidFill>
                  </a:tcPr>
                </a:tc>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modifyJobFile / {id_jobFile}</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modifyEvaluationSf / {id_evaluationSf}</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modifyEcaluationTenuePoste / {id_evaluationTenuePoste}</a:t>
                      </a:r>
                      <a:endParaRPr i="1" sz="1300">
                        <a:latin typeface="Fira Sans Extra Condensed"/>
                        <a:ea typeface="Fira Sans Extra Condensed"/>
                        <a:cs typeface="Fira Sans Extra Condensed"/>
                        <a:sym typeface="Fira Sans Extra Condensed"/>
                      </a:endParaRPr>
                    </a:p>
                  </a:txBody>
                  <a:tcPr marT="91425" marB="91425" marR="91425" marL="91425"/>
                </a:tc>
              </a:tr>
            </a:tbl>
          </a:graphicData>
        </a:graphic>
      </p:graphicFrame>
      <p:sp>
        <p:nvSpPr>
          <p:cNvPr id="1607" name="Google Shape;1607;p81"/>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81"/>
          <p:cNvSpPr txBox="1"/>
          <p:nvPr/>
        </p:nvSpPr>
        <p:spPr>
          <a:xfrm>
            <a:off x="8617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PRE-ASSESSMENT</a:t>
            </a:r>
            <a:endParaRPr sz="900">
              <a:solidFill>
                <a:srgbClr val="FFFFFF"/>
              </a:solidFill>
              <a:latin typeface="Roboto"/>
              <a:ea typeface="Roboto"/>
              <a:cs typeface="Roboto"/>
              <a:sym typeface="Roboto"/>
            </a:endParaRPr>
          </a:p>
        </p:txBody>
      </p:sp>
      <p:grpSp>
        <p:nvGrpSpPr>
          <p:cNvPr id="1609" name="Google Shape;1609;p81"/>
          <p:cNvGrpSpPr/>
          <p:nvPr/>
        </p:nvGrpSpPr>
        <p:grpSpPr>
          <a:xfrm>
            <a:off x="523234" y="1853004"/>
            <a:ext cx="357468" cy="356497"/>
            <a:chOff x="-31455100" y="3909350"/>
            <a:chExt cx="294600" cy="293800"/>
          </a:xfrm>
        </p:grpSpPr>
        <p:sp>
          <p:nvSpPr>
            <p:cNvPr id="1610" name="Google Shape;1610;p8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11" name="Google Shape;1611;p8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5" name="Shape 1615"/>
        <p:cNvGrpSpPr/>
        <p:nvPr/>
      </p:nvGrpSpPr>
      <p:grpSpPr>
        <a:xfrm>
          <a:off x="0" y="0"/>
          <a:ext cx="0" cy="0"/>
          <a:chOff x="0" y="0"/>
          <a:chExt cx="0" cy="0"/>
        </a:xfrm>
      </p:grpSpPr>
      <p:sp>
        <p:nvSpPr>
          <p:cNvPr id="1616" name="Google Shape;1616;p82"/>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617" name="Google Shape;1617;p82"/>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618" name="Google Shape;1618;p82"/>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619" name="Google Shape;1619;p82"/>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620" name="Google Shape;1620;p82"/>
          <p:cNvSpPr txBox="1"/>
          <p:nvPr/>
        </p:nvSpPr>
        <p:spPr>
          <a:xfrm>
            <a:off x="76004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TRACKING</a:t>
            </a:r>
            <a:endParaRPr sz="900">
              <a:solidFill>
                <a:srgbClr val="FFFFFF"/>
              </a:solidFill>
              <a:latin typeface="Roboto"/>
              <a:ea typeface="Roboto"/>
              <a:cs typeface="Roboto"/>
              <a:sym typeface="Roboto"/>
            </a:endParaRPr>
          </a:p>
        </p:txBody>
      </p:sp>
      <p:grpSp>
        <p:nvGrpSpPr>
          <p:cNvPr id="1621" name="Google Shape;1621;p82"/>
          <p:cNvGrpSpPr/>
          <p:nvPr/>
        </p:nvGrpSpPr>
        <p:grpSpPr>
          <a:xfrm>
            <a:off x="542709" y="1844804"/>
            <a:ext cx="357468" cy="356497"/>
            <a:chOff x="-31455100" y="3909350"/>
            <a:chExt cx="294600" cy="293800"/>
          </a:xfrm>
        </p:grpSpPr>
        <p:sp>
          <p:nvSpPr>
            <p:cNvPr id="1622" name="Google Shape;1622;p82"/>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23" name="Google Shape;1623;p82"/>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aphicFrame>
        <p:nvGraphicFramePr>
          <p:cNvPr id="1624" name="Google Shape;1624;p82"/>
          <p:cNvGraphicFramePr/>
          <p:nvPr/>
        </p:nvGraphicFramePr>
        <p:xfrm>
          <a:off x="2952750" y="1717800"/>
          <a:ext cx="3000000" cy="3000000"/>
        </p:xfrm>
        <a:graphic>
          <a:graphicData uri="http://schemas.openxmlformats.org/drawingml/2006/table">
            <a:tbl>
              <a:tblPr>
                <a:noFill/>
                <a:tableStyleId>{CDA322C2-EAFF-49FB-8BB8-2598E6246C63}</a:tableStyleId>
              </a:tblPr>
              <a:tblGrid>
                <a:gridCol w="1370300"/>
                <a:gridCol w="4259000"/>
              </a:tblGrid>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Type de requete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Les requetes HTTP</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r>
              <a:tr h="381000">
                <a:tc rowSpan="3">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DELETE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nchor="ctr">
                    <a:solidFill>
                      <a:srgbClr val="F6B26B"/>
                    </a:solidFill>
                  </a:tcPr>
                </a:tc>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deleteJobFile / {id_jobFile}</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deleteEvaluationSf / {id_evaluationSf}</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preassessment / deleteEcaluationTenuePoste / {id_evaluationTenuePoste}</a:t>
                      </a:r>
                      <a:endParaRPr i="1" sz="1300">
                        <a:latin typeface="Fira Sans Extra Condensed"/>
                        <a:ea typeface="Fira Sans Extra Condensed"/>
                        <a:cs typeface="Fira Sans Extra Condensed"/>
                        <a:sym typeface="Fira Sans Extra Condensed"/>
                      </a:endParaRPr>
                    </a:p>
                  </a:txBody>
                  <a:tcPr marT="91425" marB="91425" marR="91425" marL="91425"/>
                </a:tc>
              </a:tr>
            </a:tbl>
          </a:graphicData>
        </a:graphic>
      </p:graphicFrame>
      <p:sp>
        <p:nvSpPr>
          <p:cNvPr id="1625" name="Google Shape;1625;p82"/>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82"/>
          <p:cNvSpPr txBox="1"/>
          <p:nvPr/>
        </p:nvSpPr>
        <p:spPr>
          <a:xfrm>
            <a:off x="8617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PRE-ASSESSMENT</a:t>
            </a:r>
            <a:endParaRPr sz="900">
              <a:solidFill>
                <a:srgbClr val="FFFFFF"/>
              </a:solidFill>
              <a:latin typeface="Roboto"/>
              <a:ea typeface="Roboto"/>
              <a:cs typeface="Roboto"/>
              <a:sym typeface="Roboto"/>
            </a:endParaRPr>
          </a:p>
        </p:txBody>
      </p:sp>
      <p:grpSp>
        <p:nvGrpSpPr>
          <p:cNvPr id="1627" name="Google Shape;1627;p82"/>
          <p:cNvGrpSpPr/>
          <p:nvPr/>
        </p:nvGrpSpPr>
        <p:grpSpPr>
          <a:xfrm>
            <a:off x="523234" y="1853004"/>
            <a:ext cx="357468" cy="356497"/>
            <a:chOff x="-31455100" y="3909350"/>
            <a:chExt cx="294600" cy="293800"/>
          </a:xfrm>
        </p:grpSpPr>
        <p:sp>
          <p:nvSpPr>
            <p:cNvPr id="1628" name="Google Shape;1628;p82"/>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29" name="Google Shape;1629;p82"/>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630" name="Google Shape;1630;p82"/>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API endpoints</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4" name="Shape 1634"/>
        <p:cNvGrpSpPr/>
        <p:nvPr/>
      </p:nvGrpSpPr>
      <p:grpSpPr>
        <a:xfrm>
          <a:off x="0" y="0"/>
          <a:ext cx="0" cy="0"/>
          <a:chOff x="0" y="0"/>
          <a:chExt cx="0" cy="0"/>
        </a:xfrm>
      </p:grpSpPr>
      <p:sp>
        <p:nvSpPr>
          <p:cNvPr id="1635" name="Google Shape;1635;p83"/>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636" name="Google Shape;1636;p83"/>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637" name="Google Shape;1637;p83"/>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638" name="Google Shape;1638;p83"/>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639" name="Google Shape;1639;p83"/>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Fonctionnalité</a:t>
            </a:r>
            <a:endParaRPr sz="1600">
              <a:solidFill>
                <a:schemeClr val="dk1"/>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API endpoints</a:t>
            </a:r>
            <a:endParaRPr sz="1600">
              <a:solidFill>
                <a:srgbClr val="CCCCCC"/>
              </a:solidFill>
              <a:latin typeface="Fira Sans Extra Condensed SemiBold"/>
              <a:ea typeface="Fira Sans Extra Condensed SemiBold"/>
              <a:cs typeface="Fira Sans Extra Condensed SemiBold"/>
              <a:sym typeface="Fira Sans Extra Condensed SemiBold"/>
            </a:endParaRPr>
          </a:p>
        </p:txBody>
      </p:sp>
      <p:grpSp>
        <p:nvGrpSpPr>
          <p:cNvPr id="1640" name="Google Shape;1640;p83"/>
          <p:cNvGrpSpPr/>
          <p:nvPr/>
        </p:nvGrpSpPr>
        <p:grpSpPr>
          <a:xfrm>
            <a:off x="3343725" y="2920763"/>
            <a:ext cx="4881393" cy="996575"/>
            <a:chOff x="3343725" y="2920763"/>
            <a:chExt cx="4881393" cy="996575"/>
          </a:xfrm>
        </p:grpSpPr>
        <p:sp>
          <p:nvSpPr>
            <p:cNvPr id="1641" name="Google Shape;1641;p83"/>
            <p:cNvSpPr/>
            <p:nvPr/>
          </p:nvSpPr>
          <p:spPr>
            <a:xfrm>
              <a:off x="3343725" y="2920763"/>
              <a:ext cx="4705015" cy="736700"/>
            </a:xfrm>
            <a:custGeom>
              <a:rect b="b" l="l" r="r" t="t"/>
              <a:pathLst>
                <a:path extrusionOk="0" h="29468" w="140816">
                  <a:moveTo>
                    <a:pt x="8514" y="0"/>
                  </a:moveTo>
                  <a:lnTo>
                    <a:pt x="1" y="14728"/>
                  </a:lnTo>
                  <a:lnTo>
                    <a:pt x="8514" y="29468"/>
                  </a:lnTo>
                  <a:lnTo>
                    <a:pt x="132303" y="29468"/>
                  </a:lnTo>
                  <a:lnTo>
                    <a:pt x="140816" y="14728"/>
                  </a:lnTo>
                  <a:lnTo>
                    <a:pt x="132303" y="0"/>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83"/>
            <p:cNvSpPr/>
            <p:nvPr/>
          </p:nvSpPr>
          <p:spPr>
            <a:xfrm>
              <a:off x="3343738" y="2920763"/>
              <a:ext cx="882250" cy="996575"/>
            </a:xfrm>
            <a:custGeom>
              <a:rect b="b" l="l" r="r" t="t"/>
              <a:pathLst>
                <a:path extrusionOk="0" h="39863" w="35290">
                  <a:moveTo>
                    <a:pt x="0" y="0"/>
                  </a:moveTo>
                  <a:lnTo>
                    <a:pt x="0" y="29468"/>
                  </a:lnTo>
                  <a:lnTo>
                    <a:pt x="17645" y="39862"/>
                  </a:lnTo>
                  <a:lnTo>
                    <a:pt x="35290" y="29468"/>
                  </a:lnTo>
                  <a:lnTo>
                    <a:pt x="35290" y="0"/>
                  </a:lnTo>
                  <a:close/>
                </a:path>
              </a:pathLst>
            </a:custGeom>
            <a:solidFill>
              <a:srgbClr val="F9CB9C"/>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03</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643" name="Google Shape;1643;p83"/>
            <p:cNvSpPr/>
            <p:nvPr/>
          </p:nvSpPr>
          <p:spPr>
            <a:xfrm>
              <a:off x="4405518" y="3153513"/>
              <a:ext cx="3819600" cy="27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Rejet des fiches d'évaluation en</a:t>
              </a:r>
              <a:endParaRPr sz="1700">
                <a:solidFill>
                  <a:srgbClr val="FFFFFF"/>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Clr>
                  <a:schemeClr val="dk1"/>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 instance de validation</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644" name="Google Shape;1644;p83"/>
          <p:cNvGrpSpPr/>
          <p:nvPr/>
        </p:nvGrpSpPr>
        <p:grpSpPr>
          <a:xfrm>
            <a:off x="3343725" y="2125413"/>
            <a:ext cx="4705015" cy="996575"/>
            <a:chOff x="3343725" y="2125413"/>
            <a:chExt cx="4705015" cy="996575"/>
          </a:xfrm>
        </p:grpSpPr>
        <p:sp>
          <p:nvSpPr>
            <p:cNvPr id="1645" name="Google Shape;1645;p83"/>
            <p:cNvSpPr/>
            <p:nvPr/>
          </p:nvSpPr>
          <p:spPr>
            <a:xfrm>
              <a:off x="3343725" y="2135238"/>
              <a:ext cx="4705015" cy="736725"/>
            </a:xfrm>
            <a:custGeom>
              <a:rect b="b" l="l" r="r" t="t"/>
              <a:pathLst>
                <a:path extrusionOk="0" h="29469" w="140816">
                  <a:moveTo>
                    <a:pt x="8514" y="1"/>
                  </a:moveTo>
                  <a:lnTo>
                    <a:pt x="1" y="14729"/>
                  </a:lnTo>
                  <a:lnTo>
                    <a:pt x="8514" y="29469"/>
                  </a:lnTo>
                  <a:lnTo>
                    <a:pt x="132303" y="29469"/>
                  </a:lnTo>
                  <a:lnTo>
                    <a:pt x="140816" y="14729"/>
                  </a:lnTo>
                  <a:lnTo>
                    <a:pt x="132303"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83"/>
            <p:cNvSpPr/>
            <p:nvPr/>
          </p:nvSpPr>
          <p:spPr>
            <a:xfrm>
              <a:off x="3343725" y="2125413"/>
              <a:ext cx="882275" cy="996575"/>
            </a:xfrm>
            <a:custGeom>
              <a:rect b="b" l="l" r="r" t="t"/>
              <a:pathLst>
                <a:path extrusionOk="0" h="39863" w="35291">
                  <a:moveTo>
                    <a:pt x="1" y="1"/>
                  </a:moveTo>
                  <a:lnTo>
                    <a:pt x="1" y="29469"/>
                  </a:lnTo>
                  <a:lnTo>
                    <a:pt x="17646" y="39863"/>
                  </a:lnTo>
                  <a:lnTo>
                    <a:pt x="35291" y="29469"/>
                  </a:lnTo>
                  <a:lnTo>
                    <a:pt x="35291" y="1"/>
                  </a:lnTo>
                  <a:close/>
                </a:path>
              </a:pathLst>
            </a:custGeom>
            <a:solidFill>
              <a:srgbClr val="F6B26B"/>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02</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647" name="Google Shape;1647;p83"/>
            <p:cNvSpPr/>
            <p:nvPr/>
          </p:nvSpPr>
          <p:spPr>
            <a:xfrm>
              <a:off x="4348375" y="2363100"/>
              <a:ext cx="3576300" cy="27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Validation des fiches d'évaluation en instance de validation</a:t>
              </a:r>
              <a:endParaRPr>
                <a:solidFill>
                  <a:srgbClr val="FFFFFF"/>
                </a:solidFill>
              </a:endParaRPr>
            </a:p>
          </p:txBody>
        </p:sp>
      </p:grpSp>
      <p:grpSp>
        <p:nvGrpSpPr>
          <p:cNvPr id="1648" name="Google Shape;1648;p83"/>
          <p:cNvGrpSpPr/>
          <p:nvPr/>
        </p:nvGrpSpPr>
        <p:grpSpPr>
          <a:xfrm>
            <a:off x="3343725" y="1339913"/>
            <a:ext cx="4705015" cy="996575"/>
            <a:chOff x="3343725" y="1339913"/>
            <a:chExt cx="4705015" cy="996575"/>
          </a:xfrm>
        </p:grpSpPr>
        <p:sp>
          <p:nvSpPr>
            <p:cNvPr id="1649" name="Google Shape;1649;p83"/>
            <p:cNvSpPr/>
            <p:nvPr/>
          </p:nvSpPr>
          <p:spPr>
            <a:xfrm>
              <a:off x="3343725" y="1339913"/>
              <a:ext cx="4705015" cy="736700"/>
            </a:xfrm>
            <a:custGeom>
              <a:rect b="b" l="l" r="r" t="t"/>
              <a:pathLst>
                <a:path extrusionOk="0" h="29468" w="140816">
                  <a:moveTo>
                    <a:pt x="8514" y="0"/>
                  </a:moveTo>
                  <a:lnTo>
                    <a:pt x="1" y="14740"/>
                  </a:lnTo>
                  <a:lnTo>
                    <a:pt x="8514" y="29468"/>
                  </a:lnTo>
                  <a:lnTo>
                    <a:pt x="132303" y="29468"/>
                  </a:lnTo>
                  <a:lnTo>
                    <a:pt x="140816" y="14740"/>
                  </a:lnTo>
                  <a:lnTo>
                    <a:pt x="132303" y="0"/>
                  </a:lnTo>
                  <a:close/>
                </a:path>
              </a:pathLst>
            </a:custGeom>
            <a:solidFill>
              <a:srgbClr val="8B8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83"/>
            <p:cNvSpPr/>
            <p:nvPr/>
          </p:nvSpPr>
          <p:spPr>
            <a:xfrm>
              <a:off x="4173650" y="1653050"/>
              <a:ext cx="44675" cy="204800"/>
            </a:xfrm>
            <a:custGeom>
              <a:rect b="b" l="l" r="r" t="t"/>
              <a:pathLst>
                <a:path extrusionOk="0" h="8192" w="1787">
                  <a:moveTo>
                    <a:pt x="0" y="0"/>
                  </a:moveTo>
                  <a:lnTo>
                    <a:pt x="0" y="8192"/>
                  </a:lnTo>
                  <a:lnTo>
                    <a:pt x="1786" y="8192"/>
                  </a:lnTo>
                  <a:lnTo>
                    <a:pt x="1786"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83"/>
            <p:cNvSpPr/>
            <p:nvPr/>
          </p:nvSpPr>
          <p:spPr>
            <a:xfrm>
              <a:off x="4114125" y="1690250"/>
              <a:ext cx="44650" cy="167600"/>
            </a:xfrm>
            <a:custGeom>
              <a:rect b="b" l="l" r="r" t="t"/>
              <a:pathLst>
                <a:path extrusionOk="0" h="6704" w="1786">
                  <a:moveTo>
                    <a:pt x="0" y="1"/>
                  </a:moveTo>
                  <a:lnTo>
                    <a:pt x="0" y="6704"/>
                  </a:lnTo>
                  <a:lnTo>
                    <a:pt x="1786" y="6704"/>
                  </a:lnTo>
                  <a:lnTo>
                    <a:pt x="1786"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83"/>
            <p:cNvSpPr/>
            <p:nvPr/>
          </p:nvSpPr>
          <p:spPr>
            <a:xfrm>
              <a:off x="4058450" y="1727475"/>
              <a:ext cx="44675" cy="130375"/>
            </a:xfrm>
            <a:custGeom>
              <a:rect b="b" l="l" r="r" t="t"/>
              <a:pathLst>
                <a:path extrusionOk="0" h="5215" w="1787">
                  <a:moveTo>
                    <a:pt x="1" y="0"/>
                  </a:moveTo>
                  <a:lnTo>
                    <a:pt x="1" y="5215"/>
                  </a:lnTo>
                  <a:lnTo>
                    <a:pt x="1787" y="5215"/>
                  </a:lnTo>
                  <a:lnTo>
                    <a:pt x="1787"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83"/>
            <p:cNvSpPr/>
            <p:nvPr/>
          </p:nvSpPr>
          <p:spPr>
            <a:xfrm>
              <a:off x="3998925" y="1768550"/>
              <a:ext cx="44675" cy="89300"/>
            </a:xfrm>
            <a:custGeom>
              <a:rect b="b" l="l" r="r" t="t"/>
              <a:pathLst>
                <a:path extrusionOk="0" h="3572" w="1787">
                  <a:moveTo>
                    <a:pt x="0" y="0"/>
                  </a:moveTo>
                  <a:lnTo>
                    <a:pt x="0" y="3572"/>
                  </a:lnTo>
                  <a:lnTo>
                    <a:pt x="1786" y="3572"/>
                  </a:lnTo>
                  <a:lnTo>
                    <a:pt x="1786"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83"/>
            <p:cNvSpPr/>
            <p:nvPr/>
          </p:nvSpPr>
          <p:spPr>
            <a:xfrm>
              <a:off x="3343725" y="1339913"/>
              <a:ext cx="882275" cy="996575"/>
            </a:xfrm>
            <a:custGeom>
              <a:rect b="b" l="l" r="r" t="t"/>
              <a:pathLst>
                <a:path extrusionOk="0" h="39863" w="35291">
                  <a:moveTo>
                    <a:pt x="1" y="0"/>
                  </a:moveTo>
                  <a:lnTo>
                    <a:pt x="1" y="29468"/>
                  </a:lnTo>
                  <a:lnTo>
                    <a:pt x="17646" y="39862"/>
                  </a:lnTo>
                  <a:lnTo>
                    <a:pt x="35291" y="29468"/>
                  </a:lnTo>
                  <a:lnTo>
                    <a:pt x="35291" y="0"/>
                  </a:lnTo>
                  <a:close/>
                </a:path>
              </a:pathLst>
            </a:custGeom>
            <a:solidFill>
              <a:srgbClr val="E69138"/>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01</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655" name="Google Shape;1655;p83"/>
            <p:cNvSpPr/>
            <p:nvPr/>
          </p:nvSpPr>
          <p:spPr>
            <a:xfrm>
              <a:off x="4386470" y="1567763"/>
              <a:ext cx="3428400" cy="27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Saisie des fiches d'évaluations</a:t>
              </a:r>
              <a:endParaRPr>
                <a:solidFill>
                  <a:srgbClr val="FFFFFF"/>
                </a:solidFill>
              </a:endParaRPr>
            </a:p>
          </p:txBody>
        </p:sp>
      </p:grpSp>
      <p:sp>
        <p:nvSpPr>
          <p:cNvPr id="1656" name="Google Shape;1656;p83"/>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83"/>
          <p:cNvSpPr txBox="1"/>
          <p:nvPr/>
        </p:nvSpPr>
        <p:spPr>
          <a:xfrm>
            <a:off x="8617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IN-ASSESSMENT</a:t>
            </a:r>
            <a:endParaRPr sz="900">
              <a:solidFill>
                <a:srgbClr val="FFFFFF"/>
              </a:solidFill>
              <a:latin typeface="Roboto"/>
              <a:ea typeface="Roboto"/>
              <a:cs typeface="Roboto"/>
              <a:sym typeface="Roboto"/>
            </a:endParaRPr>
          </a:p>
        </p:txBody>
      </p:sp>
      <p:grpSp>
        <p:nvGrpSpPr>
          <p:cNvPr id="1658" name="Google Shape;1658;p83"/>
          <p:cNvGrpSpPr/>
          <p:nvPr/>
        </p:nvGrpSpPr>
        <p:grpSpPr>
          <a:xfrm>
            <a:off x="577834" y="1844804"/>
            <a:ext cx="357468" cy="356497"/>
            <a:chOff x="-31455100" y="3909350"/>
            <a:chExt cx="294600" cy="293800"/>
          </a:xfrm>
        </p:grpSpPr>
        <p:sp>
          <p:nvSpPr>
            <p:cNvPr id="1659" name="Google Shape;1659;p8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60" name="Google Shape;1660;p8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0"/>
                                        </p:tgtEl>
                                        <p:attrNameLst>
                                          <p:attrName>style.visibility</p:attrName>
                                        </p:attrNameLst>
                                      </p:cBhvr>
                                      <p:to>
                                        <p:strVal val="visible"/>
                                      </p:to>
                                    </p:set>
                                    <p:animEffect filter="fade" transition="in">
                                      <p:cBhvr>
                                        <p:cTn dur="1000"/>
                                        <p:tgtEl>
                                          <p:spTgt spid="164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644"/>
                                        </p:tgtEl>
                                        <p:attrNameLst>
                                          <p:attrName>style.visibility</p:attrName>
                                        </p:attrNameLst>
                                      </p:cBhvr>
                                      <p:to>
                                        <p:strVal val="visible"/>
                                      </p:to>
                                    </p:set>
                                    <p:animEffect filter="fade" transition="in">
                                      <p:cBhvr>
                                        <p:cTn dur="1000"/>
                                        <p:tgtEl>
                                          <p:spTgt spid="1644"/>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648"/>
                                        </p:tgtEl>
                                        <p:attrNameLst>
                                          <p:attrName>style.visibility</p:attrName>
                                        </p:attrNameLst>
                                      </p:cBhvr>
                                      <p:to>
                                        <p:strVal val="visible"/>
                                      </p:to>
                                    </p:set>
                                    <p:animEffect filter="fade" transition="in">
                                      <p:cBhvr>
                                        <p:cTn dur="1000"/>
                                        <p:tgtEl>
                                          <p:spTgt spid="16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4" name="Shape 1664"/>
        <p:cNvGrpSpPr/>
        <p:nvPr/>
      </p:nvGrpSpPr>
      <p:grpSpPr>
        <a:xfrm>
          <a:off x="0" y="0"/>
          <a:ext cx="0" cy="0"/>
          <a:chOff x="0" y="0"/>
          <a:chExt cx="0" cy="0"/>
        </a:xfrm>
      </p:grpSpPr>
      <p:sp>
        <p:nvSpPr>
          <p:cNvPr id="1665" name="Google Shape;1665;p84"/>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666" name="Google Shape;1666;p84"/>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667" name="Google Shape;1667;p84"/>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668" name="Google Shape;1668;p84"/>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669" name="Google Shape;1669;p84"/>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API endpoints</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graphicFrame>
        <p:nvGraphicFramePr>
          <p:cNvPr id="1670" name="Google Shape;1670;p84"/>
          <p:cNvGraphicFramePr/>
          <p:nvPr/>
        </p:nvGraphicFramePr>
        <p:xfrm>
          <a:off x="2943225" y="1717800"/>
          <a:ext cx="3000000" cy="3000000"/>
        </p:xfrm>
        <a:graphic>
          <a:graphicData uri="http://schemas.openxmlformats.org/drawingml/2006/table">
            <a:tbl>
              <a:tblPr>
                <a:noFill/>
                <a:tableStyleId>{CDA322C2-EAFF-49FB-8BB8-2598E6246C63}</a:tableStyleId>
              </a:tblPr>
              <a:tblGrid>
                <a:gridCol w="1370300"/>
                <a:gridCol w="4259000"/>
              </a:tblGrid>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Type de requete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Les requetes HTTP</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r>
              <a:tr h="381000">
                <a:tc rowSpan="3">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POST</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nchor="ctr">
                    <a:solidFill>
                      <a:srgbClr val="F6B26B"/>
                    </a:solidFill>
                  </a:tcPr>
                </a:tc>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inassessment / evaluate / {id_manager} / {id_participant}</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inassessment / validateEvaluation / {id_assessment} / {id_manager} / {id_participant}</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solidFill>
                            <a:schemeClr val="dk1"/>
                          </a:solidFill>
                          <a:latin typeface="Fira Sans Extra Condensed"/>
                          <a:ea typeface="Fira Sans Extra Condensed"/>
                          <a:cs typeface="Fira Sans Extra Condensed"/>
                          <a:sym typeface="Fira Sans Extra Condensed"/>
                        </a:rPr>
                        <a:t>inassessment / rejectEvaluation / {id_assessment} / {id_manager} / {id_participant}</a:t>
                      </a:r>
                      <a:endParaRPr i="1" sz="1300">
                        <a:solidFill>
                          <a:schemeClr val="dk1"/>
                        </a:solidFill>
                        <a:latin typeface="Fira Sans Extra Condensed"/>
                        <a:ea typeface="Fira Sans Extra Condensed"/>
                        <a:cs typeface="Fira Sans Extra Condensed"/>
                        <a:sym typeface="Fira Sans Extra Condensed"/>
                      </a:endParaRPr>
                    </a:p>
                  </a:txBody>
                  <a:tcPr marT="91425" marB="91425" marR="91425" marL="91425"/>
                </a:tc>
              </a:tr>
            </a:tbl>
          </a:graphicData>
        </a:graphic>
      </p:graphicFrame>
      <p:sp>
        <p:nvSpPr>
          <p:cNvPr id="1671" name="Google Shape;1671;p84"/>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84"/>
          <p:cNvSpPr txBox="1"/>
          <p:nvPr/>
        </p:nvSpPr>
        <p:spPr>
          <a:xfrm>
            <a:off x="8617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IN-ASSESSMENT</a:t>
            </a:r>
            <a:endParaRPr sz="900">
              <a:solidFill>
                <a:srgbClr val="FFFFFF"/>
              </a:solidFill>
              <a:latin typeface="Roboto"/>
              <a:ea typeface="Roboto"/>
              <a:cs typeface="Roboto"/>
              <a:sym typeface="Roboto"/>
            </a:endParaRPr>
          </a:p>
        </p:txBody>
      </p:sp>
      <p:grpSp>
        <p:nvGrpSpPr>
          <p:cNvPr id="1673" name="Google Shape;1673;p84"/>
          <p:cNvGrpSpPr/>
          <p:nvPr/>
        </p:nvGrpSpPr>
        <p:grpSpPr>
          <a:xfrm>
            <a:off x="577834" y="1844804"/>
            <a:ext cx="357468" cy="356497"/>
            <a:chOff x="-31455100" y="3909350"/>
            <a:chExt cx="294600" cy="293800"/>
          </a:xfrm>
        </p:grpSpPr>
        <p:sp>
          <p:nvSpPr>
            <p:cNvPr id="1674" name="Google Shape;1674;p84"/>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75" name="Google Shape;1675;p84"/>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9" name="Shape 1679"/>
        <p:cNvGrpSpPr/>
        <p:nvPr/>
      </p:nvGrpSpPr>
      <p:grpSpPr>
        <a:xfrm>
          <a:off x="0" y="0"/>
          <a:ext cx="0" cy="0"/>
          <a:chOff x="0" y="0"/>
          <a:chExt cx="0" cy="0"/>
        </a:xfrm>
      </p:grpSpPr>
      <p:sp>
        <p:nvSpPr>
          <p:cNvPr id="1680" name="Google Shape;1680;p85"/>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681" name="Google Shape;1681;p85"/>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682" name="Google Shape;1682;p85"/>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683" name="Google Shape;1683;p85"/>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684" name="Google Shape;1684;p85"/>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Fonctionnalité</a:t>
            </a:r>
            <a:endParaRPr sz="1600">
              <a:solidFill>
                <a:schemeClr val="dk1"/>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API endpoints</a:t>
            </a:r>
            <a:endParaRPr sz="1600">
              <a:solidFill>
                <a:srgbClr val="CCCCCC"/>
              </a:solidFill>
              <a:latin typeface="Fira Sans Extra Condensed SemiBold"/>
              <a:ea typeface="Fira Sans Extra Condensed SemiBold"/>
              <a:cs typeface="Fira Sans Extra Condensed SemiBold"/>
              <a:sym typeface="Fira Sans Extra Condensed SemiBold"/>
            </a:endParaRPr>
          </a:p>
        </p:txBody>
      </p:sp>
      <p:grpSp>
        <p:nvGrpSpPr>
          <p:cNvPr id="1685" name="Google Shape;1685;p85"/>
          <p:cNvGrpSpPr/>
          <p:nvPr/>
        </p:nvGrpSpPr>
        <p:grpSpPr>
          <a:xfrm>
            <a:off x="3343725" y="2920763"/>
            <a:ext cx="4881393" cy="996575"/>
            <a:chOff x="3343725" y="2920763"/>
            <a:chExt cx="4881393" cy="996575"/>
          </a:xfrm>
        </p:grpSpPr>
        <p:sp>
          <p:nvSpPr>
            <p:cNvPr id="1686" name="Google Shape;1686;p85"/>
            <p:cNvSpPr/>
            <p:nvPr/>
          </p:nvSpPr>
          <p:spPr>
            <a:xfrm>
              <a:off x="3343725" y="2920763"/>
              <a:ext cx="4705015" cy="736700"/>
            </a:xfrm>
            <a:custGeom>
              <a:rect b="b" l="l" r="r" t="t"/>
              <a:pathLst>
                <a:path extrusionOk="0" h="29468" w="140816">
                  <a:moveTo>
                    <a:pt x="8514" y="0"/>
                  </a:moveTo>
                  <a:lnTo>
                    <a:pt x="1" y="14728"/>
                  </a:lnTo>
                  <a:lnTo>
                    <a:pt x="8514" y="29468"/>
                  </a:lnTo>
                  <a:lnTo>
                    <a:pt x="132303" y="29468"/>
                  </a:lnTo>
                  <a:lnTo>
                    <a:pt x="140816" y="14728"/>
                  </a:lnTo>
                  <a:lnTo>
                    <a:pt x="132303" y="0"/>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85"/>
            <p:cNvSpPr/>
            <p:nvPr/>
          </p:nvSpPr>
          <p:spPr>
            <a:xfrm>
              <a:off x="3343738" y="2920763"/>
              <a:ext cx="882250" cy="996575"/>
            </a:xfrm>
            <a:custGeom>
              <a:rect b="b" l="l" r="r" t="t"/>
              <a:pathLst>
                <a:path extrusionOk="0" h="39863" w="35290">
                  <a:moveTo>
                    <a:pt x="0" y="0"/>
                  </a:moveTo>
                  <a:lnTo>
                    <a:pt x="0" y="29468"/>
                  </a:lnTo>
                  <a:lnTo>
                    <a:pt x="17645" y="39862"/>
                  </a:lnTo>
                  <a:lnTo>
                    <a:pt x="35290" y="29468"/>
                  </a:lnTo>
                  <a:lnTo>
                    <a:pt x="35290" y="0"/>
                  </a:lnTo>
                  <a:close/>
                </a:path>
              </a:pathLst>
            </a:custGeom>
            <a:solidFill>
              <a:srgbClr val="F9CB9C"/>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03</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688" name="Google Shape;1688;p85"/>
            <p:cNvSpPr/>
            <p:nvPr/>
          </p:nvSpPr>
          <p:spPr>
            <a:xfrm>
              <a:off x="4405518" y="3153513"/>
              <a:ext cx="3819600" cy="27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Classification automatique des résultats </a:t>
              </a:r>
              <a:endParaRPr sz="1700">
                <a:solidFill>
                  <a:srgbClr val="FFFFFF"/>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Clr>
                  <a:schemeClr val="dk1"/>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selon le barème identifié </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689" name="Google Shape;1689;p85"/>
          <p:cNvGrpSpPr/>
          <p:nvPr/>
        </p:nvGrpSpPr>
        <p:grpSpPr>
          <a:xfrm>
            <a:off x="3343725" y="2125413"/>
            <a:ext cx="4705015" cy="996575"/>
            <a:chOff x="3343725" y="2125413"/>
            <a:chExt cx="4705015" cy="996575"/>
          </a:xfrm>
        </p:grpSpPr>
        <p:sp>
          <p:nvSpPr>
            <p:cNvPr id="1690" name="Google Shape;1690;p85"/>
            <p:cNvSpPr/>
            <p:nvPr/>
          </p:nvSpPr>
          <p:spPr>
            <a:xfrm>
              <a:off x="3343725" y="2135238"/>
              <a:ext cx="4705015" cy="736725"/>
            </a:xfrm>
            <a:custGeom>
              <a:rect b="b" l="l" r="r" t="t"/>
              <a:pathLst>
                <a:path extrusionOk="0" h="29469" w="140816">
                  <a:moveTo>
                    <a:pt x="8514" y="1"/>
                  </a:moveTo>
                  <a:lnTo>
                    <a:pt x="1" y="14729"/>
                  </a:lnTo>
                  <a:lnTo>
                    <a:pt x="8514" y="29469"/>
                  </a:lnTo>
                  <a:lnTo>
                    <a:pt x="132303" y="29469"/>
                  </a:lnTo>
                  <a:lnTo>
                    <a:pt x="140816" y="14729"/>
                  </a:lnTo>
                  <a:lnTo>
                    <a:pt x="132303"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85"/>
            <p:cNvSpPr/>
            <p:nvPr/>
          </p:nvSpPr>
          <p:spPr>
            <a:xfrm>
              <a:off x="3343725" y="2125413"/>
              <a:ext cx="882275" cy="996575"/>
            </a:xfrm>
            <a:custGeom>
              <a:rect b="b" l="l" r="r" t="t"/>
              <a:pathLst>
                <a:path extrusionOk="0" h="39863" w="35291">
                  <a:moveTo>
                    <a:pt x="1" y="1"/>
                  </a:moveTo>
                  <a:lnTo>
                    <a:pt x="1" y="29469"/>
                  </a:lnTo>
                  <a:lnTo>
                    <a:pt x="17646" y="39863"/>
                  </a:lnTo>
                  <a:lnTo>
                    <a:pt x="35291" y="29469"/>
                  </a:lnTo>
                  <a:lnTo>
                    <a:pt x="35291" y="1"/>
                  </a:lnTo>
                  <a:close/>
                </a:path>
              </a:pathLst>
            </a:custGeom>
            <a:solidFill>
              <a:srgbClr val="F6B26B"/>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02</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692" name="Google Shape;1692;p85"/>
            <p:cNvSpPr/>
            <p:nvPr/>
          </p:nvSpPr>
          <p:spPr>
            <a:xfrm>
              <a:off x="4348375" y="2363088"/>
              <a:ext cx="2880000" cy="27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Gestion des templates des PVs </a:t>
              </a:r>
              <a:endParaRPr>
                <a:solidFill>
                  <a:srgbClr val="FFFFFF"/>
                </a:solidFill>
              </a:endParaRPr>
            </a:p>
          </p:txBody>
        </p:sp>
      </p:grpSp>
      <p:grpSp>
        <p:nvGrpSpPr>
          <p:cNvPr id="1693" name="Google Shape;1693;p85"/>
          <p:cNvGrpSpPr/>
          <p:nvPr/>
        </p:nvGrpSpPr>
        <p:grpSpPr>
          <a:xfrm>
            <a:off x="3343725" y="1339913"/>
            <a:ext cx="4705015" cy="996575"/>
            <a:chOff x="3343725" y="1339913"/>
            <a:chExt cx="4705015" cy="996575"/>
          </a:xfrm>
        </p:grpSpPr>
        <p:sp>
          <p:nvSpPr>
            <p:cNvPr id="1694" name="Google Shape;1694;p85"/>
            <p:cNvSpPr/>
            <p:nvPr/>
          </p:nvSpPr>
          <p:spPr>
            <a:xfrm>
              <a:off x="3343725" y="1339913"/>
              <a:ext cx="4705015" cy="736700"/>
            </a:xfrm>
            <a:custGeom>
              <a:rect b="b" l="l" r="r" t="t"/>
              <a:pathLst>
                <a:path extrusionOk="0" h="29468" w="140816">
                  <a:moveTo>
                    <a:pt x="8514" y="0"/>
                  </a:moveTo>
                  <a:lnTo>
                    <a:pt x="1" y="14740"/>
                  </a:lnTo>
                  <a:lnTo>
                    <a:pt x="8514" y="29468"/>
                  </a:lnTo>
                  <a:lnTo>
                    <a:pt x="132303" y="29468"/>
                  </a:lnTo>
                  <a:lnTo>
                    <a:pt x="140816" y="14740"/>
                  </a:lnTo>
                  <a:lnTo>
                    <a:pt x="132303" y="0"/>
                  </a:lnTo>
                  <a:close/>
                </a:path>
              </a:pathLst>
            </a:custGeom>
            <a:solidFill>
              <a:srgbClr val="8B8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85"/>
            <p:cNvSpPr/>
            <p:nvPr/>
          </p:nvSpPr>
          <p:spPr>
            <a:xfrm>
              <a:off x="4173650" y="1653050"/>
              <a:ext cx="44675" cy="204800"/>
            </a:xfrm>
            <a:custGeom>
              <a:rect b="b" l="l" r="r" t="t"/>
              <a:pathLst>
                <a:path extrusionOk="0" h="8192" w="1787">
                  <a:moveTo>
                    <a:pt x="0" y="0"/>
                  </a:moveTo>
                  <a:lnTo>
                    <a:pt x="0" y="8192"/>
                  </a:lnTo>
                  <a:lnTo>
                    <a:pt x="1786" y="8192"/>
                  </a:lnTo>
                  <a:lnTo>
                    <a:pt x="1786"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85"/>
            <p:cNvSpPr/>
            <p:nvPr/>
          </p:nvSpPr>
          <p:spPr>
            <a:xfrm>
              <a:off x="4114125" y="1690250"/>
              <a:ext cx="44650" cy="167600"/>
            </a:xfrm>
            <a:custGeom>
              <a:rect b="b" l="l" r="r" t="t"/>
              <a:pathLst>
                <a:path extrusionOk="0" h="6704" w="1786">
                  <a:moveTo>
                    <a:pt x="0" y="1"/>
                  </a:moveTo>
                  <a:lnTo>
                    <a:pt x="0" y="6704"/>
                  </a:lnTo>
                  <a:lnTo>
                    <a:pt x="1786" y="6704"/>
                  </a:lnTo>
                  <a:lnTo>
                    <a:pt x="1786"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85"/>
            <p:cNvSpPr/>
            <p:nvPr/>
          </p:nvSpPr>
          <p:spPr>
            <a:xfrm>
              <a:off x="4058450" y="1727475"/>
              <a:ext cx="44675" cy="130375"/>
            </a:xfrm>
            <a:custGeom>
              <a:rect b="b" l="l" r="r" t="t"/>
              <a:pathLst>
                <a:path extrusionOk="0" h="5215" w="1787">
                  <a:moveTo>
                    <a:pt x="1" y="0"/>
                  </a:moveTo>
                  <a:lnTo>
                    <a:pt x="1" y="5215"/>
                  </a:lnTo>
                  <a:lnTo>
                    <a:pt x="1787" y="5215"/>
                  </a:lnTo>
                  <a:lnTo>
                    <a:pt x="1787"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85"/>
            <p:cNvSpPr/>
            <p:nvPr/>
          </p:nvSpPr>
          <p:spPr>
            <a:xfrm>
              <a:off x="3998925" y="1768550"/>
              <a:ext cx="44675" cy="89300"/>
            </a:xfrm>
            <a:custGeom>
              <a:rect b="b" l="l" r="r" t="t"/>
              <a:pathLst>
                <a:path extrusionOk="0" h="3572" w="1787">
                  <a:moveTo>
                    <a:pt x="0" y="0"/>
                  </a:moveTo>
                  <a:lnTo>
                    <a:pt x="0" y="3572"/>
                  </a:lnTo>
                  <a:lnTo>
                    <a:pt x="1786" y="3572"/>
                  </a:lnTo>
                  <a:lnTo>
                    <a:pt x="1786"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85"/>
            <p:cNvSpPr/>
            <p:nvPr/>
          </p:nvSpPr>
          <p:spPr>
            <a:xfrm>
              <a:off x="3343725" y="1339913"/>
              <a:ext cx="882275" cy="996575"/>
            </a:xfrm>
            <a:custGeom>
              <a:rect b="b" l="l" r="r" t="t"/>
              <a:pathLst>
                <a:path extrusionOk="0" h="39863" w="35291">
                  <a:moveTo>
                    <a:pt x="1" y="0"/>
                  </a:moveTo>
                  <a:lnTo>
                    <a:pt x="1" y="29468"/>
                  </a:lnTo>
                  <a:lnTo>
                    <a:pt x="17646" y="39862"/>
                  </a:lnTo>
                  <a:lnTo>
                    <a:pt x="35291" y="29468"/>
                  </a:lnTo>
                  <a:lnTo>
                    <a:pt x="35291" y="0"/>
                  </a:lnTo>
                  <a:close/>
                </a:path>
              </a:pathLst>
            </a:custGeom>
            <a:solidFill>
              <a:srgbClr val="E69138"/>
            </a:solidFill>
            <a:ln>
              <a:noFill/>
            </a:ln>
          </p:spPr>
          <p:txBody>
            <a:bodyPr anchorCtr="0" anchor="ctr" bIns="274300" lIns="91425" spcFirstLastPara="1" rIns="91425" wrap="square" tIns="91425">
              <a:noAutofit/>
            </a:bodyPr>
            <a:lstStyle/>
            <a:p>
              <a:pPr indent="0" lvl="0" marL="0" rtl="0" algn="ctr">
                <a:spcBef>
                  <a:spcPts val="0"/>
                </a:spcBef>
                <a:spcAft>
                  <a:spcPts val="0"/>
                </a:spcAft>
                <a:buNone/>
              </a:pPr>
              <a:r>
                <a:rPr lang="en-GB" sz="2900">
                  <a:solidFill>
                    <a:srgbClr val="FFFFFF"/>
                  </a:solidFill>
                  <a:latin typeface="Fira Sans Extra Condensed Medium"/>
                  <a:ea typeface="Fira Sans Extra Condensed Medium"/>
                  <a:cs typeface="Fira Sans Extra Condensed Medium"/>
                  <a:sym typeface="Fira Sans Extra Condensed Medium"/>
                </a:rPr>
                <a:t>01</a:t>
              </a:r>
              <a:endParaRPr sz="2900">
                <a:solidFill>
                  <a:srgbClr val="FFFFFF"/>
                </a:solidFill>
                <a:latin typeface="Fira Sans Extra Condensed Medium"/>
                <a:ea typeface="Fira Sans Extra Condensed Medium"/>
                <a:cs typeface="Fira Sans Extra Condensed Medium"/>
                <a:sym typeface="Fira Sans Extra Condensed Medium"/>
              </a:endParaRPr>
            </a:p>
          </p:txBody>
        </p:sp>
        <p:sp>
          <p:nvSpPr>
            <p:cNvPr id="1700" name="Google Shape;1700;p85"/>
            <p:cNvSpPr/>
            <p:nvPr/>
          </p:nvSpPr>
          <p:spPr>
            <a:xfrm>
              <a:off x="4386470" y="1567763"/>
              <a:ext cx="3428400" cy="27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Exporter les PVs des résultats</a:t>
              </a:r>
              <a:endParaRPr>
                <a:solidFill>
                  <a:srgbClr val="FFFFFF"/>
                </a:solidFill>
              </a:endParaRPr>
            </a:p>
          </p:txBody>
        </p:sp>
      </p:grpSp>
      <p:sp>
        <p:nvSpPr>
          <p:cNvPr id="1701" name="Google Shape;1701;p85"/>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85"/>
          <p:cNvSpPr txBox="1"/>
          <p:nvPr/>
        </p:nvSpPr>
        <p:spPr>
          <a:xfrm>
            <a:off x="9379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POST-ASSESSMENT</a:t>
            </a:r>
            <a:endParaRPr sz="900">
              <a:solidFill>
                <a:srgbClr val="FFFFFF"/>
              </a:solidFill>
              <a:latin typeface="Roboto"/>
              <a:ea typeface="Roboto"/>
              <a:cs typeface="Roboto"/>
              <a:sym typeface="Roboto"/>
            </a:endParaRPr>
          </a:p>
        </p:txBody>
      </p:sp>
      <p:grpSp>
        <p:nvGrpSpPr>
          <p:cNvPr id="1703" name="Google Shape;1703;p85"/>
          <p:cNvGrpSpPr/>
          <p:nvPr/>
        </p:nvGrpSpPr>
        <p:grpSpPr>
          <a:xfrm>
            <a:off x="577834" y="1844804"/>
            <a:ext cx="357468" cy="356497"/>
            <a:chOff x="-31455100" y="3909350"/>
            <a:chExt cx="294600" cy="293800"/>
          </a:xfrm>
        </p:grpSpPr>
        <p:sp>
          <p:nvSpPr>
            <p:cNvPr id="1704" name="Google Shape;1704;p8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705" name="Google Shape;1705;p8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5"/>
                                        </p:tgtEl>
                                        <p:attrNameLst>
                                          <p:attrName>style.visibility</p:attrName>
                                        </p:attrNameLst>
                                      </p:cBhvr>
                                      <p:to>
                                        <p:strVal val="visible"/>
                                      </p:to>
                                    </p:set>
                                    <p:animEffect filter="fade" transition="in">
                                      <p:cBhvr>
                                        <p:cTn dur="1000"/>
                                        <p:tgtEl>
                                          <p:spTgt spid="168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689"/>
                                        </p:tgtEl>
                                        <p:attrNameLst>
                                          <p:attrName>style.visibility</p:attrName>
                                        </p:attrNameLst>
                                      </p:cBhvr>
                                      <p:to>
                                        <p:strVal val="visible"/>
                                      </p:to>
                                    </p:set>
                                    <p:animEffect filter="fade" transition="in">
                                      <p:cBhvr>
                                        <p:cTn dur="1000"/>
                                        <p:tgtEl>
                                          <p:spTgt spid="1689"/>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693"/>
                                        </p:tgtEl>
                                        <p:attrNameLst>
                                          <p:attrName>style.visibility</p:attrName>
                                        </p:attrNameLst>
                                      </p:cBhvr>
                                      <p:to>
                                        <p:strVal val="visible"/>
                                      </p:to>
                                    </p:set>
                                    <p:animEffect filter="fade" transition="in">
                                      <p:cBhvr>
                                        <p:cTn dur="1000"/>
                                        <p:tgtEl>
                                          <p:spTgt spid="16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2" name="Shape 322"/>
        <p:cNvGrpSpPr/>
        <p:nvPr/>
      </p:nvGrpSpPr>
      <p:grpSpPr>
        <a:xfrm>
          <a:off x="0" y="0"/>
          <a:ext cx="0" cy="0"/>
          <a:chOff x="0" y="0"/>
          <a:chExt cx="0" cy="0"/>
        </a:xfrm>
      </p:grpSpPr>
      <p:grpSp>
        <p:nvGrpSpPr>
          <p:cNvPr id="323" name="Google Shape;323;p41"/>
          <p:cNvGrpSpPr/>
          <p:nvPr/>
        </p:nvGrpSpPr>
        <p:grpSpPr>
          <a:xfrm>
            <a:off x="1826455" y="1159176"/>
            <a:ext cx="5415975" cy="3490733"/>
            <a:chOff x="235800" y="830650"/>
            <a:chExt cx="6978450" cy="4588844"/>
          </a:xfrm>
        </p:grpSpPr>
        <p:sp>
          <p:nvSpPr>
            <p:cNvPr id="324" name="Google Shape;324;p41"/>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gradFill>
              <a:gsLst>
                <a:gs pos="0">
                  <a:srgbClr val="F48208"/>
                </a:gs>
                <a:gs pos="100000">
                  <a:srgbClr val="D7750F"/>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1"/>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gradFill>
              <a:gsLst>
                <a:gs pos="0">
                  <a:srgbClr val="F48208"/>
                </a:gs>
                <a:gs pos="100000">
                  <a:srgbClr val="D7750F"/>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1"/>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gradFill>
              <a:gsLst>
                <a:gs pos="0">
                  <a:srgbClr val="F48208"/>
                </a:gs>
                <a:gs pos="100000">
                  <a:srgbClr val="D7750F"/>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1"/>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gradFill>
              <a:gsLst>
                <a:gs pos="0">
                  <a:srgbClr val="F48208"/>
                </a:gs>
                <a:gs pos="100000">
                  <a:srgbClr val="D7750F"/>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1"/>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gradFill>
              <a:gsLst>
                <a:gs pos="0">
                  <a:srgbClr val="F48208"/>
                </a:gs>
                <a:gs pos="100000">
                  <a:srgbClr val="D7750F"/>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1"/>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gradFill>
              <a:gsLst>
                <a:gs pos="0">
                  <a:srgbClr val="F48208"/>
                </a:gs>
                <a:gs pos="100000">
                  <a:srgbClr val="D7750F"/>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41"/>
          <p:cNvSpPr txBox="1"/>
          <p:nvPr>
            <p:ph type="title"/>
          </p:nvPr>
        </p:nvSpPr>
        <p:spPr>
          <a:xfrm>
            <a:off x="483675" y="338600"/>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Réseau du Groupe BP</a:t>
            </a:r>
            <a:endParaRPr/>
          </a:p>
        </p:txBody>
      </p:sp>
      <p:grpSp>
        <p:nvGrpSpPr>
          <p:cNvPr id="331" name="Google Shape;331;p41"/>
          <p:cNvGrpSpPr/>
          <p:nvPr/>
        </p:nvGrpSpPr>
        <p:grpSpPr>
          <a:xfrm>
            <a:off x="4068534" y="2950122"/>
            <a:ext cx="133401" cy="150988"/>
            <a:chOff x="3669150" y="2223718"/>
            <a:chExt cx="436237" cy="503799"/>
          </a:xfrm>
        </p:grpSpPr>
        <p:sp>
          <p:nvSpPr>
            <p:cNvPr id="332" name="Google Shape;332;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41"/>
          <p:cNvGrpSpPr/>
          <p:nvPr/>
        </p:nvGrpSpPr>
        <p:grpSpPr>
          <a:xfrm flipH="1">
            <a:off x="4419836" y="2635429"/>
            <a:ext cx="4021990" cy="314693"/>
            <a:chOff x="2268800" y="1346400"/>
            <a:chExt cx="882325" cy="452600"/>
          </a:xfrm>
        </p:grpSpPr>
        <p:sp>
          <p:nvSpPr>
            <p:cNvPr id="336" name="Google Shape;336;p41"/>
            <p:cNvSpPr/>
            <p:nvPr/>
          </p:nvSpPr>
          <p:spPr>
            <a:xfrm>
              <a:off x="2268800" y="1346400"/>
              <a:ext cx="882325" cy="452600"/>
            </a:xfrm>
            <a:custGeom>
              <a:rect b="b" l="l" r="r" t="t"/>
              <a:pathLst>
                <a:path extrusionOk="0" h="18104" w="35293">
                  <a:moveTo>
                    <a:pt x="0" y="0"/>
                  </a:moveTo>
                  <a:lnTo>
                    <a:pt x="35293" y="0"/>
                  </a:lnTo>
                  <a:lnTo>
                    <a:pt x="35293" y="18104"/>
                  </a:lnTo>
                </a:path>
              </a:pathLst>
            </a:custGeom>
            <a:noFill/>
            <a:ln cap="flat" cmpd="sng" w="76200">
              <a:solidFill>
                <a:srgbClr val="B45F06"/>
              </a:solidFill>
              <a:prstDash val="solid"/>
              <a:round/>
              <a:headEnd len="med" w="med" type="none"/>
              <a:tailEnd len="med" w="med" type="none"/>
            </a:ln>
          </p:spPr>
        </p:sp>
        <p:sp>
          <p:nvSpPr>
            <p:cNvPr id="337" name="Google Shape;337;p41"/>
            <p:cNvSpPr/>
            <p:nvPr/>
          </p:nvSpPr>
          <p:spPr>
            <a:xfrm>
              <a:off x="2268800" y="1346400"/>
              <a:ext cx="882325" cy="452600"/>
            </a:xfrm>
            <a:custGeom>
              <a:rect b="b" l="l" r="r" t="t"/>
              <a:pathLst>
                <a:path extrusionOk="0" h="18104" w="35293">
                  <a:moveTo>
                    <a:pt x="0" y="0"/>
                  </a:moveTo>
                  <a:lnTo>
                    <a:pt x="35293" y="0"/>
                  </a:lnTo>
                  <a:lnTo>
                    <a:pt x="35293" y="18104"/>
                  </a:lnTo>
                </a:path>
              </a:pathLst>
            </a:custGeom>
            <a:noFill/>
            <a:ln cap="flat" cmpd="sng" w="28575">
              <a:solidFill>
                <a:srgbClr val="F6B26B"/>
              </a:solidFill>
              <a:prstDash val="solid"/>
              <a:round/>
              <a:headEnd len="med" w="med" type="none"/>
              <a:tailEnd len="med" w="med" type="none"/>
            </a:ln>
          </p:spPr>
        </p:sp>
      </p:grpSp>
      <p:grpSp>
        <p:nvGrpSpPr>
          <p:cNvPr id="338" name="Google Shape;338;p41"/>
          <p:cNvGrpSpPr/>
          <p:nvPr/>
        </p:nvGrpSpPr>
        <p:grpSpPr>
          <a:xfrm>
            <a:off x="4252815" y="2718432"/>
            <a:ext cx="328705" cy="372206"/>
            <a:chOff x="3669150" y="2223718"/>
            <a:chExt cx="436237" cy="503799"/>
          </a:xfrm>
        </p:grpSpPr>
        <p:sp>
          <p:nvSpPr>
            <p:cNvPr id="339" name="Google Shape;339;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41"/>
          <p:cNvSpPr txBox="1"/>
          <p:nvPr/>
        </p:nvSpPr>
        <p:spPr>
          <a:xfrm>
            <a:off x="7188125" y="2071350"/>
            <a:ext cx="14295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300">
                <a:solidFill>
                  <a:srgbClr val="E69138"/>
                </a:solidFill>
                <a:latin typeface="Roboto"/>
                <a:ea typeface="Roboto"/>
                <a:cs typeface="Roboto"/>
                <a:sym typeface="Roboto"/>
              </a:rPr>
              <a:t>Afrique subsaharienne</a:t>
            </a:r>
            <a:endParaRPr b="1" sz="1300">
              <a:solidFill>
                <a:srgbClr val="E69138"/>
              </a:solidFill>
              <a:latin typeface="Roboto"/>
              <a:ea typeface="Roboto"/>
              <a:cs typeface="Roboto"/>
              <a:sym typeface="Roboto"/>
            </a:endParaRPr>
          </a:p>
        </p:txBody>
      </p:sp>
      <p:sp>
        <p:nvSpPr>
          <p:cNvPr id="343" name="Google Shape;343;p41"/>
          <p:cNvSpPr/>
          <p:nvPr/>
        </p:nvSpPr>
        <p:spPr>
          <a:xfrm>
            <a:off x="-76207" y="5030225"/>
            <a:ext cx="9625500" cy="581400"/>
          </a:xfrm>
          <a:prstGeom prst="roundRect">
            <a:avLst>
              <a:gd fmla="val 16667" name="adj"/>
            </a:avLst>
          </a:prstGeom>
          <a:solidFill>
            <a:srgbClr val="E679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344" name="Google Shape;344;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sz="1000">
                <a:solidFill>
                  <a:schemeClr val="dk2"/>
                </a:solidFill>
              </a:rPr>
              <a:t>‹#›</a:t>
            </a:fld>
            <a:endParaRPr/>
          </a:p>
        </p:txBody>
      </p:sp>
      <p:grpSp>
        <p:nvGrpSpPr>
          <p:cNvPr id="345" name="Google Shape;345;p41"/>
          <p:cNvGrpSpPr/>
          <p:nvPr/>
        </p:nvGrpSpPr>
        <p:grpSpPr>
          <a:xfrm>
            <a:off x="4224159" y="3152722"/>
            <a:ext cx="133401" cy="150988"/>
            <a:chOff x="3669150" y="2223718"/>
            <a:chExt cx="436237" cy="503799"/>
          </a:xfrm>
        </p:grpSpPr>
        <p:sp>
          <p:nvSpPr>
            <p:cNvPr id="346" name="Google Shape;346;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41"/>
          <p:cNvGrpSpPr/>
          <p:nvPr/>
        </p:nvGrpSpPr>
        <p:grpSpPr>
          <a:xfrm>
            <a:off x="4986159" y="3648022"/>
            <a:ext cx="133401" cy="150988"/>
            <a:chOff x="3669150" y="2223718"/>
            <a:chExt cx="436237" cy="503799"/>
          </a:xfrm>
        </p:grpSpPr>
        <p:sp>
          <p:nvSpPr>
            <p:cNvPr id="350" name="Google Shape;350;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41"/>
          <p:cNvGrpSpPr/>
          <p:nvPr/>
        </p:nvGrpSpPr>
        <p:grpSpPr>
          <a:xfrm>
            <a:off x="4467746" y="3152722"/>
            <a:ext cx="133401" cy="150988"/>
            <a:chOff x="3669150" y="2223718"/>
            <a:chExt cx="436237" cy="503799"/>
          </a:xfrm>
        </p:grpSpPr>
        <p:sp>
          <p:nvSpPr>
            <p:cNvPr id="354" name="Google Shape;354;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41"/>
          <p:cNvGrpSpPr/>
          <p:nvPr/>
        </p:nvGrpSpPr>
        <p:grpSpPr>
          <a:xfrm>
            <a:off x="4201921" y="2505372"/>
            <a:ext cx="133401" cy="150988"/>
            <a:chOff x="3669150" y="2223718"/>
            <a:chExt cx="436237" cy="503799"/>
          </a:xfrm>
        </p:grpSpPr>
        <p:sp>
          <p:nvSpPr>
            <p:cNvPr id="358" name="Google Shape;358;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41"/>
          <p:cNvGrpSpPr/>
          <p:nvPr/>
        </p:nvGrpSpPr>
        <p:grpSpPr>
          <a:xfrm>
            <a:off x="4419821" y="2420772"/>
            <a:ext cx="133401" cy="150988"/>
            <a:chOff x="3669150" y="2223718"/>
            <a:chExt cx="436237" cy="503799"/>
          </a:xfrm>
        </p:grpSpPr>
        <p:sp>
          <p:nvSpPr>
            <p:cNvPr id="362" name="Google Shape;362;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41"/>
          <p:cNvGrpSpPr/>
          <p:nvPr/>
        </p:nvGrpSpPr>
        <p:grpSpPr>
          <a:xfrm>
            <a:off x="4518571" y="2258972"/>
            <a:ext cx="133401" cy="150988"/>
            <a:chOff x="3669150" y="2223718"/>
            <a:chExt cx="436237" cy="503799"/>
          </a:xfrm>
        </p:grpSpPr>
        <p:sp>
          <p:nvSpPr>
            <p:cNvPr id="366" name="Google Shape;366;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 name="Google Shape;369;p41"/>
          <p:cNvGrpSpPr/>
          <p:nvPr/>
        </p:nvGrpSpPr>
        <p:grpSpPr>
          <a:xfrm>
            <a:off x="4670971" y="2411372"/>
            <a:ext cx="133401" cy="150988"/>
            <a:chOff x="3669150" y="2223718"/>
            <a:chExt cx="436237" cy="503799"/>
          </a:xfrm>
        </p:grpSpPr>
        <p:sp>
          <p:nvSpPr>
            <p:cNvPr id="370" name="Google Shape;370;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 name="Google Shape;373;p41"/>
          <p:cNvGrpSpPr/>
          <p:nvPr/>
        </p:nvGrpSpPr>
        <p:grpSpPr>
          <a:xfrm>
            <a:off x="4571996" y="2011322"/>
            <a:ext cx="133401" cy="150988"/>
            <a:chOff x="3669150" y="2223718"/>
            <a:chExt cx="436237" cy="503799"/>
          </a:xfrm>
        </p:grpSpPr>
        <p:sp>
          <p:nvSpPr>
            <p:cNvPr id="374" name="Google Shape;374;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 name="Google Shape;377;p41"/>
          <p:cNvGrpSpPr/>
          <p:nvPr/>
        </p:nvGrpSpPr>
        <p:grpSpPr>
          <a:xfrm>
            <a:off x="4705396" y="1768447"/>
            <a:ext cx="133401" cy="150988"/>
            <a:chOff x="3669150" y="2223718"/>
            <a:chExt cx="436237" cy="503799"/>
          </a:xfrm>
        </p:grpSpPr>
        <p:sp>
          <p:nvSpPr>
            <p:cNvPr id="378" name="Google Shape;378;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 name="Google Shape;381;p41"/>
          <p:cNvGrpSpPr/>
          <p:nvPr/>
        </p:nvGrpSpPr>
        <p:grpSpPr>
          <a:xfrm>
            <a:off x="4761446" y="2201935"/>
            <a:ext cx="133401" cy="150988"/>
            <a:chOff x="3669150" y="2223718"/>
            <a:chExt cx="436237" cy="503799"/>
          </a:xfrm>
        </p:grpSpPr>
        <p:sp>
          <p:nvSpPr>
            <p:cNvPr id="382" name="Google Shape;382;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 name="Google Shape;385;p41"/>
          <p:cNvGrpSpPr/>
          <p:nvPr/>
        </p:nvGrpSpPr>
        <p:grpSpPr>
          <a:xfrm>
            <a:off x="5280571" y="3020972"/>
            <a:ext cx="133401" cy="150988"/>
            <a:chOff x="3669150" y="2223718"/>
            <a:chExt cx="436237" cy="503799"/>
          </a:xfrm>
        </p:grpSpPr>
        <p:sp>
          <p:nvSpPr>
            <p:cNvPr id="386" name="Google Shape;386;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 name="Google Shape;389;p41"/>
          <p:cNvGrpSpPr/>
          <p:nvPr/>
        </p:nvGrpSpPr>
        <p:grpSpPr>
          <a:xfrm>
            <a:off x="5119546" y="2849522"/>
            <a:ext cx="133401" cy="150988"/>
            <a:chOff x="3669150" y="2223718"/>
            <a:chExt cx="436237" cy="503799"/>
          </a:xfrm>
        </p:grpSpPr>
        <p:sp>
          <p:nvSpPr>
            <p:cNvPr id="390" name="Google Shape;390;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41"/>
          <p:cNvGrpSpPr/>
          <p:nvPr/>
        </p:nvGrpSpPr>
        <p:grpSpPr>
          <a:xfrm>
            <a:off x="2791046" y="2050947"/>
            <a:ext cx="133401" cy="150988"/>
            <a:chOff x="3669150" y="2223718"/>
            <a:chExt cx="436237" cy="503799"/>
          </a:xfrm>
        </p:grpSpPr>
        <p:sp>
          <p:nvSpPr>
            <p:cNvPr id="394" name="Google Shape;394;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41"/>
          <p:cNvGrpSpPr/>
          <p:nvPr/>
        </p:nvGrpSpPr>
        <p:grpSpPr>
          <a:xfrm>
            <a:off x="2286221" y="2258972"/>
            <a:ext cx="133401" cy="150988"/>
            <a:chOff x="3669150" y="2223718"/>
            <a:chExt cx="436237" cy="503799"/>
          </a:xfrm>
        </p:grpSpPr>
        <p:sp>
          <p:nvSpPr>
            <p:cNvPr id="398" name="Google Shape;398;p41"/>
            <p:cNvSpPr/>
            <p:nvPr/>
          </p:nvSpPr>
          <p:spPr>
            <a:xfrm>
              <a:off x="3669150" y="2223718"/>
              <a:ext cx="436237" cy="251920"/>
            </a:xfrm>
            <a:custGeom>
              <a:rect b="b" l="l" r="r" t="t"/>
              <a:pathLst>
                <a:path extrusionOk="0" h="6704" w="11609">
                  <a:moveTo>
                    <a:pt x="5811" y="6704"/>
                  </a:moveTo>
                  <a:lnTo>
                    <a:pt x="0" y="3358"/>
                  </a:lnTo>
                  <a:lnTo>
                    <a:pt x="5811" y="1"/>
                  </a:lnTo>
                  <a:lnTo>
                    <a:pt x="11609" y="3358"/>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1"/>
            <p:cNvSpPr/>
            <p:nvPr/>
          </p:nvSpPr>
          <p:spPr>
            <a:xfrm>
              <a:off x="3669150" y="2349900"/>
              <a:ext cx="218363" cy="377616"/>
            </a:xfrm>
            <a:custGeom>
              <a:rect b="b" l="l" r="r" t="t"/>
              <a:pathLst>
                <a:path extrusionOk="0" h="10049" w="5811">
                  <a:moveTo>
                    <a:pt x="0" y="0"/>
                  </a:moveTo>
                  <a:lnTo>
                    <a:pt x="0" y="6703"/>
                  </a:lnTo>
                  <a:lnTo>
                    <a:pt x="5811" y="10049"/>
                  </a:lnTo>
                  <a:lnTo>
                    <a:pt x="5811" y="3346"/>
                  </a:lnTo>
                  <a:lnTo>
                    <a:pt x="0"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1"/>
            <p:cNvSpPr/>
            <p:nvPr/>
          </p:nvSpPr>
          <p:spPr>
            <a:xfrm>
              <a:off x="3887469" y="2349900"/>
              <a:ext cx="217912" cy="377616"/>
            </a:xfrm>
            <a:custGeom>
              <a:rect b="b" l="l" r="r" t="t"/>
              <a:pathLst>
                <a:path extrusionOk="0" h="10049" w="5799">
                  <a:moveTo>
                    <a:pt x="5799" y="0"/>
                  </a:moveTo>
                  <a:lnTo>
                    <a:pt x="1" y="3346"/>
                  </a:lnTo>
                  <a:lnTo>
                    <a:pt x="1" y="10049"/>
                  </a:lnTo>
                  <a:lnTo>
                    <a:pt x="5799" y="6703"/>
                  </a:lnTo>
                  <a:lnTo>
                    <a:pt x="5799" y="0"/>
                  </a:lnTo>
                  <a:close/>
                </a:path>
              </a:pathLst>
            </a:custGeom>
            <a:gradFill>
              <a:gsLst>
                <a:gs pos="0">
                  <a:srgbClr val="C67E2F"/>
                </a:gs>
                <a:gs pos="100000">
                  <a:srgbClr val="733C0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9" name="Shape 1709"/>
        <p:cNvGrpSpPr/>
        <p:nvPr/>
      </p:nvGrpSpPr>
      <p:grpSpPr>
        <a:xfrm>
          <a:off x="0" y="0"/>
          <a:ext cx="0" cy="0"/>
          <a:chOff x="0" y="0"/>
          <a:chExt cx="0" cy="0"/>
        </a:xfrm>
      </p:grpSpPr>
      <p:sp>
        <p:nvSpPr>
          <p:cNvPr id="1710" name="Google Shape;1710;p86"/>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711" name="Google Shape;1711;p86"/>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712" name="Google Shape;1712;p86"/>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713" name="Google Shape;1713;p86"/>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graphicFrame>
        <p:nvGraphicFramePr>
          <p:cNvPr id="1714" name="Google Shape;1714;p86"/>
          <p:cNvGraphicFramePr/>
          <p:nvPr/>
        </p:nvGraphicFramePr>
        <p:xfrm>
          <a:off x="2943225" y="1717800"/>
          <a:ext cx="3000000" cy="3000000"/>
        </p:xfrm>
        <a:graphic>
          <a:graphicData uri="http://schemas.openxmlformats.org/drawingml/2006/table">
            <a:tbl>
              <a:tblPr>
                <a:noFill/>
                <a:tableStyleId>{CDA322C2-EAFF-49FB-8BB8-2598E6246C63}</a:tableStyleId>
              </a:tblPr>
              <a:tblGrid>
                <a:gridCol w="1370300"/>
                <a:gridCol w="4259000"/>
              </a:tblGrid>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Type de requete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Les requetes HTTP</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r>
              <a:tr h="381000">
                <a:tc rowSpan="5">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GET</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nchor="ctr">
                    <a:solidFill>
                      <a:srgbClr val="F6B26B"/>
                    </a:solidFill>
                  </a:tcPr>
                </a:tc>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postassessment / exportAllPv</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postassessment / exportPv / {id_participant} / {id_assessment}</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solidFill>
                            <a:schemeClr val="dk1"/>
                          </a:solidFill>
                          <a:latin typeface="Fira Sans Extra Condensed"/>
                          <a:ea typeface="Fira Sans Extra Condensed"/>
                          <a:cs typeface="Fira Sans Extra Condensed"/>
                          <a:sym typeface="Fira Sans Extra Condensed"/>
                        </a:rPr>
                        <a:t>postassessment </a:t>
                      </a:r>
                      <a:r>
                        <a:rPr i="1" lang="en-GB" sz="1300">
                          <a:latin typeface="Fira Sans Extra Condensed"/>
                          <a:ea typeface="Fira Sans Extra Condensed"/>
                          <a:cs typeface="Fira Sans Extra Condensed"/>
                          <a:sym typeface="Fira Sans Extra Condensed"/>
                        </a:rPr>
                        <a:t>/ getAssessmentResults / {id_assessment}</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solidFill>
                            <a:schemeClr val="dk1"/>
                          </a:solidFill>
                          <a:latin typeface="Fira Sans Extra Condensed"/>
                          <a:ea typeface="Fira Sans Extra Condensed"/>
                          <a:cs typeface="Fira Sans Extra Condensed"/>
                          <a:sym typeface="Fira Sans Extra Condensed"/>
                        </a:rPr>
                        <a:t>postassessment </a:t>
                      </a:r>
                      <a:r>
                        <a:rPr i="1" lang="en-GB" sz="1300">
                          <a:latin typeface="Fira Sans Extra Condensed"/>
                          <a:ea typeface="Fira Sans Extra Condensed"/>
                          <a:cs typeface="Fira Sans Extra Condensed"/>
                          <a:sym typeface="Fira Sans Extra Condensed"/>
                        </a:rPr>
                        <a:t>/ getAssessmentResult / {id_participant} / {id_assessment}</a:t>
                      </a:r>
                      <a:endParaRPr i="1" sz="1300">
                        <a:latin typeface="Fira Sans Extra Condensed"/>
                        <a:ea typeface="Fira Sans Extra Condensed"/>
                        <a:cs typeface="Fira Sans Extra Condensed"/>
                        <a:sym typeface="Fira Sans Extra Condensed"/>
                      </a:endParaRPr>
                    </a:p>
                  </a:txBody>
                  <a:tcPr marT="91425" marB="91425" marR="91425" marL="91425"/>
                </a:tc>
              </a:tr>
              <a:tr h="381000">
                <a:tc vMerge="1"/>
                <a:tc>
                  <a:txBody>
                    <a:bodyPr/>
                    <a:lstStyle/>
                    <a:p>
                      <a:pPr indent="0" lvl="0" marL="0" rtl="0" algn="l">
                        <a:spcBef>
                          <a:spcPts val="0"/>
                        </a:spcBef>
                        <a:spcAft>
                          <a:spcPts val="0"/>
                        </a:spcAft>
                        <a:buNone/>
                      </a:pPr>
                      <a:r>
                        <a:rPr i="1" lang="en-GB" sz="1300">
                          <a:solidFill>
                            <a:schemeClr val="dk1"/>
                          </a:solidFill>
                          <a:latin typeface="Fira Sans Extra Condensed"/>
                          <a:ea typeface="Fira Sans Extra Condensed"/>
                          <a:cs typeface="Fira Sans Extra Condensed"/>
                          <a:sym typeface="Fira Sans Extra Condensed"/>
                        </a:rPr>
                        <a:t>postassessment </a:t>
                      </a:r>
                      <a:r>
                        <a:rPr i="1" lang="en-GB" sz="1300">
                          <a:latin typeface="Fira Sans Extra Condensed"/>
                          <a:ea typeface="Fira Sans Extra Condensed"/>
                          <a:cs typeface="Fira Sans Extra Condensed"/>
                          <a:sym typeface="Fira Sans Extra Condensed"/>
                        </a:rPr>
                        <a:t>/ getParticipantAssessmentResults / {id_participant}</a:t>
                      </a:r>
                      <a:endParaRPr i="1" sz="1300">
                        <a:latin typeface="Fira Sans Extra Condensed"/>
                        <a:ea typeface="Fira Sans Extra Condensed"/>
                        <a:cs typeface="Fira Sans Extra Condensed"/>
                        <a:sym typeface="Fira Sans Extra Condensed"/>
                      </a:endParaRPr>
                    </a:p>
                  </a:txBody>
                  <a:tcPr marT="91425" marB="91425" marR="91425" marL="91425"/>
                </a:tc>
              </a:tr>
            </a:tbl>
          </a:graphicData>
        </a:graphic>
      </p:graphicFrame>
      <p:sp>
        <p:nvSpPr>
          <p:cNvPr id="1715" name="Google Shape;1715;p86"/>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API endpoints</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1716" name="Google Shape;1716;p86"/>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86"/>
          <p:cNvSpPr txBox="1"/>
          <p:nvPr/>
        </p:nvSpPr>
        <p:spPr>
          <a:xfrm>
            <a:off x="9379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POST-ASSESSMENT</a:t>
            </a:r>
            <a:endParaRPr sz="900">
              <a:solidFill>
                <a:srgbClr val="FFFFFF"/>
              </a:solidFill>
              <a:latin typeface="Roboto"/>
              <a:ea typeface="Roboto"/>
              <a:cs typeface="Roboto"/>
              <a:sym typeface="Roboto"/>
            </a:endParaRPr>
          </a:p>
        </p:txBody>
      </p:sp>
      <p:grpSp>
        <p:nvGrpSpPr>
          <p:cNvPr id="1718" name="Google Shape;1718;p86"/>
          <p:cNvGrpSpPr/>
          <p:nvPr/>
        </p:nvGrpSpPr>
        <p:grpSpPr>
          <a:xfrm>
            <a:off x="577834" y="1844804"/>
            <a:ext cx="357468" cy="356497"/>
            <a:chOff x="-31455100" y="3909350"/>
            <a:chExt cx="294600" cy="293800"/>
          </a:xfrm>
        </p:grpSpPr>
        <p:sp>
          <p:nvSpPr>
            <p:cNvPr id="1719" name="Google Shape;1719;p86"/>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720" name="Google Shape;1720;p86"/>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4" name="Shape 1724"/>
        <p:cNvGrpSpPr/>
        <p:nvPr/>
      </p:nvGrpSpPr>
      <p:grpSpPr>
        <a:xfrm>
          <a:off x="0" y="0"/>
          <a:ext cx="0" cy="0"/>
          <a:chOff x="0" y="0"/>
          <a:chExt cx="0" cy="0"/>
        </a:xfrm>
      </p:grpSpPr>
      <p:sp>
        <p:nvSpPr>
          <p:cNvPr id="1725" name="Google Shape;1725;p87"/>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726" name="Google Shape;1726;p87"/>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727" name="Google Shape;1727;p87"/>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728" name="Google Shape;1728;p87"/>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graphicFrame>
        <p:nvGraphicFramePr>
          <p:cNvPr id="1729" name="Google Shape;1729;p87"/>
          <p:cNvGraphicFramePr/>
          <p:nvPr/>
        </p:nvGraphicFramePr>
        <p:xfrm>
          <a:off x="2943225" y="1717800"/>
          <a:ext cx="3000000" cy="3000000"/>
        </p:xfrm>
        <a:graphic>
          <a:graphicData uri="http://schemas.openxmlformats.org/drawingml/2006/table">
            <a:tbl>
              <a:tblPr>
                <a:noFill/>
                <a:tableStyleId>{CDA322C2-EAFF-49FB-8BB8-2598E6246C63}</a:tableStyleId>
              </a:tblPr>
              <a:tblGrid>
                <a:gridCol w="1370300"/>
                <a:gridCol w="4259000"/>
              </a:tblGrid>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Type de requete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Les requetes HTTP</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r>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POST</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nchor="ctr">
                    <a:solidFill>
                      <a:srgbClr val="F6B26B"/>
                    </a:solidFill>
                  </a:tcPr>
                </a:tc>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postassessment / addPvTemplate</a:t>
                      </a:r>
                      <a:endParaRPr i="1" sz="1300">
                        <a:latin typeface="Fira Sans Extra Condensed"/>
                        <a:ea typeface="Fira Sans Extra Condensed"/>
                        <a:cs typeface="Fira Sans Extra Condensed"/>
                        <a:sym typeface="Fira Sans Extra Condensed"/>
                      </a:endParaRPr>
                    </a:p>
                  </a:txBody>
                  <a:tcPr marT="91425" marB="91425" marR="91425" marL="91425"/>
                </a:tc>
              </a:tr>
            </a:tbl>
          </a:graphicData>
        </a:graphic>
      </p:graphicFrame>
      <p:sp>
        <p:nvSpPr>
          <p:cNvPr id="1730" name="Google Shape;1730;p87"/>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API endpoints</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1731" name="Google Shape;1731;p87"/>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87"/>
          <p:cNvSpPr txBox="1"/>
          <p:nvPr/>
        </p:nvSpPr>
        <p:spPr>
          <a:xfrm>
            <a:off x="9379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POST-ASSESSMENT</a:t>
            </a:r>
            <a:endParaRPr sz="900">
              <a:solidFill>
                <a:srgbClr val="FFFFFF"/>
              </a:solidFill>
              <a:latin typeface="Roboto"/>
              <a:ea typeface="Roboto"/>
              <a:cs typeface="Roboto"/>
              <a:sym typeface="Roboto"/>
            </a:endParaRPr>
          </a:p>
        </p:txBody>
      </p:sp>
      <p:grpSp>
        <p:nvGrpSpPr>
          <p:cNvPr id="1733" name="Google Shape;1733;p87"/>
          <p:cNvGrpSpPr/>
          <p:nvPr/>
        </p:nvGrpSpPr>
        <p:grpSpPr>
          <a:xfrm>
            <a:off x="577834" y="1844804"/>
            <a:ext cx="357468" cy="356497"/>
            <a:chOff x="-31455100" y="3909350"/>
            <a:chExt cx="294600" cy="293800"/>
          </a:xfrm>
        </p:grpSpPr>
        <p:sp>
          <p:nvSpPr>
            <p:cNvPr id="1734" name="Google Shape;1734;p87"/>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735" name="Google Shape;1735;p87"/>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9" name="Shape 1739"/>
        <p:cNvGrpSpPr/>
        <p:nvPr/>
      </p:nvGrpSpPr>
      <p:grpSpPr>
        <a:xfrm>
          <a:off x="0" y="0"/>
          <a:ext cx="0" cy="0"/>
          <a:chOff x="0" y="0"/>
          <a:chExt cx="0" cy="0"/>
        </a:xfrm>
      </p:grpSpPr>
      <p:sp>
        <p:nvSpPr>
          <p:cNvPr id="1740" name="Google Shape;1740;p88"/>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741" name="Google Shape;1741;p88"/>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742" name="Google Shape;1742;p88"/>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743" name="Google Shape;1743;p88"/>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744" name="Google Shape;1744;p88"/>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API endpoints</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graphicFrame>
        <p:nvGraphicFramePr>
          <p:cNvPr id="1745" name="Google Shape;1745;p88"/>
          <p:cNvGraphicFramePr/>
          <p:nvPr/>
        </p:nvGraphicFramePr>
        <p:xfrm>
          <a:off x="2943225" y="1717800"/>
          <a:ext cx="3000000" cy="3000000"/>
        </p:xfrm>
        <a:graphic>
          <a:graphicData uri="http://schemas.openxmlformats.org/drawingml/2006/table">
            <a:tbl>
              <a:tblPr>
                <a:noFill/>
                <a:tableStyleId>{CDA322C2-EAFF-49FB-8BB8-2598E6246C63}</a:tableStyleId>
              </a:tblPr>
              <a:tblGrid>
                <a:gridCol w="1370300"/>
                <a:gridCol w="4259000"/>
              </a:tblGrid>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Type de requete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Les requetes HTTP</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r>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PUT</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nchor="ctr">
                    <a:solidFill>
                      <a:srgbClr val="F6B26B"/>
                    </a:solidFill>
                  </a:tcPr>
                </a:tc>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postassessment / modifyPvTemplate / {id_pv}</a:t>
                      </a:r>
                      <a:endParaRPr i="1" sz="1300">
                        <a:latin typeface="Fira Sans Extra Condensed"/>
                        <a:ea typeface="Fira Sans Extra Condensed"/>
                        <a:cs typeface="Fira Sans Extra Condensed"/>
                        <a:sym typeface="Fira Sans Extra Condensed"/>
                      </a:endParaRPr>
                    </a:p>
                  </a:txBody>
                  <a:tcPr marT="91425" marB="91425" marR="91425" marL="91425"/>
                </a:tc>
              </a:tr>
            </a:tbl>
          </a:graphicData>
        </a:graphic>
      </p:graphicFrame>
      <p:sp>
        <p:nvSpPr>
          <p:cNvPr id="1746" name="Google Shape;1746;p88"/>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88"/>
          <p:cNvSpPr txBox="1"/>
          <p:nvPr/>
        </p:nvSpPr>
        <p:spPr>
          <a:xfrm>
            <a:off x="9379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POST-ASSESSMENT</a:t>
            </a:r>
            <a:endParaRPr sz="900">
              <a:solidFill>
                <a:srgbClr val="FFFFFF"/>
              </a:solidFill>
              <a:latin typeface="Roboto"/>
              <a:ea typeface="Roboto"/>
              <a:cs typeface="Roboto"/>
              <a:sym typeface="Roboto"/>
            </a:endParaRPr>
          </a:p>
        </p:txBody>
      </p:sp>
      <p:grpSp>
        <p:nvGrpSpPr>
          <p:cNvPr id="1748" name="Google Shape;1748;p88"/>
          <p:cNvGrpSpPr/>
          <p:nvPr/>
        </p:nvGrpSpPr>
        <p:grpSpPr>
          <a:xfrm>
            <a:off x="577834" y="1844804"/>
            <a:ext cx="357468" cy="356497"/>
            <a:chOff x="-31455100" y="3909350"/>
            <a:chExt cx="294600" cy="293800"/>
          </a:xfrm>
        </p:grpSpPr>
        <p:sp>
          <p:nvSpPr>
            <p:cNvPr id="1749" name="Google Shape;1749;p8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750" name="Google Shape;1750;p8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4" name="Shape 1754"/>
        <p:cNvGrpSpPr/>
        <p:nvPr/>
      </p:nvGrpSpPr>
      <p:grpSpPr>
        <a:xfrm>
          <a:off x="0" y="0"/>
          <a:ext cx="0" cy="0"/>
          <a:chOff x="0" y="0"/>
          <a:chExt cx="0" cy="0"/>
        </a:xfrm>
      </p:grpSpPr>
      <p:sp>
        <p:nvSpPr>
          <p:cNvPr id="1755" name="Google Shape;1755;p89"/>
          <p:cNvSpPr txBox="1"/>
          <p:nvPr>
            <p:ph type="title"/>
          </p:nvPr>
        </p:nvSpPr>
        <p:spPr>
          <a:xfrm>
            <a:off x="2803800" y="300700"/>
            <a:ext cx="63405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Modèle d’architecture interne des microservices</a:t>
            </a:r>
            <a:endParaRPr/>
          </a:p>
        </p:txBody>
      </p:sp>
      <p:sp>
        <p:nvSpPr>
          <p:cNvPr id="1756" name="Google Shape;1756;p89"/>
          <p:cNvSpPr/>
          <p:nvPr/>
        </p:nvSpPr>
        <p:spPr>
          <a:xfrm>
            <a:off x="-76197" y="266500"/>
            <a:ext cx="28800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757" name="Google Shape;1757;p89"/>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Cadre pratique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758" name="Google Shape;1758;p89"/>
          <p:cNvSpPr/>
          <p:nvPr/>
        </p:nvSpPr>
        <p:spPr>
          <a:xfrm>
            <a:off x="-76207" y="5030225"/>
            <a:ext cx="9625500" cy="581400"/>
          </a:xfrm>
          <a:prstGeom prst="roundRect">
            <a:avLst>
              <a:gd fmla="val 16667" name="adj"/>
            </a:avLst>
          </a:prstGeom>
          <a:solidFill>
            <a:srgbClr val="8B8B8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graphicFrame>
        <p:nvGraphicFramePr>
          <p:cNvPr id="1759" name="Google Shape;1759;p89"/>
          <p:cNvGraphicFramePr/>
          <p:nvPr/>
        </p:nvGraphicFramePr>
        <p:xfrm>
          <a:off x="2943225" y="1717800"/>
          <a:ext cx="3000000" cy="3000000"/>
        </p:xfrm>
        <a:graphic>
          <a:graphicData uri="http://schemas.openxmlformats.org/drawingml/2006/table">
            <a:tbl>
              <a:tblPr>
                <a:noFill/>
                <a:tableStyleId>{CDA322C2-EAFF-49FB-8BB8-2598E6246C63}</a:tableStyleId>
              </a:tblPr>
              <a:tblGrid>
                <a:gridCol w="1370300"/>
                <a:gridCol w="4259000"/>
              </a:tblGrid>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Type de requete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Les requetes HTTP</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solidFill>
                      <a:srgbClr val="8B8B89"/>
                    </a:solidFill>
                  </a:tcPr>
                </a:tc>
              </a:tr>
              <a:tr h="381000">
                <a:tc>
                  <a:txBody>
                    <a:bodyPr/>
                    <a:lstStyle/>
                    <a:p>
                      <a:pPr indent="0" lvl="0" marL="0" rtl="0" algn="ctr">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DELETE</a:t>
                      </a:r>
                      <a:endParaRPr sz="1600">
                        <a:solidFill>
                          <a:schemeClr val="lt1"/>
                        </a:solidFill>
                        <a:latin typeface="Fira Sans Extra Condensed Medium"/>
                        <a:ea typeface="Fira Sans Extra Condensed Medium"/>
                        <a:cs typeface="Fira Sans Extra Condensed Medium"/>
                        <a:sym typeface="Fira Sans Extra Condensed Medium"/>
                      </a:endParaRPr>
                    </a:p>
                  </a:txBody>
                  <a:tcPr marT="91425" marB="91425" marR="91425" marL="91425" anchor="ctr">
                    <a:solidFill>
                      <a:srgbClr val="F6B26B"/>
                    </a:solidFill>
                  </a:tcPr>
                </a:tc>
                <a:tc>
                  <a:txBody>
                    <a:bodyPr/>
                    <a:lstStyle/>
                    <a:p>
                      <a:pPr indent="0" lvl="0" marL="0" rtl="0" algn="l">
                        <a:spcBef>
                          <a:spcPts val="0"/>
                        </a:spcBef>
                        <a:spcAft>
                          <a:spcPts val="0"/>
                        </a:spcAft>
                        <a:buNone/>
                      </a:pPr>
                      <a:r>
                        <a:rPr i="1" lang="en-GB" sz="1300">
                          <a:latin typeface="Fira Sans Extra Condensed"/>
                          <a:ea typeface="Fira Sans Extra Condensed"/>
                          <a:cs typeface="Fira Sans Extra Condensed"/>
                          <a:sym typeface="Fira Sans Extra Condensed"/>
                        </a:rPr>
                        <a:t>postassessment / deletePvTemplate / {id_pv}</a:t>
                      </a:r>
                      <a:endParaRPr i="1" sz="1300">
                        <a:latin typeface="Fira Sans Extra Condensed"/>
                        <a:ea typeface="Fira Sans Extra Condensed"/>
                        <a:cs typeface="Fira Sans Extra Condensed"/>
                        <a:sym typeface="Fira Sans Extra Condensed"/>
                      </a:endParaRPr>
                    </a:p>
                  </a:txBody>
                  <a:tcPr marT="91425" marB="91425" marR="91425" marL="91425"/>
                </a:tc>
              </a:tr>
            </a:tbl>
          </a:graphicData>
        </a:graphic>
      </p:graphicFrame>
      <p:sp>
        <p:nvSpPr>
          <p:cNvPr id="1760" name="Google Shape;1760;p89"/>
          <p:cNvSpPr txBox="1"/>
          <p:nvPr/>
        </p:nvSpPr>
        <p:spPr>
          <a:xfrm>
            <a:off x="522775" y="2460263"/>
            <a:ext cx="2762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CCCCCC"/>
              </a:buClr>
              <a:buSzPts val="1600"/>
              <a:buFont typeface="Fira Sans Extra Condensed SemiBold"/>
              <a:buChar char="●"/>
            </a:pPr>
            <a:r>
              <a:rPr lang="en-GB" sz="1600">
                <a:solidFill>
                  <a:srgbClr val="CCCCCC"/>
                </a:solidFill>
                <a:latin typeface="Fira Sans Extra Condensed SemiBold"/>
                <a:ea typeface="Fira Sans Extra Condensed SemiBold"/>
                <a:cs typeface="Fira Sans Extra Condensed SemiBold"/>
                <a:sym typeface="Fira Sans Extra Condensed SemiBold"/>
              </a:rPr>
              <a:t>Fonctionnalité</a:t>
            </a:r>
            <a:endParaRPr sz="1600">
              <a:solidFill>
                <a:srgbClr val="CCCCCC"/>
              </a:solidFill>
              <a:latin typeface="Fira Sans Extra Condensed SemiBold"/>
              <a:ea typeface="Fira Sans Extra Condensed SemiBold"/>
              <a:cs typeface="Fira Sans Extra Condensed SemiBold"/>
              <a:sym typeface="Fira Sans Extra Condensed SemiBold"/>
            </a:endParaRPr>
          </a:p>
          <a:p>
            <a:pPr indent="-330200" lvl="0" marL="457200" rtl="0" algn="l">
              <a:spcBef>
                <a:spcPts val="0"/>
              </a:spcBef>
              <a:spcAft>
                <a:spcPts val="0"/>
              </a:spcAft>
              <a:buClr>
                <a:schemeClr val="dk1"/>
              </a:buClr>
              <a:buSzPts val="1600"/>
              <a:buFont typeface="Fira Sans Extra Condensed SemiBold"/>
              <a:buChar char="●"/>
            </a:pPr>
            <a:r>
              <a:rPr lang="en-GB" sz="1600">
                <a:solidFill>
                  <a:schemeClr val="dk1"/>
                </a:solidFill>
                <a:latin typeface="Fira Sans Extra Condensed SemiBold"/>
                <a:ea typeface="Fira Sans Extra Condensed SemiBold"/>
                <a:cs typeface="Fira Sans Extra Condensed SemiBold"/>
                <a:sym typeface="Fira Sans Extra Condensed SemiBold"/>
              </a:rPr>
              <a:t>API endpoints</a:t>
            </a:r>
            <a:endParaRPr sz="16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1761" name="Google Shape;1761;p89"/>
          <p:cNvSpPr/>
          <p:nvPr/>
        </p:nvSpPr>
        <p:spPr>
          <a:xfrm rot="-5400000">
            <a:off x="1008325" y="1060801"/>
            <a:ext cx="610500" cy="1924500"/>
          </a:xfrm>
          <a:prstGeom prst="roundRect">
            <a:avLst>
              <a:gd fmla="val 50000" name="adj"/>
            </a:avLst>
          </a:prstGeom>
          <a:solidFill>
            <a:srgbClr val="E67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89"/>
          <p:cNvSpPr txBox="1"/>
          <p:nvPr/>
        </p:nvSpPr>
        <p:spPr>
          <a:xfrm>
            <a:off x="937994" y="1814859"/>
            <a:ext cx="1310100" cy="41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latin typeface="Fira Sans Extra Condensed Medium"/>
                <a:ea typeface="Fira Sans Extra Condensed Medium"/>
                <a:cs typeface="Fira Sans Extra Condensed Medium"/>
                <a:sym typeface="Fira Sans Extra Condensed Medium"/>
              </a:rPr>
              <a:t>POST-ASSESSMENT</a:t>
            </a:r>
            <a:endParaRPr sz="900">
              <a:solidFill>
                <a:srgbClr val="FFFFFF"/>
              </a:solidFill>
              <a:latin typeface="Roboto"/>
              <a:ea typeface="Roboto"/>
              <a:cs typeface="Roboto"/>
              <a:sym typeface="Roboto"/>
            </a:endParaRPr>
          </a:p>
        </p:txBody>
      </p:sp>
      <p:grpSp>
        <p:nvGrpSpPr>
          <p:cNvPr id="1763" name="Google Shape;1763;p89"/>
          <p:cNvGrpSpPr/>
          <p:nvPr/>
        </p:nvGrpSpPr>
        <p:grpSpPr>
          <a:xfrm>
            <a:off x="577834" y="1844804"/>
            <a:ext cx="357468" cy="356497"/>
            <a:chOff x="-31455100" y="3909350"/>
            <a:chExt cx="294600" cy="293800"/>
          </a:xfrm>
        </p:grpSpPr>
        <p:sp>
          <p:nvSpPr>
            <p:cNvPr id="1764" name="Google Shape;1764;p89"/>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765" name="Google Shape;1765;p89"/>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9" name="Shape 1769"/>
        <p:cNvGrpSpPr/>
        <p:nvPr/>
      </p:nvGrpSpPr>
      <p:grpSpPr>
        <a:xfrm>
          <a:off x="0" y="0"/>
          <a:ext cx="0" cy="0"/>
          <a:chOff x="0" y="0"/>
          <a:chExt cx="0" cy="0"/>
        </a:xfrm>
      </p:grpSpPr>
      <p:sp>
        <p:nvSpPr>
          <p:cNvPr id="1770" name="Google Shape;1770;p90"/>
          <p:cNvSpPr txBox="1"/>
          <p:nvPr>
            <p:ph idx="12" type="sldNum"/>
          </p:nvPr>
        </p:nvSpPr>
        <p:spPr>
          <a:xfrm>
            <a:off x="8595308" y="4682267"/>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GB" sz="1100"/>
              <a:t>‹#›</a:t>
            </a:fld>
            <a:endParaRPr sz="1100"/>
          </a:p>
        </p:txBody>
      </p:sp>
      <p:grpSp>
        <p:nvGrpSpPr>
          <p:cNvPr id="1771" name="Google Shape;1771;p90"/>
          <p:cNvGrpSpPr/>
          <p:nvPr/>
        </p:nvGrpSpPr>
        <p:grpSpPr>
          <a:xfrm>
            <a:off x="4944544" y="1194754"/>
            <a:ext cx="3243284" cy="2084303"/>
            <a:chOff x="961647" y="2401547"/>
            <a:chExt cx="1302628" cy="791878"/>
          </a:xfrm>
        </p:grpSpPr>
        <p:sp>
          <p:nvSpPr>
            <p:cNvPr id="1772" name="Google Shape;1772;p90"/>
            <p:cNvSpPr/>
            <p:nvPr/>
          </p:nvSpPr>
          <p:spPr>
            <a:xfrm>
              <a:off x="961647" y="2476847"/>
              <a:ext cx="595925" cy="698925"/>
            </a:xfrm>
            <a:custGeom>
              <a:rect b="b" l="l" r="r" t="t"/>
              <a:pathLst>
                <a:path extrusionOk="0" h="27957" w="23837">
                  <a:moveTo>
                    <a:pt x="18848" y="1"/>
                  </a:moveTo>
                  <a:cubicBezTo>
                    <a:pt x="18598" y="1"/>
                    <a:pt x="18336" y="13"/>
                    <a:pt x="18074" y="25"/>
                  </a:cubicBezTo>
                  <a:lnTo>
                    <a:pt x="17908" y="25"/>
                  </a:lnTo>
                  <a:cubicBezTo>
                    <a:pt x="17872" y="25"/>
                    <a:pt x="17836" y="48"/>
                    <a:pt x="17800" y="48"/>
                  </a:cubicBezTo>
                  <a:cubicBezTo>
                    <a:pt x="17396" y="96"/>
                    <a:pt x="16979" y="168"/>
                    <a:pt x="16586" y="275"/>
                  </a:cubicBezTo>
                  <a:cubicBezTo>
                    <a:pt x="16550" y="275"/>
                    <a:pt x="16526" y="275"/>
                    <a:pt x="16503" y="287"/>
                  </a:cubicBezTo>
                  <a:cubicBezTo>
                    <a:pt x="16360" y="322"/>
                    <a:pt x="16229" y="370"/>
                    <a:pt x="16086" y="418"/>
                  </a:cubicBezTo>
                  <a:cubicBezTo>
                    <a:pt x="15991" y="441"/>
                    <a:pt x="15907" y="465"/>
                    <a:pt x="15824" y="501"/>
                  </a:cubicBezTo>
                  <a:cubicBezTo>
                    <a:pt x="15550" y="596"/>
                    <a:pt x="15276" y="703"/>
                    <a:pt x="15002" y="822"/>
                  </a:cubicBezTo>
                  <a:cubicBezTo>
                    <a:pt x="14538" y="1025"/>
                    <a:pt x="14086" y="1263"/>
                    <a:pt x="13645" y="1537"/>
                  </a:cubicBezTo>
                  <a:lnTo>
                    <a:pt x="13502" y="1620"/>
                  </a:lnTo>
                  <a:lnTo>
                    <a:pt x="13395" y="1680"/>
                  </a:lnTo>
                  <a:cubicBezTo>
                    <a:pt x="13300" y="1751"/>
                    <a:pt x="13193" y="1811"/>
                    <a:pt x="13086" y="1882"/>
                  </a:cubicBezTo>
                  <a:cubicBezTo>
                    <a:pt x="12943" y="1977"/>
                    <a:pt x="12824" y="2096"/>
                    <a:pt x="12693" y="2192"/>
                  </a:cubicBezTo>
                  <a:cubicBezTo>
                    <a:pt x="12407" y="2394"/>
                    <a:pt x="12133" y="2608"/>
                    <a:pt x="11859" y="2835"/>
                  </a:cubicBezTo>
                  <a:cubicBezTo>
                    <a:pt x="11669" y="3001"/>
                    <a:pt x="11466" y="3168"/>
                    <a:pt x="11276" y="3347"/>
                  </a:cubicBezTo>
                  <a:cubicBezTo>
                    <a:pt x="11014" y="3597"/>
                    <a:pt x="10764" y="3835"/>
                    <a:pt x="10514" y="4097"/>
                  </a:cubicBezTo>
                  <a:cubicBezTo>
                    <a:pt x="10419" y="4192"/>
                    <a:pt x="10323" y="4287"/>
                    <a:pt x="10216" y="4394"/>
                  </a:cubicBezTo>
                  <a:cubicBezTo>
                    <a:pt x="10121" y="4501"/>
                    <a:pt x="10049" y="4609"/>
                    <a:pt x="9954" y="4716"/>
                  </a:cubicBezTo>
                  <a:cubicBezTo>
                    <a:pt x="9752" y="4954"/>
                    <a:pt x="9549" y="5204"/>
                    <a:pt x="9359" y="5454"/>
                  </a:cubicBezTo>
                  <a:cubicBezTo>
                    <a:pt x="9252" y="5585"/>
                    <a:pt x="9145" y="5704"/>
                    <a:pt x="9049" y="5835"/>
                  </a:cubicBezTo>
                  <a:cubicBezTo>
                    <a:pt x="8954" y="5966"/>
                    <a:pt x="8871" y="6097"/>
                    <a:pt x="8787" y="6216"/>
                  </a:cubicBezTo>
                  <a:cubicBezTo>
                    <a:pt x="8656" y="6395"/>
                    <a:pt x="8537" y="6573"/>
                    <a:pt x="8418" y="6764"/>
                  </a:cubicBezTo>
                  <a:cubicBezTo>
                    <a:pt x="8335" y="6883"/>
                    <a:pt x="8252" y="6990"/>
                    <a:pt x="8180" y="7121"/>
                  </a:cubicBezTo>
                  <a:cubicBezTo>
                    <a:pt x="8037" y="7335"/>
                    <a:pt x="7918" y="7561"/>
                    <a:pt x="7787" y="7788"/>
                  </a:cubicBezTo>
                  <a:cubicBezTo>
                    <a:pt x="7704" y="7919"/>
                    <a:pt x="7632" y="8049"/>
                    <a:pt x="7561" y="8180"/>
                  </a:cubicBezTo>
                  <a:cubicBezTo>
                    <a:pt x="7525" y="8240"/>
                    <a:pt x="7490" y="8288"/>
                    <a:pt x="7466" y="8335"/>
                  </a:cubicBezTo>
                  <a:cubicBezTo>
                    <a:pt x="7251" y="8740"/>
                    <a:pt x="7049" y="9145"/>
                    <a:pt x="6859" y="9550"/>
                  </a:cubicBezTo>
                  <a:cubicBezTo>
                    <a:pt x="6847" y="9585"/>
                    <a:pt x="6835" y="9621"/>
                    <a:pt x="6811" y="9657"/>
                  </a:cubicBezTo>
                  <a:cubicBezTo>
                    <a:pt x="6775" y="9752"/>
                    <a:pt x="6740" y="9859"/>
                    <a:pt x="6692" y="9954"/>
                  </a:cubicBezTo>
                  <a:cubicBezTo>
                    <a:pt x="6573" y="10228"/>
                    <a:pt x="6454" y="10502"/>
                    <a:pt x="6347" y="10788"/>
                  </a:cubicBezTo>
                  <a:cubicBezTo>
                    <a:pt x="6251" y="11014"/>
                    <a:pt x="6168" y="11252"/>
                    <a:pt x="6085" y="11478"/>
                  </a:cubicBezTo>
                  <a:lnTo>
                    <a:pt x="5823" y="11598"/>
                  </a:lnTo>
                  <a:cubicBezTo>
                    <a:pt x="5537" y="11728"/>
                    <a:pt x="5251" y="11883"/>
                    <a:pt x="4977" y="12050"/>
                  </a:cubicBezTo>
                  <a:cubicBezTo>
                    <a:pt x="4954" y="12074"/>
                    <a:pt x="4918" y="12086"/>
                    <a:pt x="4882" y="12109"/>
                  </a:cubicBezTo>
                  <a:lnTo>
                    <a:pt x="4751" y="12181"/>
                  </a:lnTo>
                  <a:cubicBezTo>
                    <a:pt x="4739" y="12205"/>
                    <a:pt x="4715" y="12217"/>
                    <a:pt x="4692" y="12229"/>
                  </a:cubicBezTo>
                  <a:cubicBezTo>
                    <a:pt x="4430" y="12419"/>
                    <a:pt x="4168" y="12621"/>
                    <a:pt x="3918" y="12824"/>
                  </a:cubicBezTo>
                  <a:lnTo>
                    <a:pt x="3763" y="12967"/>
                  </a:lnTo>
                  <a:cubicBezTo>
                    <a:pt x="3549" y="13157"/>
                    <a:pt x="3346" y="13372"/>
                    <a:pt x="3144" y="13586"/>
                  </a:cubicBezTo>
                  <a:cubicBezTo>
                    <a:pt x="3108" y="13622"/>
                    <a:pt x="3072" y="13645"/>
                    <a:pt x="3037" y="13681"/>
                  </a:cubicBezTo>
                  <a:cubicBezTo>
                    <a:pt x="3013" y="13717"/>
                    <a:pt x="3013" y="13717"/>
                    <a:pt x="2989" y="13741"/>
                  </a:cubicBezTo>
                  <a:cubicBezTo>
                    <a:pt x="2787" y="13979"/>
                    <a:pt x="2584" y="14217"/>
                    <a:pt x="2394" y="14479"/>
                  </a:cubicBezTo>
                  <a:cubicBezTo>
                    <a:pt x="2382" y="14491"/>
                    <a:pt x="2370" y="14503"/>
                    <a:pt x="2358" y="14515"/>
                  </a:cubicBezTo>
                  <a:cubicBezTo>
                    <a:pt x="2310" y="14574"/>
                    <a:pt x="2275" y="14646"/>
                    <a:pt x="2227" y="14705"/>
                  </a:cubicBezTo>
                  <a:cubicBezTo>
                    <a:pt x="2120" y="14860"/>
                    <a:pt x="2013" y="15015"/>
                    <a:pt x="1906" y="15181"/>
                  </a:cubicBezTo>
                  <a:cubicBezTo>
                    <a:pt x="1894" y="15217"/>
                    <a:pt x="1870" y="15241"/>
                    <a:pt x="1846" y="15265"/>
                  </a:cubicBezTo>
                  <a:cubicBezTo>
                    <a:pt x="1798" y="15348"/>
                    <a:pt x="1751" y="15431"/>
                    <a:pt x="1715" y="15503"/>
                  </a:cubicBezTo>
                  <a:cubicBezTo>
                    <a:pt x="1632" y="15634"/>
                    <a:pt x="1560" y="15753"/>
                    <a:pt x="1501" y="15872"/>
                  </a:cubicBezTo>
                  <a:cubicBezTo>
                    <a:pt x="1477" y="15908"/>
                    <a:pt x="1453" y="15943"/>
                    <a:pt x="1441" y="15979"/>
                  </a:cubicBezTo>
                  <a:cubicBezTo>
                    <a:pt x="1394" y="16062"/>
                    <a:pt x="1346" y="16158"/>
                    <a:pt x="1310" y="16241"/>
                  </a:cubicBezTo>
                  <a:cubicBezTo>
                    <a:pt x="1251" y="16348"/>
                    <a:pt x="1191" y="16467"/>
                    <a:pt x="1144" y="16574"/>
                  </a:cubicBezTo>
                  <a:cubicBezTo>
                    <a:pt x="1120" y="16610"/>
                    <a:pt x="1108" y="16646"/>
                    <a:pt x="1084" y="16681"/>
                  </a:cubicBezTo>
                  <a:cubicBezTo>
                    <a:pt x="1036" y="16777"/>
                    <a:pt x="1001" y="16884"/>
                    <a:pt x="965" y="16979"/>
                  </a:cubicBezTo>
                  <a:cubicBezTo>
                    <a:pt x="917" y="17074"/>
                    <a:pt x="870" y="17193"/>
                    <a:pt x="822" y="17301"/>
                  </a:cubicBezTo>
                  <a:lnTo>
                    <a:pt x="786" y="17396"/>
                  </a:lnTo>
                  <a:cubicBezTo>
                    <a:pt x="751" y="17503"/>
                    <a:pt x="715" y="17610"/>
                    <a:pt x="667" y="17717"/>
                  </a:cubicBezTo>
                  <a:cubicBezTo>
                    <a:pt x="632" y="17824"/>
                    <a:pt x="596" y="17944"/>
                    <a:pt x="560" y="18051"/>
                  </a:cubicBezTo>
                  <a:cubicBezTo>
                    <a:pt x="548" y="18075"/>
                    <a:pt x="536" y="18098"/>
                    <a:pt x="524" y="18122"/>
                  </a:cubicBezTo>
                  <a:cubicBezTo>
                    <a:pt x="501" y="18229"/>
                    <a:pt x="477" y="18336"/>
                    <a:pt x="441" y="18444"/>
                  </a:cubicBezTo>
                  <a:cubicBezTo>
                    <a:pt x="405" y="18575"/>
                    <a:pt x="370" y="18706"/>
                    <a:pt x="334" y="18837"/>
                  </a:cubicBezTo>
                  <a:cubicBezTo>
                    <a:pt x="334" y="18860"/>
                    <a:pt x="322" y="18884"/>
                    <a:pt x="310" y="18908"/>
                  </a:cubicBezTo>
                  <a:cubicBezTo>
                    <a:pt x="286" y="18991"/>
                    <a:pt x="274" y="19075"/>
                    <a:pt x="263" y="19158"/>
                  </a:cubicBezTo>
                  <a:cubicBezTo>
                    <a:pt x="227" y="19325"/>
                    <a:pt x="191" y="19503"/>
                    <a:pt x="155" y="19670"/>
                  </a:cubicBezTo>
                  <a:cubicBezTo>
                    <a:pt x="155" y="19718"/>
                    <a:pt x="143" y="19753"/>
                    <a:pt x="132" y="19789"/>
                  </a:cubicBezTo>
                  <a:cubicBezTo>
                    <a:pt x="132" y="19825"/>
                    <a:pt x="120" y="19908"/>
                    <a:pt x="120" y="19956"/>
                  </a:cubicBezTo>
                  <a:cubicBezTo>
                    <a:pt x="84" y="20206"/>
                    <a:pt x="60" y="20444"/>
                    <a:pt x="36" y="20682"/>
                  </a:cubicBezTo>
                  <a:cubicBezTo>
                    <a:pt x="36" y="20742"/>
                    <a:pt x="24" y="20801"/>
                    <a:pt x="12" y="20861"/>
                  </a:cubicBezTo>
                  <a:cubicBezTo>
                    <a:pt x="12" y="20920"/>
                    <a:pt x="12" y="20932"/>
                    <a:pt x="12" y="20968"/>
                  </a:cubicBezTo>
                  <a:cubicBezTo>
                    <a:pt x="1" y="21289"/>
                    <a:pt x="1" y="21611"/>
                    <a:pt x="12" y="21920"/>
                  </a:cubicBezTo>
                  <a:cubicBezTo>
                    <a:pt x="143" y="24432"/>
                    <a:pt x="1263" y="26218"/>
                    <a:pt x="2870" y="26921"/>
                  </a:cubicBezTo>
                  <a:lnTo>
                    <a:pt x="5287" y="27957"/>
                  </a:lnTo>
                  <a:cubicBezTo>
                    <a:pt x="3680" y="27254"/>
                    <a:pt x="2560" y="25480"/>
                    <a:pt x="2429" y="22968"/>
                  </a:cubicBezTo>
                  <a:cubicBezTo>
                    <a:pt x="2418" y="22647"/>
                    <a:pt x="2418" y="22325"/>
                    <a:pt x="2429" y="22004"/>
                  </a:cubicBezTo>
                  <a:cubicBezTo>
                    <a:pt x="2429" y="21908"/>
                    <a:pt x="2441" y="21825"/>
                    <a:pt x="2453" y="21730"/>
                  </a:cubicBezTo>
                  <a:cubicBezTo>
                    <a:pt x="2465" y="21480"/>
                    <a:pt x="2501" y="21242"/>
                    <a:pt x="2525" y="21003"/>
                  </a:cubicBezTo>
                  <a:cubicBezTo>
                    <a:pt x="2549" y="20908"/>
                    <a:pt x="2560" y="20813"/>
                    <a:pt x="2572" y="20718"/>
                  </a:cubicBezTo>
                  <a:cubicBezTo>
                    <a:pt x="2596" y="20539"/>
                    <a:pt x="2644" y="20372"/>
                    <a:pt x="2679" y="20206"/>
                  </a:cubicBezTo>
                  <a:cubicBezTo>
                    <a:pt x="2703" y="20099"/>
                    <a:pt x="2715" y="19991"/>
                    <a:pt x="2751" y="19884"/>
                  </a:cubicBezTo>
                  <a:cubicBezTo>
                    <a:pt x="2775" y="19741"/>
                    <a:pt x="2822" y="19610"/>
                    <a:pt x="2858" y="19479"/>
                  </a:cubicBezTo>
                  <a:cubicBezTo>
                    <a:pt x="2894" y="19348"/>
                    <a:pt x="2930" y="19218"/>
                    <a:pt x="2965" y="19098"/>
                  </a:cubicBezTo>
                  <a:cubicBezTo>
                    <a:pt x="3013" y="18967"/>
                    <a:pt x="3049" y="18872"/>
                    <a:pt x="3084" y="18765"/>
                  </a:cubicBezTo>
                  <a:cubicBezTo>
                    <a:pt x="3132" y="18622"/>
                    <a:pt x="3180" y="18479"/>
                    <a:pt x="3239" y="18348"/>
                  </a:cubicBezTo>
                  <a:cubicBezTo>
                    <a:pt x="3275" y="18241"/>
                    <a:pt x="3322" y="18134"/>
                    <a:pt x="3370" y="18015"/>
                  </a:cubicBezTo>
                  <a:cubicBezTo>
                    <a:pt x="3430" y="17884"/>
                    <a:pt x="3489" y="17753"/>
                    <a:pt x="3549" y="17622"/>
                  </a:cubicBezTo>
                  <a:cubicBezTo>
                    <a:pt x="3608" y="17491"/>
                    <a:pt x="3656" y="17396"/>
                    <a:pt x="3715" y="17289"/>
                  </a:cubicBezTo>
                  <a:cubicBezTo>
                    <a:pt x="3775" y="17170"/>
                    <a:pt x="3846" y="17039"/>
                    <a:pt x="3906" y="16920"/>
                  </a:cubicBezTo>
                  <a:cubicBezTo>
                    <a:pt x="3977" y="16801"/>
                    <a:pt x="4049" y="16670"/>
                    <a:pt x="4120" y="16551"/>
                  </a:cubicBezTo>
                  <a:cubicBezTo>
                    <a:pt x="4192" y="16431"/>
                    <a:pt x="4251" y="16336"/>
                    <a:pt x="4323" y="16229"/>
                  </a:cubicBezTo>
                  <a:cubicBezTo>
                    <a:pt x="4418" y="16062"/>
                    <a:pt x="4537" y="15908"/>
                    <a:pt x="4644" y="15753"/>
                  </a:cubicBezTo>
                  <a:cubicBezTo>
                    <a:pt x="4692" y="15681"/>
                    <a:pt x="4751" y="15598"/>
                    <a:pt x="4787" y="15527"/>
                  </a:cubicBezTo>
                  <a:cubicBezTo>
                    <a:pt x="4989" y="15265"/>
                    <a:pt x="5192" y="15027"/>
                    <a:pt x="5394" y="14788"/>
                  </a:cubicBezTo>
                  <a:cubicBezTo>
                    <a:pt x="5442" y="14729"/>
                    <a:pt x="5489" y="14681"/>
                    <a:pt x="5549" y="14634"/>
                  </a:cubicBezTo>
                  <a:cubicBezTo>
                    <a:pt x="5751" y="14419"/>
                    <a:pt x="5954" y="14205"/>
                    <a:pt x="6168" y="14014"/>
                  </a:cubicBezTo>
                  <a:cubicBezTo>
                    <a:pt x="6228" y="13967"/>
                    <a:pt x="6275" y="13919"/>
                    <a:pt x="6323" y="13884"/>
                  </a:cubicBezTo>
                  <a:cubicBezTo>
                    <a:pt x="6573" y="13669"/>
                    <a:pt x="6835" y="13467"/>
                    <a:pt x="7097" y="13288"/>
                  </a:cubicBezTo>
                  <a:cubicBezTo>
                    <a:pt x="7192" y="13217"/>
                    <a:pt x="7287" y="13157"/>
                    <a:pt x="7394" y="13098"/>
                  </a:cubicBezTo>
                  <a:cubicBezTo>
                    <a:pt x="7656" y="12931"/>
                    <a:pt x="7942" y="12776"/>
                    <a:pt x="8240" y="12645"/>
                  </a:cubicBezTo>
                  <a:lnTo>
                    <a:pt x="8502" y="12526"/>
                  </a:lnTo>
                  <a:cubicBezTo>
                    <a:pt x="8680" y="12014"/>
                    <a:pt x="8883" y="11502"/>
                    <a:pt x="9097" y="11002"/>
                  </a:cubicBezTo>
                  <a:cubicBezTo>
                    <a:pt x="9133" y="10907"/>
                    <a:pt x="9168" y="10812"/>
                    <a:pt x="9216" y="10705"/>
                  </a:cubicBezTo>
                  <a:cubicBezTo>
                    <a:pt x="9442" y="10204"/>
                    <a:pt x="9692" y="9716"/>
                    <a:pt x="9954" y="9228"/>
                  </a:cubicBezTo>
                  <a:cubicBezTo>
                    <a:pt x="10038" y="9097"/>
                    <a:pt x="10109" y="8966"/>
                    <a:pt x="10192" y="8835"/>
                  </a:cubicBezTo>
                  <a:cubicBezTo>
                    <a:pt x="10383" y="8490"/>
                    <a:pt x="10597" y="8145"/>
                    <a:pt x="10823" y="7811"/>
                  </a:cubicBezTo>
                  <a:cubicBezTo>
                    <a:pt x="10942" y="7633"/>
                    <a:pt x="11061" y="7454"/>
                    <a:pt x="11192" y="7276"/>
                  </a:cubicBezTo>
                  <a:cubicBezTo>
                    <a:pt x="11371" y="7014"/>
                    <a:pt x="11562" y="6764"/>
                    <a:pt x="11764" y="6514"/>
                  </a:cubicBezTo>
                  <a:cubicBezTo>
                    <a:pt x="11954" y="6264"/>
                    <a:pt x="12157" y="6014"/>
                    <a:pt x="12359" y="5763"/>
                  </a:cubicBezTo>
                  <a:cubicBezTo>
                    <a:pt x="12550" y="5549"/>
                    <a:pt x="12728" y="5347"/>
                    <a:pt x="12919" y="5144"/>
                  </a:cubicBezTo>
                  <a:cubicBezTo>
                    <a:pt x="13169" y="4894"/>
                    <a:pt x="13419" y="4644"/>
                    <a:pt x="13681" y="4406"/>
                  </a:cubicBezTo>
                  <a:cubicBezTo>
                    <a:pt x="13871" y="4228"/>
                    <a:pt x="14062" y="4049"/>
                    <a:pt x="14264" y="3882"/>
                  </a:cubicBezTo>
                  <a:cubicBezTo>
                    <a:pt x="14538" y="3656"/>
                    <a:pt x="14812" y="3454"/>
                    <a:pt x="15086" y="3251"/>
                  </a:cubicBezTo>
                  <a:cubicBezTo>
                    <a:pt x="15372" y="3049"/>
                    <a:pt x="15622" y="2846"/>
                    <a:pt x="15907" y="2680"/>
                  </a:cubicBezTo>
                  <a:cubicBezTo>
                    <a:pt x="15955" y="2644"/>
                    <a:pt x="16003" y="2620"/>
                    <a:pt x="16050" y="2585"/>
                  </a:cubicBezTo>
                  <a:cubicBezTo>
                    <a:pt x="16491" y="2323"/>
                    <a:pt x="16943" y="2084"/>
                    <a:pt x="17408" y="1870"/>
                  </a:cubicBezTo>
                  <a:cubicBezTo>
                    <a:pt x="17681" y="1751"/>
                    <a:pt x="17955" y="1644"/>
                    <a:pt x="18229" y="1549"/>
                  </a:cubicBezTo>
                  <a:cubicBezTo>
                    <a:pt x="18312" y="1525"/>
                    <a:pt x="18408" y="1501"/>
                    <a:pt x="18491" y="1465"/>
                  </a:cubicBezTo>
                  <a:cubicBezTo>
                    <a:pt x="18670" y="1418"/>
                    <a:pt x="18824" y="1370"/>
                    <a:pt x="18991" y="1322"/>
                  </a:cubicBezTo>
                  <a:cubicBezTo>
                    <a:pt x="19396" y="1215"/>
                    <a:pt x="19801" y="1144"/>
                    <a:pt x="20217" y="1096"/>
                  </a:cubicBezTo>
                  <a:cubicBezTo>
                    <a:pt x="20313" y="1096"/>
                    <a:pt x="20396" y="1084"/>
                    <a:pt x="20491" y="1072"/>
                  </a:cubicBezTo>
                  <a:cubicBezTo>
                    <a:pt x="20676" y="1064"/>
                    <a:pt x="20856" y="1056"/>
                    <a:pt x="21037" y="1056"/>
                  </a:cubicBezTo>
                  <a:cubicBezTo>
                    <a:pt x="21113" y="1056"/>
                    <a:pt x="21188" y="1057"/>
                    <a:pt x="21265" y="1061"/>
                  </a:cubicBezTo>
                  <a:lnTo>
                    <a:pt x="21515" y="1061"/>
                  </a:lnTo>
                  <a:cubicBezTo>
                    <a:pt x="21813" y="1072"/>
                    <a:pt x="22099" y="1108"/>
                    <a:pt x="22396" y="1156"/>
                  </a:cubicBezTo>
                  <a:cubicBezTo>
                    <a:pt x="22420" y="1156"/>
                    <a:pt x="22444" y="1168"/>
                    <a:pt x="22468" y="1180"/>
                  </a:cubicBezTo>
                  <a:cubicBezTo>
                    <a:pt x="22932" y="1275"/>
                    <a:pt x="23396" y="1418"/>
                    <a:pt x="23837" y="1596"/>
                  </a:cubicBezTo>
                  <a:lnTo>
                    <a:pt x="21420" y="560"/>
                  </a:lnTo>
                  <a:cubicBezTo>
                    <a:pt x="21241" y="477"/>
                    <a:pt x="21063" y="406"/>
                    <a:pt x="20872" y="346"/>
                  </a:cubicBezTo>
                  <a:cubicBezTo>
                    <a:pt x="20848" y="334"/>
                    <a:pt x="20825" y="334"/>
                    <a:pt x="20801" y="334"/>
                  </a:cubicBezTo>
                  <a:cubicBezTo>
                    <a:pt x="20551" y="251"/>
                    <a:pt x="20313" y="179"/>
                    <a:pt x="20051" y="132"/>
                  </a:cubicBezTo>
                  <a:lnTo>
                    <a:pt x="19991" y="120"/>
                  </a:lnTo>
                  <a:lnTo>
                    <a:pt x="19979" y="120"/>
                  </a:lnTo>
                  <a:cubicBezTo>
                    <a:pt x="19694" y="60"/>
                    <a:pt x="19396" y="37"/>
                    <a:pt x="19098" y="13"/>
                  </a:cubicBezTo>
                  <a:lnTo>
                    <a:pt x="19027" y="1"/>
                  </a:ln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90"/>
            <p:cNvSpPr/>
            <p:nvPr/>
          </p:nvSpPr>
          <p:spPr>
            <a:xfrm>
              <a:off x="1566497" y="2401547"/>
              <a:ext cx="288750" cy="169400"/>
            </a:xfrm>
            <a:custGeom>
              <a:rect b="b" l="l" r="r" t="t"/>
              <a:pathLst>
                <a:path extrusionOk="0" h="6776" w="11550">
                  <a:moveTo>
                    <a:pt x="11507" y="1387"/>
                  </a:moveTo>
                  <a:lnTo>
                    <a:pt x="11549" y="1406"/>
                  </a:lnTo>
                  <a:cubicBezTo>
                    <a:pt x="11535" y="1399"/>
                    <a:pt x="11521" y="1393"/>
                    <a:pt x="11507" y="1387"/>
                  </a:cubicBezTo>
                  <a:close/>
                  <a:moveTo>
                    <a:pt x="7596" y="1"/>
                  </a:moveTo>
                  <a:cubicBezTo>
                    <a:pt x="7513" y="1"/>
                    <a:pt x="7430" y="12"/>
                    <a:pt x="7334" y="12"/>
                  </a:cubicBezTo>
                  <a:lnTo>
                    <a:pt x="6894" y="12"/>
                  </a:lnTo>
                  <a:cubicBezTo>
                    <a:pt x="6727" y="24"/>
                    <a:pt x="6549" y="72"/>
                    <a:pt x="6382" y="108"/>
                  </a:cubicBezTo>
                  <a:cubicBezTo>
                    <a:pt x="6275" y="120"/>
                    <a:pt x="6179" y="132"/>
                    <a:pt x="6072" y="167"/>
                  </a:cubicBezTo>
                  <a:cubicBezTo>
                    <a:pt x="6048" y="167"/>
                    <a:pt x="6013" y="167"/>
                    <a:pt x="5989" y="179"/>
                  </a:cubicBezTo>
                  <a:cubicBezTo>
                    <a:pt x="5656" y="263"/>
                    <a:pt x="5334" y="382"/>
                    <a:pt x="5025" y="524"/>
                  </a:cubicBezTo>
                  <a:cubicBezTo>
                    <a:pt x="4715" y="655"/>
                    <a:pt x="4417" y="822"/>
                    <a:pt x="4132" y="1001"/>
                  </a:cubicBezTo>
                  <a:cubicBezTo>
                    <a:pt x="4108" y="1025"/>
                    <a:pt x="4072" y="1036"/>
                    <a:pt x="4036" y="1048"/>
                  </a:cubicBezTo>
                  <a:cubicBezTo>
                    <a:pt x="3941" y="1108"/>
                    <a:pt x="3858" y="1167"/>
                    <a:pt x="3762" y="1239"/>
                  </a:cubicBezTo>
                  <a:cubicBezTo>
                    <a:pt x="3727" y="1251"/>
                    <a:pt x="3703" y="1286"/>
                    <a:pt x="3667" y="1310"/>
                  </a:cubicBezTo>
                  <a:cubicBezTo>
                    <a:pt x="3381" y="1501"/>
                    <a:pt x="3096" y="1727"/>
                    <a:pt x="2834" y="1953"/>
                  </a:cubicBezTo>
                  <a:cubicBezTo>
                    <a:pt x="2572" y="2191"/>
                    <a:pt x="2310" y="2453"/>
                    <a:pt x="2060" y="2727"/>
                  </a:cubicBezTo>
                  <a:cubicBezTo>
                    <a:pt x="2036" y="2751"/>
                    <a:pt x="2012" y="2775"/>
                    <a:pt x="1988" y="2799"/>
                  </a:cubicBezTo>
                  <a:cubicBezTo>
                    <a:pt x="1929" y="2858"/>
                    <a:pt x="1893" y="2918"/>
                    <a:pt x="1834" y="2977"/>
                  </a:cubicBezTo>
                  <a:cubicBezTo>
                    <a:pt x="1667" y="3168"/>
                    <a:pt x="1512" y="3370"/>
                    <a:pt x="1345" y="3572"/>
                  </a:cubicBezTo>
                  <a:cubicBezTo>
                    <a:pt x="1310" y="3632"/>
                    <a:pt x="1262" y="3680"/>
                    <a:pt x="1226" y="3739"/>
                  </a:cubicBezTo>
                  <a:cubicBezTo>
                    <a:pt x="1179" y="3787"/>
                    <a:pt x="1143" y="3846"/>
                    <a:pt x="1107" y="3894"/>
                  </a:cubicBezTo>
                  <a:cubicBezTo>
                    <a:pt x="1012" y="4037"/>
                    <a:pt x="917" y="4180"/>
                    <a:pt x="810" y="4323"/>
                  </a:cubicBezTo>
                  <a:cubicBezTo>
                    <a:pt x="762" y="4406"/>
                    <a:pt x="703" y="4477"/>
                    <a:pt x="655" y="4561"/>
                  </a:cubicBezTo>
                  <a:cubicBezTo>
                    <a:pt x="619" y="4620"/>
                    <a:pt x="595" y="4668"/>
                    <a:pt x="560" y="4727"/>
                  </a:cubicBezTo>
                  <a:cubicBezTo>
                    <a:pt x="488" y="4846"/>
                    <a:pt x="405" y="4977"/>
                    <a:pt x="345" y="5096"/>
                  </a:cubicBezTo>
                  <a:cubicBezTo>
                    <a:pt x="298" y="5180"/>
                    <a:pt x="238" y="5263"/>
                    <a:pt x="191" y="5346"/>
                  </a:cubicBezTo>
                  <a:cubicBezTo>
                    <a:pt x="131" y="5477"/>
                    <a:pt x="60" y="5608"/>
                    <a:pt x="0" y="5727"/>
                  </a:cubicBezTo>
                  <a:lnTo>
                    <a:pt x="2417" y="6775"/>
                  </a:lnTo>
                  <a:cubicBezTo>
                    <a:pt x="2524" y="6561"/>
                    <a:pt x="2631" y="6359"/>
                    <a:pt x="2750" y="6144"/>
                  </a:cubicBezTo>
                  <a:cubicBezTo>
                    <a:pt x="2822" y="6025"/>
                    <a:pt x="2893" y="5894"/>
                    <a:pt x="2977" y="5775"/>
                  </a:cubicBezTo>
                  <a:cubicBezTo>
                    <a:pt x="3048" y="5656"/>
                    <a:pt x="3131" y="5513"/>
                    <a:pt x="3227" y="5382"/>
                  </a:cubicBezTo>
                  <a:cubicBezTo>
                    <a:pt x="3310" y="5239"/>
                    <a:pt x="3417" y="5096"/>
                    <a:pt x="3524" y="4954"/>
                  </a:cubicBezTo>
                  <a:cubicBezTo>
                    <a:pt x="3596" y="4846"/>
                    <a:pt x="3679" y="4739"/>
                    <a:pt x="3762" y="4632"/>
                  </a:cubicBezTo>
                  <a:cubicBezTo>
                    <a:pt x="3905" y="4430"/>
                    <a:pt x="4084" y="4227"/>
                    <a:pt x="4239" y="4037"/>
                  </a:cubicBezTo>
                  <a:cubicBezTo>
                    <a:pt x="4322" y="3953"/>
                    <a:pt x="4393" y="3858"/>
                    <a:pt x="4465" y="3775"/>
                  </a:cubicBezTo>
                  <a:cubicBezTo>
                    <a:pt x="4715" y="3513"/>
                    <a:pt x="4977" y="3251"/>
                    <a:pt x="5239" y="3013"/>
                  </a:cubicBezTo>
                  <a:cubicBezTo>
                    <a:pt x="5513" y="2775"/>
                    <a:pt x="5787" y="2560"/>
                    <a:pt x="6072" y="2358"/>
                  </a:cubicBezTo>
                  <a:cubicBezTo>
                    <a:pt x="6227" y="2251"/>
                    <a:pt x="6382" y="2156"/>
                    <a:pt x="6537" y="2060"/>
                  </a:cubicBezTo>
                  <a:cubicBezTo>
                    <a:pt x="6822" y="1882"/>
                    <a:pt x="7120" y="1715"/>
                    <a:pt x="7430" y="1572"/>
                  </a:cubicBezTo>
                  <a:cubicBezTo>
                    <a:pt x="7775" y="1429"/>
                    <a:pt x="8120" y="1310"/>
                    <a:pt x="8477" y="1215"/>
                  </a:cubicBezTo>
                  <a:cubicBezTo>
                    <a:pt x="8573" y="1191"/>
                    <a:pt x="8680" y="1179"/>
                    <a:pt x="8775" y="1167"/>
                  </a:cubicBezTo>
                  <a:cubicBezTo>
                    <a:pt x="9013" y="1108"/>
                    <a:pt x="9251" y="1084"/>
                    <a:pt x="9489" y="1060"/>
                  </a:cubicBezTo>
                  <a:lnTo>
                    <a:pt x="9739" y="1060"/>
                  </a:lnTo>
                  <a:cubicBezTo>
                    <a:pt x="10025" y="1060"/>
                    <a:pt x="10311" y="1072"/>
                    <a:pt x="10597" y="1132"/>
                  </a:cubicBezTo>
                  <a:lnTo>
                    <a:pt x="10620" y="1132"/>
                  </a:lnTo>
                  <a:cubicBezTo>
                    <a:pt x="10927" y="1177"/>
                    <a:pt x="11222" y="1266"/>
                    <a:pt x="11507" y="1387"/>
                  </a:cubicBezTo>
                  <a:lnTo>
                    <a:pt x="11507" y="1387"/>
                  </a:lnTo>
                  <a:lnTo>
                    <a:pt x="9132" y="358"/>
                  </a:lnTo>
                  <a:cubicBezTo>
                    <a:pt x="9013" y="310"/>
                    <a:pt x="8894" y="263"/>
                    <a:pt x="8775" y="227"/>
                  </a:cubicBezTo>
                  <a:cubicBezTo>
                    <a:pt x="8596" y="167"/>
                    <a:pt x="8406" y="108"/>
                    <a:pt x="8215" y="72"/>
                  </a:cubicBezTo>
                  <a:lnTo>
                    <a:pt x="8192" y="72"/>
                  </a:lnTo>
                  <a:cubicBezTo>
                    <a:pt x="8001" y="36"/>
                    <a:pt x="7799" y="12"/>
                    <a:pt x="75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90"/>
            <p:cNvSpPr/>
            <p:nvPr/>
          </p:nvSpPr>
          <p:spPr>
            <a:xfrm>
              <a:off x="1015300" y="2426475"/>
              <a:ext cx="1059075" cy="766950"/>
            </a:xfrm>
            <a:custGeom>
              <a:rect b="b" l="l" r="r" t="t"/>
              <a:pathLst>
                <a:path extrusionOk="0" h="30678" w="42363">
                  <a:moveTo>
                    <a:pt x="31771" y="1"/>
                  </a:moveTo>
                  <a:cubicBezTo>
                    <a:pt x="31030" y="1"/>
                    <a:pt x="30238" y="171"/>
                    <a:pt x="29421" y="530"/>
                  </a:cubicBezTo>
                  <a:cubicBezTo>
                    <a:pt x="27361" y="1447"/>
                    <a:pt x="25563" y="3400"/>
                    <a:pt x="24396" y="5745"/>
                  </a:cubicBezTo>
                  <a:cubicBezTo>
                    <a:pt x="23026" y="3983"/>
                    <a:pt x="21089" y="3004"/>
                    <a:pt x="18867" y="3004"/>
                  </a:cubicBezTo>
                  <a:cubicBezTo>
                    <a:pt x="17711" y="3004"/>
                    <a:pt x="16476" y="3270"/>
                    <a:pt x="15205" y="3828"/>
                  </a:cubicBezTo>
                  <a:cubicBezTo>
                    <a:pt x="11240" y="5590"/>
                    <a:pt x="7930" y="9746"/>
                    <a:pt x="6299" y="14484"/>
                  </a:cubicBezTo>
                  <a:lnTo>
                    <a:pt x="6037" y="14591"/>
                  </a:lnTo>
                  <a:cubicBezTo>
                    <a:pt x="2608" y="16103"/>
                    <a:pt x="0" y="20735"/>
                    <a:pt x="215" y="24914"/>
                  </a:cubicBezTo>
                  <a:cubicBezTo>
                    <a:pt x="383" y="28200"/>
                    <a:pt x="2241" y="30241"/>
                    <a:pt x="4683" y="30241"/>
                  </a:cubicBezTo>
                  <a:cubicBezTo>
                    <a:pt x="5356" y="30241"/>
                    <a:pt x="6073" y="30087"/>
                    <a:pt x="6811" y="29760"/>
                  </a:cubicBezTo>
                  <a:lnTo>
                    <a:pt x="8418" y="29046"/>
                  </a:lnTo>
                  <a:cubicBezTo>
                    <a:pt x="9660" y="30103"/>
                    <a:pt x="11193" y="30678"/>
                    <a:pt x="12894" y="30678"/>
                  </a:cubicBezTo>
                  <a:cubicBezTo>
                    <a:pt x="14048" y="30678"/>
                    <a:pt x="15280" y="30413"/>
                    <a:pt x="16550" y="29855"/>
                  </a:cubicBezTo>
                  <a:cubicBezTo>
                    <a:pt x="19693" y="28462"/>
                    <a:pt x="22420" y="25545"/>
                    <a:pt x="24229" y="22057"/>
                  </a:cubicBezTo>
                  <a:lnTo>
                    <a:pt x="36338" y="16711"/>
                  </a:lnTo>
                  <a:cubicBezTo>
                    <a:pt x="39755" y="15199"/>
                    <a:pt x="42363" y="10579"/>
                    <a:pt x="42148" y="6388"/>
                  </a:cubicBezTo>
                  <a:cubicBezTo>
                    <a:pt x="41980" y="3112"/>
                    <a:pt x="40122" y="1072"/>
                    <a:pt x="37681" y="1072"/>
                  </a:cubicBezTo>
                  <a:cubicBezTo>
                    <a:pt x="37008" y="1072"/>
                    <a:pt x="36291" y="1227"/>
                    <a:pt x="35552" y="1554"/>
                  </a:cubicBezTo>
                  <a:lnTo>
                    <a:pt x="35255" y="1685"/>
                  </a:lnTo>
                  <a:cubicBezTo>
                    <a:pt x="34384" y="604"/>
                    <a:pt x="33167" y="1"/>
                    <a:pt x="3177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90"/>
            <p:cNvSpPr/>
            <p:nvPr/>
          </p:nvSpPr>
          <p:spPr>
            <a:xfrm>
              <a:off x="2165072" y="2660222"/>
              <a:ext cx="68200" cy="17275"/>
            </a:xfrm>
            <a:custGeom>
              <a:rect b="b" l="l" r="r" t="t"/>
              <a:pathLst>
                <a:path extrusionOk="0" h="691" w="2728">
                  <a:moveTo>
                    <a:pt x="834" y="0"/>
                  </a:moveTo>
                  <a:cubicBezTo>
                    <a:pt x="774" y="0"/>
                    <a:pt x="715" y="24"/>
                    <a:pt x="643" y="36"/>
                  </a:cubicBezTo>
                  <a:lnTo>
                    <a:pt x="524" y="48"/>
                  </a:lnTo>
                  <a:lnTo>
                    <a:pt x="489" y="60"/>
                  </a:lnTo>
                  <a:cubicBezTo>
                    <a:pt x="370" y="95"/>
                    <a:pt x="239" y="143"/>
                    <a:pt x="120" y="191"/>
                  </a:cubicBezTo>
                  <a:lnTo>
                    <a:pt x="1" y="250"/>
                  </a:lnTo>
                  <a:lnTo>
                    <a:pt x="1024" y="691"/>
                  </a:lnTo>
                  <a:lnTo>
                    <a:pt x="1144" y="643"/>
                  </a:lnTo>
                  <a:cubicBezTo>
                    <a:pt x="1275" y="584"/>
                    <a:pt x="1405" y="536"/>
                    <a:pt x="1548" y="500"/>
                  </a:cubicBezTo>
                  <a:cubicBezTo>
                    <a:pt x="1584" y="488"/>
                    <a:pt x="1632" y="488"/>
                    <a:pt x="1667" y="476"/>
                  </a:cubicBezTo>
                  <a:cubicBezTo>
                    <a:pt x="1763" y="464"/>
                    <a:pt x="1846" y="453"/>
                    <a:pt x="1941" y="441"/>
                  </a:cubicBezTo>
                  <a:lnTo>
                    <a:pt x="2037" y="441"/>
                  </a:lnTo>
                  <a:cubicBezTo>
                    <a:pt x="2144" y="441"/>
                    <a:pt x="2263" y="453"/>
                    <a:pt x="2370" y="464"/>
                  </a:cubicBezTo>
                  <a:cubicBezTo>
                    <a:pt x="2489" y="488"/>
                    <a:pt x="2608" y="524"/>
                    <a:pt x="2727" y="572"/>
                  </a:cubicBezTo>
                  <a:lnTo>
                    <a:pt x="1703" y="131"/>
                  </a:lnTo>
                  <a:cubicBezTo>
                    <a:pt x="1656" y="107"/>
                    <a:pt x="1608" y="95"/>
                    <a:pt x="1572" y="83"/>
                  </a:cubicBezTo>
                  <a:cubicBezTo>
                    <a:pt x="1501" y="60"/>
                    <a:pt x="1417" y="36"/>
                    <a:pt x="1346" y="24"/>
                  </a:cubicBezTo>
                  <a:cubicBezTo>
                    <a:pt x="1263" y="12"/>
                    <a:pt x="1191" y="0"/>
                    <a:pt x="112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90"/>
            <p:cNvSpPr/>
            <p:nvPr/>
          </p:nvSpPr>
          <p:spPr>
            <a:xfrm>
              <a:off x="2050472" y="2648897"/>
              <a:ext cx="121775" cy="71775"/>
            </a:xfrm>
            <a:custGeom>
              <a:rect b="b" l="l" r="r" t="t"/>
              <a:pathLst>
                <a:path extrusionOk="0" h="2871" w="4871">
                  <a:moveTo>
                    <a:pt x="4780" y="556"/>
                  </a:moveTo>
                  <a:lnTo>
                    <a:pt x="4870" y="596"/>
                  </a:lnTo>
                  <a:cubicBezTo>
                    <a:pt x="4841" y="581"/>
                    <a:pt x="4811" y="568"/>
                    <a:pt x="4780" y="556"/>
                  </a:cubicBezTo>
                  <a:close/>
                  <a:moveTo>
                    <a:pt x="2906" y="1"/>
                  </a:moveTo>
                  <a:cubicBezTo>
                    <a:pt x="2846" y="1"/>
                    <a:pt x="2763" y="24"/>
                    <a:pt x="2691" y="36"/>
                  </a:cubicBezTo>
                  <a:cubicBezTo>
                    <a:pt x="2656" y="48"/>
                    <a:pt x="2608" y="48"/>
                    <a:pt x="2572" y="60"/>
                  </a:cubicBezTo>
                  <a:cubicBezTo>
                    <a:pt x="2549" y="60"/>
                    <a:pt x="2537" y="60"/>
                    <a:pt x="2537" y="72"/>
                  </a:cubicBezTo>
                  <a:cubicBezTo>
                    <a:pt x="2394" y="108"/>
                    <a:pt x="2251" y="155"/>
                    <a:pt x="2120" y="215"/>
                  </a:cubicBezTo>
                  <a:cubicBezTo>
                    <a:pt x="1989" y="275"/>
                    <a:pt x="1870" y="346"/>
                    <a:pt x="1739" y="417"/>
                  </a:cubicBezTo>
                  <a:lnTo>
                    <a:pt x="1703" y="441"/>
                  </a:lnTo>
                  <a:cubicBezTo>
                    <a:pt x="1668" y="465"/>
                    <a:pt x="1620" y="489"/>
                    <a:pt x="1584" y="513"/>
                  </a:cubicBezTo>
                  <a:lnTo>
                    <a:pt x="1548" y="548"/>
                  </a:lnTo>
                  <a:cubicBezTo>
                    <a:pt x="1429" y="632"/>
                    <a:pt x="1310" y="727"/>
                    <a:pt x="1191" y="822"/>
                  </a:cubicBezTo>
                  <a:cubicBezTo>
                    <a:pt x="1084" y="929"/>
                    <a:pt x="977" y="1037"/>
                    <a:pt x="870" y="1144"/>
                  </a:cubicBezTo>
                  <a:cubicBezTo>
                    <a:pt x="858" y="1156"/>
                    <a:pt x="846" y="1167"/>
                    <a:pt x="834" y="1179"/>
                  </a:cubicBezTo>
                  <a:cubicBezTo>
                    <a:pt x="822" y="1191"/>
                    <a:pt x="798" y="1227"/>
                    <a:pt x="775" y="1251"/>
                  </a:cubicBezTo>
                  <a:cubicBezTo>
                    <a:pt x="703" y="1334"/>
                    <a:pt x="632" y="1418"/>
                    <a:pt x="572" y="1501"/>
                  </a:cubicBezTo>
                  <a:cubicBezTo>
                    <a:pt x="548" y="1525"/>
                    <a:pt x="536" y="1548"/>
                    <a:pt x="513" y="1572"/>
                  </a:cubicBezTo>
                  <a:lnTo>
                    <a:pt x="465" y="1644"/>
                  </a:lnTo>
                  <a:cubicBezTo>
                    <a:pt x="429" y="1703"/>
                    <a:pt x="382" y="1763"/>
                    <a:pt x="346" y="1822"/>
                  </a:cubicBezTo>
                  <a:cubicBezTo>
                    <a:pt x="322" y="1858"/>
                    <a:pt x="298" y="1894"/>
                    <a:pt x="274" y="1918"/>
                  </a:cubicBezTo>
                  <a:cubicBezTo>
                    <a:pt x="251" y="1953"/>
                    <a:pt x="251" y="1965"/>
                    <a:pt x="239" y="1989"/>
                  </a:cubicBezTo>
                  <a:cubicBezTo>
                    <a:pt x="203" y="2049"/>
                    <a:pt x="179" y="2096"/>
                    <a:pt x="144" y="2156"/>
                  </a:cubicBezTo>
                  <a:cubicBezTo>
                    <a:pt x="120" y="2203"/>
                    <a:pt x="96" y="2227"/>
                    <a:pt x="84" y="2263"/>
                  </a:cubicBezTo>
                  <a:cubicBezTo>
                    <a:pt x="60" y="2299"/>
                    <a:pt x="24" y="2370"/>
                    <a:pt x="1" y="2418"/>
                  </a:cubicBezTo>
                  <a:lnTo>
                    <a:pt x="1025" y="2870"/>
                  </a:lnTo>
                  <a:cubicBezTo>
                    <a:pt x="1060" y="2775"/>
                    <a:pt x="1120" y="2680"/>
                    <a:pt x="1167" y="2596"/>
                  </a:cubicBezTo>
                  <a:cubicBezTo>
                    <a:pt x="1203" y="2549"/>
                    <a:pt x="1227" y="2489"/>
                    <a:pt x="1263" y="2441"/>
                  </a:cubicBezTo>
                  <a:cubicBezTo>
                    <a:pt x="1287" y="2382"/>
                    <a:pt x="1322" y="2322"/>
                    <a:pt x="1358" y="2275"/>
                  </a:cubicBezTo>
                  <a:cubicBezTo>
                    <a:pt x="1406" y="2203"/>
                    <a:pt x="1441" y="2144"/>
                    <a:pt x="1489" y="2084"/>
                  </a:cubicBezTo>
                  <a:cubicBezTo>
                    <a:pt x="1525" y="2025"/>
                    <a:pt x="1548" y="2001"/>
                    <a:pt x="1584" y="1953"/>
                  </a:cubicBezTo>
                  <a:cubicBezTo>
                    <a:pt x="1656" y="1870"/>
                    <a:pt x="1715" y="1787"/>
                    <a:pt x="1787" y="1703"/>
                  </a:cubicBezTo>
                  <a:cubicBezTo>
                    <a:pt x="1822" y="1668"/>
                    <a:pt x="1858" y="1620"/>
                    <a:pt x="1882" y="1596"/>
                  </a:cubicBezTo>
                  <a:cubicBezTo>
                    <a:pt x="1989" y="1477"/>
                    <a:pt x="2096" y="1370"/>
                    <a:pt x="2215" y="1263"/>
                  </a:cubicBezTo>
                  <a:cubicBezTo>
                    <a:pt x="2322" y="1167"/>
                    <a:pt x="2441" y="1072"/>
                    <a:pt x="2560" y="989"/>
                  </a:cubicBezTo>
                  <a:cubicBezTo>
                    <a:pt x="2632" y="953"/>
                    <a:pt x="2691" y="906"/>
                    <a:pt x="2763" y="858"/>
                  </a:cubicBezTo>
                  <a:cubicBezTo>
                    <a:pt x="2882" y="786"/>
                    <a:pt x="3013" y="715"/>
                    <a:pt x="3144" y="656"/>
                  </a:cubicBezTo>
                  <a:cubicBezTo>
                    <a:pt x="3287" y="596"/>
                    <a:pt x="3430" y="548"/>
                    <a:pt x="3584" y="513"/>
                  </a:cubicBezTo>
                  <a:cubicBezTo>
                    <a:pt x="3632" y="501"/>
                    <a:pt x="3668" y="501"/>
                    <a:pt x="3715" y="489"/>
                  </a:cubicBezTo>
                  <a:cubicBezTo>
                    <a:pt x="3811" y="465"/>
                    <a:pt x="3918" y="453"/>
                    <a:pt x="4013" y="441"/>
                  </a:cubicBezTo>
                  <a:lnTo>
                    <a:pt x="4120" y="441"/>
                  </a:lnTo>
                  <a:cubicBezTo>
                    <a:pt x="4239" y="441"/>
                    <a:pt x="4358" y="453"/>
                    <a:pt x="4477" y="477"/>
                  </a:cubicBezTo>
                  <a:cubicBezTo>
                    <a:pt x="4585" y="495"/>
                    <a:pt x="4686" y="520"/>
                    <a:pt x="4780" y="556"/>
                  </a:cubicBezTo>
                  <a:lnTo>
                    <a:pt x="4780" y="556"/>
                  </a:lnTo>
                  <a:lnTo>
                    <a:pt x="3846" y="144"/>
                  </a:lnTo>
                  <a:cubicBezTo>
                    <a:pt x="3799" y="132"/>
                    <a:pt x="3751" y="108"/>
                    <a:pt x="3703" y="84"/>
                  </a:cubicBezTo>
                  <a:cubicBezTo>
                    <a:pt x="3620" y="60"/>
                    <a:pt x="3549" y="48"/>
                    <a:pt x="3465" y="24"/>
                  </a:cubicBezTo>
                  <a:cubicBezTo>
                    <a:pt x="3382" y="13"/>
                    <a:pt x="3299" y="1"/>
                    <a:pt x="321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90"/>
            <p:cNvSpPr/>
            <p:nvPr/>
          </p:nvSpPr>
          <p:spPr>
            <a:xfrm>
              <a:off x="1879975" y="2954350"/>
              <a:ext cx="43500" cy="22350"/>
            </a:xfrm>
            <a:custGeom>
              <a:rect b="b" l="l" r="r" t="t"/>
              <a:pathLst>
                <a:path extrusionOk="0" h="894" w="1740">
                  <a:moveTo>
                    <a:pt x="1" y="1"/>
                  </a:moveTo>
                  <a:cubicBezTo>
                    <a:pt x="215" y="180"/>
                    <a:pt x="465" y="334"/>
                    <a:pt x="727" y="453"/>
                  </a:cubicBezTo>
                  <a:lnTo>
                    <a:pt x="1646" y="853"/>
                  </a:lnTo>
                  <a:lnTo>
                    <a:pt x="1646" y="853"/>
                  </a:lnTo>
                  <a:cubicBezTo>
                    <a:pt x="1420" y="749"/>
                    <a:pt x="1213" y="611"/>
                    <a:pt x="1025" y="453"/>
                  </a:cubicBezTo>
                  <a:lnTo>
                    <a:pt x="1" y="1"/>
                  </a:lnTo>
                  <a:close/>
                  <a:moveTo>
                    <a:pt x="1646" y="853"/>
                  </a:moveTo>
                  <a:cubicBezTo>
                    <a:pt x="1676" y="867"/>
                    <a:pt x="1708" y="881"/>
                    <a:pt x="1739" y="894"/>
                  </a:cubicBezTo>
                  <a:lnTo>
                    <a:pt x="1646" y="853"/>
                  </a:ln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90"/>
            <p:cNvSpPr/>
            <p:nvPr/>
          </p:nvSpPr>
          <p:spPr>
            <a:xfrm>
              <a:off x="1794797" y="2680447"/>
              <a:ext cx="251825" cy="295300"/>
            </a:xfrm>
            <a:custGeom>
              <a:rect b="b" l="l" r="r" t="t"/>
              <a:pathLst>
                <a:path extrusionOk="0" h="11812" w="10073">
                  <a:moveTo>
                    <a:pt x="7965" y="1"/>
                  </a:moveTo>
                  <a:cubicBezTo>
                    <a:pt x="7858" y="1"/>
                    <a:pt x="7751" y="1"/>
                    <a:pt x="7632" y="13"/>
                  </a:cubicBezTo>
                  <a:lnTo>
                    <a:pt x="7573" y="13"/>
                  </a:lnTo>
                  <a:cubicBezTo>
                    <a:pt x="7549" y="13"/>
                    <a:pt x="7537" y="13"/>
                    <a:pt x="7525" y="25"/>
                  </a:cubicBezTo>
                  <a:cubicBezTo>
                    <a:pt x="7346" y="36"/>
                    <a:pt x="7180" y="72"/>
                    <a:pt x="7001" y="108"/>
                  </a:cubicBezTo>
                  <a:lnTo>
                    <a:pt x="6965" y="108"/>
                  </a:lnTo>
                  <a:cubicBezTo>
                    <a:pt x="6918" y="132"/>
                    <a:pt x="6858" y="156"/>
                    <a:pt x="6799" y="167"/>
                  </a:cubicBezTo>
                  <a:lnTo>
                    <a:pt x="6680" y="203"/>
                  </a:lnTo>
                  <a:cubicBezTo>
                    <a:pt x="6572" y="239"/>
                    <a:pt x="6453" y="286"/>
                    <a:pt x="6334" y="346"/>
                  </a:cubicBezTo>
                  <a:cubicBezTo>
                    <a:pt x="6144" y="429"/>
                    <a:pt x="5953" y="525"/>
                    <a:pt x="5763" y="644"/>
                  </a:cubicBezTo>
                  <a:lnTo>
                    <a:pt x="5703" y="679"/>
                  </a:lnTo>
                  <a:lnTo>
                    <a:pt x="5656" y="703"/>
                  </a:lnTo>
                  <a:lnTo>
                    <a:pt x="5525" y="787"/>
                  </a:lnTo>
                  <a:cubicBezTo>
                    <a:pt x="5465" y="822"/>
                    <a:pt x="5418" y="870"/>
                    <a:pt x="5358" y="918"/>
                  </a:cubicBezTo>
                  <a:cubicBezTo>
                    <a:pt x="5239" y="1001"/>
                    <a:pt x="5120" y="1096"/>
                    <a:pt x="5013" y="1191"/>
                  </a:cubicBezTo>
                  <a:cubicBezTo>
                    <a:pt x="4929" y="1263"/>
                    <a:pt x="4846" y="1334"/>
                    <a:pt x="4763" y="1406"/>
                  </a:cubicBezTo>
                  <a:cubicBezTo>
                    <a:pt x="4656" y="1513"/>
                    <a:pt x="4548" y="1620"/>
                    <a:pt x="4441" y="1727"/>
                  </a:cubicBezTo>
                  <a:cubicBezTo>
                    <a:pt x="4394" y="1763"/>
                    <a:pt x="4358" y="1799"/>
                    <a:pt x="4310" y="1846"/>
                  </a:cubicBezTo>
                  <a:cubicBezTo>
                    <a:pt x="4275" y="1894"/>
                    <a:pt x="4239" y="1941"/>
                    <a:pt x="4203" y="1989"/>
                  </a:cubicBezTo>
                  <a:cubicBezTo>
                    <a:pt x="4120" y="2084"/>
                    <a:pt x="4036" y="2191"/>
                    <a:pt x="3953" y="2299"/>
                  </a:cubicBezTo>
                  <a:cubicBezTo>
                    <a:pt x="3905" y="2346"/>
                    <a:pt x="3858" y="2394"/>
                    <a:pt x="3822" y="2453"/>
                  </a:cubicBezTo>
                  <a:cubicBezTo>
                    <a:pt x="3774" y="2513"/>
                    <a:pt x="3751" y="2561"/>
                    <a:pt x="3703" y="2620"/>
                  </a:cubicBezTo>
                  <a:lnTo>
                    <a:pt x="3560" y="2846"/>
                  </a:lnTo>
                  <a:cubicBezTo>
                    <a:pt x="3524" y="2894"/>
                    <a:pt x="3489" y="2942"/>
                    <a:pt x="3453" y="3001"/>
                  </a:cubicBezTo>
                  <a:cubicBezTo>
                    <a:pt x="3405" y="3084"/>
                    <a:pt x="3346" y="3180"/>
                    <a:pt x="3286" y="3275"/>
                  </a:cubicBezTo>
                  <a:cubicBezTo>
                    <a:pt x="3262" y="3334"/>
                    <a:pt x="3227" y="3394"/>
                    <a:pt x="3191" y="3442"/>
                  </a:cubicBezTo>
                  <a:cubicBezTo>
                    <a:pt x="3179" y="3465"/>
                    <a:pt x="3167" y="3489"/>
                    <a:pt x="3155" y="3513"/>
                  </a:cubicBezTo>
                  <a:cubicBezTo>
                    <a:pt x="3072" y="3680"/>
                    <a:pt x="2977" y="3846"/>
                    <a:pt x="2905" y="4025"/>
                  </a:cubicBezTo>
                  <a:cubicBezTo>
                    <a:pt x="2893" y="4037"/>
                    <a:pt x="2893" y="4061"/>
                    <a:pt x="2881" y="4073"/>
                  </a:cubicBezTo>
                  <a:cubicBezTo>
                    <a:pt x="2870" y="4108"/>
                    <a:pt x="2846" y="4156"/>
                    <a:pt x="2834" y="4192"/>
                  </a:cubicBezTo>
                  <a:cubicBezTo>
                    <a:pt x="2786" y="4311"/>
                    <a:pt x="2727" y="4430"/>
                    <a:pt x="2679" y="4549"/>
                  </a:cubicBezTo>
                  <a:cubicBezTo>
                    <a:pt x="2643" y="4644"/>
                    <a:pt x="2608" y="4739"/>
                    <a:pt x="2572" y="4847"/>
                  </a:cubicBezTo>
                  <a:lnTo>
                    <a:pt x="2465" y="4894"/>
                  </a:lnTo>
                  <a:cubicBezTo>
                    <a:pt x="2346" y="4942"/>
                    <a:pt x="2215" y="5013"/>
                    <a:pt x="2108" y="5085"/>
                  </a:cubicBezTo>
                  <a:lnTo>
                    <a:pt x="2060" y="5108"/>
                  </a:lnTo>
                  <a:lnTo>
                    <a:pt x="2012" y="5144"/>
                  </a:lnTo>
                  <a:lnTo>
                    <a:pt x="1989" y="5156"/>
                  </a:lnTo>
                  <a:cubicBezTo>
                    <a:pt x="1869" y="5239"/>
                    <a:pt x="1762" y="5323"/>
                    <a:pt x="1655" y="5406"/>
                  </a:cubicBezTo>
                  <a:lnTo>
                    <a:pt x="1596" y="5466"/>
                  </a:lnTo>
                  <a:cubicBezTo>
                    <a:pt x="1500" y="5549"/>
                    <a:pt x="1417" y="5644"/>
                    <a:pt x="1322" y="5728"/>
                  </a:cubicBezTo>
                  <a:lnTo>
                    <a:pt x="1286" y="5775"/>
                  </a:lnTo>
                  <a:cubicBezTo>
                    <a:pt x="1274" y="5775"/>
                    <a:pt x="1274" y="5787"/>
                    <a:pt x="1262" y="5799"/>
                  </a:cubicBezTo>
                  <a:cubicBezTo>
                    <a:pt x="1179" y="5894"/>
                    <a:pt x="1096" y="6001"/>
                    <a:pt x="1012" y="6109"/>
                  </a:cubicBezTo>
                  <a:lnTo>
                    <a:pt x="1000" y="6121"/>
                  </a:lnTo>
                  <a:cubicBezTo>
                    <a:pt x="976" y="6144"/>
                    <a:pt x="965" y="6180"/>
                    <a:pt x="941" y="6204"/>
                  </a:cubicBezTo>
                  <a:cubicBezTo>
                    <a:pt x="893" y="6275"/>
                    <a:pt x="846" y="6335"/>
                    <a:pt x="810" y="6406"/>
                  </a:cubicBezTo>
                  <a:lnTo>
                    <a:pt x="774" y="6442"/>
                  </a:lnTo>
                  <a:cubicBezTo>
                    <a:pt x="762" y="6478"/>
                    <a:pt x="738" y="6513"/>
                    <a:pt x="726" y="6537"/>
                  </a:cubicBezTo>
                  <a:cubicBezTo>
                    <a:pt x="703" y="6573"/>
                    <a:pt x="655" y="6644"/>
                    <a:pt x="631" y="6692"/>
                  </a:cubicBezTo>
                  <a:lnTo>
                    <a:pt x="607" y="6740"/>
                  </a:lnTo>
                  <a:cubicBezTo>
                    <a:pt x="584" y="6775"/>
                    <a:pt x="572" y="6811"/>
                    <a:pt x="548" y="6847"/>
                  </a:cubicBezTo>
                  <a:cubicBezTo>
                    <a:pt x="524" y="6883"/>
                    <a:pt x="500" y="6942"/>
                    <a:pt x="476" y="6990"/>
                  </a:cubicBezTo>
                  <a:lnTo>
                    <a:pt x="453" y="7037"/>
                  </a:lnTo>
                  <a:cubicBezTo>
                    <a:pt x="441" y="7085"/>
                    <a:pt x="417" y="7121"/>
                    <a:pt x="405" y="7168"/>
                  </a:cubicBezTo>
                  <a:cubicBezTo>
                    <a:pt x="381" y="7204"/>
                    <a:pt x="369" y="7252"/>
                    <a:pt x="345" y="7299"/>
                  </a:cubicBezTo>
                  <a:cubicBezTo>
                    <a:pt x="345" y="7311"/>
                    <a:pt x="334" y="7323"/>
                    <a:pt x="334" y="7335"/>
                  </a:cubicBezTo>
                  <a:cubicBezTo>
                    <a:pt x="310" y="7383"/>
                    <a:pt x="298" y="7430"/>
                    <a:pt x="286" y="7478"/>
                  </a:cubicBezTo>
                  <a:cubicBezTo>
                    <a:pt x="262" y="7525"/>
                    <a:pt x="250" y="7573"/>
                    <a:pt x="226" y="7621"/>
                  </a:cubicBezTo>
                  <a:cubicBezTo>
                    <a:pt x="226" y="7633"/>
                    <a:pt x="226" y="7633"/>
                    <a:pt x="226" y="7645"/>
                  </a:cubicBezTo>
                  <a:cubicBezTo>
                    <a:pt x="214" y="7692"/>
                    <a:pt x="203" y="7740"/>
                    <a:pt x="179" y="7775"/>
                  </a:cubicBezTo>
                  <a:cubicBezTo>
                    <a:pt x="167" y="7823"/>
                    <a:pt x="155" y="7895"/>
                    <a:pt x="143" y="7954"/>
                  </a:cubicBezTo>
                  <a:lnTo>
                    <a:pt x="131" y="7978"/>
                  </a:lnTo>
                  <a:cubicBezTo>
                    <a:pt x="119" y="8014"/>
                    <a:pt x="119" y="8049"/>
                    <a:pt x="107" y="8085"/>
                  </a:cubicBezTo>
                  <a:cubicBezTo>
                    <a:pt x="95" y="8156"/>
                    <a:pt x="72" y="8228"/>
                    <a:pt x="60" y="8299"/>
                  </a:cubicBezTo>
                  <a:lnTo>
                    <a:pt x="60" y="8347"/>
                  </a:lnTo>
                  <a:cubicBezTo>
                    <a:pt x="60" y="8371"/>
                    <a:pt x="60" y="8407"/>
                    <a:pt x="48" y="8430"/>
                  </a:cubicBezTo>
                  <a:cubicBezTo>
                    <a:pt x="36" y="8526"/>
                    <a:pt x="24" y="8633"/>
                    <a:pt x="12" y="8728"/>
                  </a:cubicBezTo>
                  <a:cubicBezTo>
                    <a:pt x="12" y="8752"/>
                    <a:pt x="0" y="8776"/>
                    <a:pt x="0" y="8799"/>
                  </a:cubicBezTo>
                  <a:cubicBezTo>
                    <a:pt x="0" y="8835"/>
                    <a:pt x="0" y="8835"/>
                    <a:pt x="0" y="8847"/>
                  </a:cubicBezTo>
                  <a:cubicBezTo>
                    <a:pt x="0" y="8990"/>
                    <a:pt x="0" y="9121"/>
                    <a:pt x="0" y="9252"/>
                  </a:cubicBezTo>
                  <a:cubicBezTo>
                    <a:pt x="60" y="10312"/>
                    <a:pt x="524" y="11074"/>
                    <a:pt x="1215" y="11371"/>
                  </a:cubicBezTo>
                  <a:lnTo>
                    <a:pt x="2227" y="11812"/>
                  </a:lnTo>
                  <a:cubicBezTo>
                    <a:pt x="1548" y="11514"/>
                    <a:pt x="1084" y="10776"/>
                    <a:pt x="1024" y="9704"/>
                  </a:cubicBezTo>
                  <a:cubicBezTo>
                    <a:pt x="1012" y="9573"/>
                    <a:pt x="1024" y="9430"/>
                    <a:pt x="1024" y="9299"/>
                  </a:cubicBezTo>
                  <a:lnTo>
                    <a:pt x="1036" y="9180"/>
                  </a:lnTo>
                  <a:cubicBezTo>
                    <a:pt x="1036" y="9073"/>
                    <a:pt x="1048" y="8978"/>
                    <a:pt x="1072" y="8871"/>
                  </a:cubicBezTo>
                  <a:lnTo>
                    <a:pt x="1084" y="8752"/>
                  </a:lnTo>
                  <a:cubicBezTo>
                    <a:pt x="1096" y="8680"/>
                    <a:pt x="1107" y="8609"/>
                    <a:pt x="1131" y="8537"/>
                  </a:cubicBezTo>
                  <a:cubicBezTo>
                    <a:pt x="1143" y="8490"/>
                    <a:pt x="1143" y="8442"/>
                    <a:pt x="1155" y="8395"/>
                  </a:cubicBezTo>
                  <a:cubicBezTo>
                    <a:pt x="1167" y="8347"/>
                    <a:pt x="1191" y="8287"/>
                    <a:pt x="1203" y="8228"/>
                  </a:cubicBezTo>
                  <a:lnTo>
                    <a:pt x="1250" y="8061"/>
                  </a:lnTo>
                  <a:cubicBezTo>
                    <a:pt x="1274" y="8014"/>
                    <a:pt x="1286" y="7966"/>
                    <a:pt x="1298" y="7918"/>
                  </a:cubicBezTo>
                  <a:cubicBezTo>
                    <a:pt x="1322" y="7859"/>
                    <a:pt x="1346" y="7799"/>
                    <a:pt x="1369" y="7740"/>
                  </a:cubicBezTo>
                  <a:cubicBezTo>
                    <a:pt x="1393" y="7680"/>
                    <a:pt x="1405" y="7645"/>
                    <a:pt x="1429" y="7597"/>
                  </a:cubicBezTo>
                  <a:cubicBezTo>
                    <a:pt x="1441" y="7561"/>
                    <a:pt x="1477" y="7490"/>
                    <a:pt x="1500" y="7430"/>
                  </a:cubicBezTo>
                  <a:cubicBezTo>
                    <a:pt x="1524" y="7383"/>
                    <a:pt x="1548" y="7335"/>
                    <a:pt x="1572" y="7287"/>
                  </a:cubicBezTo>
                  <a:cubicBezTo>
                    <a:pt x="1596" y="7252"/>
                    <a:pt x="1619" y="7192"/>
                    <a:pt x="1655" y="7133"/>
                  </a:cubicBezTo>
                  <a:cubicBezTo>
                    <a:pt x="1679" y="7085"/>
                    <a:pt x="1715" y="7037"/>
                    <a:pt x="1738" y="6990"/>
                  </a:cubicBezTo>
                  <a:cubicBezTo>
                    <a:pt x="1774" y="6942"/>
                    <a:pt x="1798" y="6894"/>
                    <a:pt x="1822" y="6847"/>
                  </a:cubicBezTo>
                  <a:cubicBezTo>
                    <a:pt x="1869" y="6775"/>
                    <a:pt x="1917" y="6716"/>
                    <a:pt x="1965" y="6644"/>
                  </a:cubicBezTo>
                  <a:lnTo>
                    <a:pt x="2024" y="6549"/>
                  </a:lnTo>
                  <a:cubicBezTo>
                    <a:pt x="2108" y="6442"/>
                    <a:pt x="2191" y="6347"/>
                    <a:pt x="2286" y="6240"/>
                  </a:cubicBezTo>
                  <a:cubicBezTo>
                    <a:pt x="2310" y="6216"/>
                    <a:pt x="2322" y="6204"/>
                    <a:pt x="2346" y="6180"/>
                  </a:cubicBezTo>
                  <a:cubicBezTo>
                    <a:pt x="2429" y="6085"/>
                    <a:pt x="2524" y="6001"/>
                    <a:pt x="2608" y="5918"/>
                  </a:cubicBezTo>
                  <a:lnTo>
                    <a:pt x="2679" y="5859"/>
                  </a:lnTo>
                  <a:cubicBezTo>
                    <a:pt x="2786" y="5763"/>
                    <a:pt x="2893" y="5680"/>
                    <a:pt x="3001" y="5609"/>
                  </a:cubicBezTo>
                  <a:lnTo>
                    <a:pt x="3132" y="5525"/>
                  </a:lnTo>
                  <a:cubicBezTo>
                    <a:pt x="3239" y="5454"/>
                    <a:pt x="3358" y="5394"/>
                    <a:pt x="3489" y="5335"/>
                  </a:cubicBezTo>
                  <a:lnTo>
                    <a:pt x="3596" y="5287"/>
                  </a:lnTo>
                  <a:cubicBezTo>
                    <a:pt x="3667" y="5073"/>
                    <a:pt x="3763" y="4858"/>
                    <a:pt x="3846" y="4644"/>
                  </a:cubicBezTo>
                  <a:cubicBezTo>
                    <a:pt x="3870" y="4597"/>
                    <a:pt x="3882" y="4561"/>
                    <a:pt x="3905" y="4513"/>
                  </a:cubicBezTo>
                  <a:cubicBezTo>
                    <a:pt x="4001" y="4311"/>
                    <a:pt x="4108" y="4096"/>
                    <a:pt x="4215" y="3894"/>
                  </a:cubicBezTo>
                  <a:cubicBezTo>
                    <a:pt x="4251" y="3835"/>
                    <a:pt x="4286" y="3787"/>
                    <a:pt x="4310" y="3727"/>
                  </a:cubicBezTo>
                  <a:cubicBezTo>
                    <a:pt x="4394" y="3573"/>
                    <a:pt x="4489" y="3430"/>
                    <a:pt x="4584" y="3299"/>
                  </a:cubicBezTo>
                  <a:cubicBezTo>
                    <a:pt x="4632" y="3215"/>
                    <a:pt x="4679" y="3144"/>
                    <a:pt x="4739" y="3061"/>
                  </a:cubicBezTo>
                  <a:cubicBezTo>
                    <a:pt x="4810" y="2953"/>
                    <a:pt x="4894" y="2846"/>
                    <a:pt x="4977" y="2739"/>
                  </a:cubicBezTo>
                  <a:cubicBezTo>
                    <a:pt x="5060" y="2644"/>
                    <a:pt x="5144" y="2537"/>
                    <a:pt x="5227" y="2430"/>
                  </a:cubicBezTo>
                  <a:cubicBezTo>
                    <a:pt x="5322" y="2334"/>
                    <a:pt x="5382" y="2251"/>
                    <a:pt x="5465" y="2168"/>
                  </a:cubicBezTo>
                  <a:cubicBezTo>
                    <a:pt x="5572" y="2060"/>
                    <a:pt x="5679" y="1953"/>
                    <a:pt x="5787" y="1858"/>
                  </a:cubicBezTo>
                  <a:cubicBezTo>
                    <a:pt x="5870" y="1775"/>
                    <a:pt x="5953" y="1703"/>
                    <a:pt x="6037" y="1632"/>
                  </a:cubicBezTo>
                  <a:cubicBezTo>
                    <a:pt x="6156" y="1537"/>
                    <a:pt x="6263" y="1453"/>
                    <a:pt x="6382" y="1370"/>
                  </a:cubicBezTo>
                  <a:cubicBezTo>
                    <a:pt x="6501" y="1275"/>
                    <a:pt x="6608" y="1191"/>
                    <a:pt x="6727" y="1120"/>
                  </a:cubicBezTo>
                  <a:lnTo>
                    <a:pt x="6787" y="1084"/>
                  </a:lnTo>
                  <a:cubicBezTo>
                    <a:pt x="6977" y="977"/>
                    <a:pt x="7168" y="870"/>
                    <a:pt x="7370" y="787"/>
                  </a:cubicBezTo>
                  <a:cubicBezTo>
                    <a:pt x="7477" y="739"/>
                    <a:pt x="7596" y="691"/>
                    <a:pt x="7715" y="656"/>
                  </a:cubicBezTo>
                  <a:cubicBezTo>
                    <a:pt x="7751" y="644"/>
                    <a:pt x="7787" y="632"/>
                    <a:pt x="7823" y="620"/>
                  </a:cubicBezTo>
                  <a:cubicBezTo>
                    <a:pt x="7894" y="608"/>
                    <a:pt x="7954" y="584"/>
                    <a:pt x="8025" y="560"/>
                  </a:cubicBezTo>
                  <a:cubicBezTo>
                    <a:pt x="8192" y="525"/>
                    <a:pt x="8370" y="489"/>
                    <a:pt x="8549" y="465"/>
                  </a:cubicBezTo>
                  <a:lnTo>
                    <a:pt x="8656" y="453"/>
                  </a:lnTo>
                  <a:lnTo>
                    <a:pt x="9097" y="453"/>
                  </a:lnTo>
                  <a:cubicBezTo>
                    <a:pt x="9216" y="453"/>
                    <a:pt x="9347" y="477"/>
                    <a:pt x="9466" y="489"/>
                  </a:cubicBezTo>
                  <a:lnTo>
                    <a:pt x="9489" y="501"/>
                  </a:lnTo>
                  <a:cubicBezTo>
                    <a:pt x="9597" y="525"/>
                    <a:pt x="9704" y="548"/>
                    <a:pt x="9811" y="584"/>
                  </a:cubicBezTo>
                  <a:cubicBezTo>
                    <a:pt x="9894" y="608"/>
                    <a:pt x="9990" y="644"/>
                    <a:pt x="10073" y="679"/>
                  </a:cubicBezTo>
                  <a:lnTo>
                    <a:pt x="9049" y="239"/>
                  </a:lnTo>
                  <a:cubicBezTo>
                    <a:pt x="8977" y="203"/>
                    <a:pt x="8906" y="167"/>
                    <a:pt x="8823" y="144"/>
                  </a:cubicBezTo>
                  <a:lnTo>
                    <a:pt x="8787" y="132"/>
                  </a:lnTo>
                  <a:cubicBezTo>
                    <a:pt x="8680" y="108"/>
                    <a:pt x="8585" y="72"/>
                    <a:pt x="8477" y="60"/>
                  </a:cubicBezTo>
                  <a:lnTo>
                    <a:pt x="8442" y="48"/>
                  </a:lnTo>
                  <a:cubicBezTo>
                    <a:pt x="8323" y="25"/>
                    <a:pt x="8192" y="13"/>
                    <a:pt x="807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90"/>
            <p:cNvSpPr/>
            <p:nvPr/>
          </p:nvSpPr>
          <p:spPr>
            <a:xfrm>
              <a:off x="1816575" y="2658350"/>
              <a:ext cx="447700" cy="324350"/>
            </a:xfrm>
            <a:custGeom>
              <a:rect b="b" l="l" r="r" t="t"/>
              <a:pathLst>
                <a:path extrusionOk="0" h="12974" w="17908">
                  <a:moveTo>
                    <a:pt x="13433" y="0"/>
                  </a:moveTo>
                  <a:cubicBezTo>
                    <a:pt x="13120" y="0"/>
                    <a:pt x="12787" y="71"/>
                    <a:pt x="12443" y="221"/>
                  </a:cubicBezTo>
                  <a:cubicBezTo>
                    <a:pt x="11562" y="613"/>
                    <a:pt x="10812" y="1435"/>
                    <a:pt x="10312" y="2435"/>
                  </a:cubicBezTo>
                  <a:cubicBezTo>
                    <a:pt x="9734" y="1686"/>
                    <a:pt x="8921" y="1274"/>
                    <a:pt x="7987" y="1274"/>
                  </a:cubicBezTo>
                  <a:cubicBezTo>
                    <a:pt x="7496" y="1274"/>
                    <a:pt x="6971" y="1388"/>
                    <a:pt x="6430" y="1625"/>
                  </a:cubicBezTo>
                  <a:cubicBezTo>
                    <a:pt x="4751" y="2364"/>
                    <a:pt x="3358" y="4126"/>
                    <a:pt x="2656" y="6126"/>
                  </a:cubicBezTo>
                  <a:lnTo>
                    <a:pt x="2549" y="6174"/>
                  </a:lnTo>
                  <a:cubicBezTo>
                    <a:pt x="1096" y="6817"/>
                    <a:pt x="1" y="8769"/>
                    <a:pt x="84" y="10543"/>
                  </a:cubicBezTo>
                  <a:cubicBezTo>
                    <a:pt x="159" y="11923"/>
                    <a:pt x="942" y="12785"/>
                    <a:pt x="1975" y="12785"/>
                  </a:cubicBezTo>
                  <a:cubicBezTo>
                    <a:pt x="2262" y="12785"/>
                    <a:pt x="2567" y="12719"/>
                    <a:pt x="2882" y="12579"/>
                  </a:cubicBezTo>
                  <a:lnTo>
                    <a:pt x="3561" y="12282"/>
                  </a:lnTo>
                  <a:cubicBezTo>
                    <a:pt x="4087" y="12729"/>
                    <a:pt x="4736" y="12973"/>
                    <a:pt x="5454" y="12973"/>
                  </a:cubicBezTo>
                  <a:cubicBezTo>
                    <a:pt x="5940" y="12973"/>
                    <a:pt x="6457" y="12862"/>
                    <a:pt x="6990" y="12627"/>
                  </a:cubicBezTo>
                  <a:cubicBezTo>
                    <a:pt x="8323" y="12043"/>
                    <a:pt x="9478" y="10805"/>
                    <a:pt x="10240" y="9329"/>
                  </a:cubicBezTo>
                  <a:lnTo>
                    <a:pt x="15360" y="7067"/>
                  </a:lnTo>
                  <a:cubicBezTo>
                    <a:pt x="16812" y="6424"/>
                    <a:pt x="17908" y="4471"/>
                    <a:pt x="17825" y="2709"/>
                  </a:cubicBezTo>
                  <a:cubicBezTo>
                    <a:pt x="17750" y="1319"/>
                    <a:pt x="16967" y="456"/>
                    <a:pt x="15933" y="456"/>
                  </a:cubicBezTo>
                  <a:cubicBezTo>
                    <a:pt x="15647" y="456"/>
                    <a:pt x="15341" y="522"/>
                    <a:pt x="15027" y="661"/>
                  </a:cubicBezTo>
                  <a:lnTo>
                    <a:pt x="14907" y="709"/>
                  </a:lnTo>
                  <a:cubicBezTo>
                    <a:pt x="14535" y="251"/>
                    <a:pt x="14020" y="0"/>
                    <a:pt x="13433"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0" name="Google Shape;1780;p90"/>
          <p:cNvSpPr/>
          <p:nvPr/>
        </p:nvSpPr>
        <p:spPr>
          <a:xfrm flipH="1">
            <a:off x="6550899" y="4080009"/>
            <a:ext cx="190800" cy="2016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90"/>
          <p:cNvSpPr/>
          <p:nvPr/>
        </p:nvSpPr>
        <p:spPr>
          <a:xfrm flipH="1">
            <a:off x="6661058" y="3813995"/>
            <a:ext cx="143400" cy="1518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90"/>
          <p:cNvSpPr/>
          <p:nvPr/>
        </p:nvSpPr>
        <p:spPr>
          <a:xfrm flipH="1">
            <a:off x="6422962" y="3653112"/>
            <a:ext cx="162000" cy="1710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90"/>
          <p:cNvSpPr/>
          <p:nvPr/>
        </p:nvSpPr>
        <p:spPr>
          <a:xfrm flipH="1">
            <a:off x="6649341" y="3448251"/>
            <a:ext cx="130800" cy="1383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90"/>
          <p:cNvSpPr/>
          <p:nvPr/>
        </p:nvSpPr>
        <p:spPr>
          <a:xfrm flipH="1">
            <a:off x="6474551" y="3252462"/>
            <a:ext cx="110400" cy="1170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90"/>
          <p:cNvSpPr/>
          <p:nvPr/>
        </p:nvSpPr>
        <p:spPr>
          <a:xfrm flipH="1">
            <a:off x="6652899" y="3085562"/>
            <a:ext cx="88800" cy="939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90"/>
          <p:cNvSpPr/>
          <p:nvPr/>
        </p:nvSpPr>
        <p:spPr>
          <a:xfrm>
            <a:off x="-76207" y="5030225"/>
            <a:ext cx="9625500" cy="581400"/>
          </a:xfrm>
          <a:prstGeom prst="roundRect">
            <a:avLst>
              <a:gd fmla="val 16667" name="adj"/>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787" name="Google Shape;1787;p90"/>
          <p:cNvSpPr txBox="1"/>
          <p:nvPr>
            <p:ph idx="4294967295" type="ctrTitle"/>
          </p:nvPr>
        </p:nvSpPr>
        <p:spPr>
          <a:xfrm>
            <a:off x="609600" y="1678004"/>
            <a:ext cx="4252200" cy="1501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5200"/>
              <a:t>Réalisation</a:t>
            </a:r>
            <a:endParaRPr sz="5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0"/>
                                        </p:tgtEl>
                                        <p:attrNameLst>
                                          <p:attrName>style.visibility</p:attrName>
                                        </p:attrNameLst>
                                      </p:cBhvr>
                                      <p:to>
                                        <p:strVal val="visible"/>
                                      </p:to>
                                    </p:set>
                                    <p:animEffect filter="fade" transition="in">
                                      <p:cBhvr>
                                        <p:cTn dur="200"/>
                                        <p:tgtEl>
                                          <p:spTgt spid="1780"/>
                                        </p:tgtEl>
                                      </p:cBhvr>
                                    </p:animEffect>
                                  </p:childTnLst>
                                </p:cTn>
                              </p:par>
                            </p:childTnLst>
                          </p:cTn>
                        </p:par>
                        <p:par>
                          <p:cTn fill="hold">
                            <p:stCondLst>
                              <p:cond delay="200"/>
                            </p:stCondLst>
                            <p:childTnLst>
                              <p:par>
                                <p:cTn fill="hold" nodeType="afterEffect" presetClass="entr" presetID="10" presetSubtype="0">
                                  <p:stCondLst>
                                    <p:cond delay="0"/>
                                  </p:stCondLst>
                                  <p:childTnLst>
                                    <p:set>
                                      <p:cBhvr>
                                        <p:cTn dur="1" fill="hold">
                                          <p:stCondLst>
                                            <p:cond delay="0"/>
                                          </p:stCondLst>
                                        </p:cTn>
                                        <p:tgtEl>
                                          <p:spTgt spid="1781"/>
                                        </p:tgtEl>
                                        <p:attrNameLst>
                                          <p:attrName>style.visibility</p:attrName>
                                        </p:attrNameLst>
                                      </p:cBhvr>
                                      <p:to>
                                        <p:strVal val="visible"/>
                                      </p:to>
                                    </p:set>
                                    <p:animEffect filter="fade" transition="in">
                                      <p:cBhvr>
                                        <p:cTn dur="200"/>
                                        <p:tgtEl>
                                          <p:spTgt spid="1781"/>
                                        </p:tgtEl>
                                      </p:cBhvr>
                                    </p:animEffect>
                                  </p:childTnLst>
                                </p:cTn>
                              </p:par>
                            </p:childTnLst>
                          </p:cTn>
                        </p:par>
                        <p:par>
                          <p:cTn fill="hold">
                            <p:stCondLst>
                              <p:cond delay="400"/>
                            </p:stCondLst>
                            <p:childTnLst>
                              <p:par>
                                <p:cTn fill="hold" nodeType="afterEffect" presetClass="entr" presetID="10" presetSubtype="0">
                                  <p:stCondLst>
                                    <p:cond delay="0"/>
                                  </p:stCondLst>
                                  <p:childTnLst>
                                    <p:set>
                                      <p:cBhvr>
                                        <p:cTn dur="1" fill="hold">
                                          <p:stCondLst>
                                            <p:cond delay="0"/>
                                          </p:stCondLst>
                                        </p:cTn>
                                        <p:tgtEl>
                                          <p:spTgt spid="1782"/>
                                        </p:tgtEl>
                                        <p:attrNameLst>
                                          <p:attrName>style.visibility</p:attrName>
                                        </p:attrNameLst>
                                      </p:cBhvr>
                                      <p:to>
                                        <p:strVal val="visible"/>
                                      </p:to>
                                    </p:set>
                                    <p:animEffect filter="fade" transition="in">
                                      <p:cBhvr>
                                        <p:cTn dur="200"/>
                                        <p:tgtEl>
                                          <p:spTgt spid="1782"/>
                                        </p:tgtEl>
                                      </p:cBhvr>
                                    </p:animEffect>
                                  </p:childTnLst>
                                </p:cTn>
                              </p:par>
                            </p:childTnLst>
                          </p:cTn>
                        </p:par>
                        <p:par>
                          <p:cTn fill="hold">
                            <p:stCondLst>
                              <p:cond delay="600"/>
                            </p:stCondLst>
                            <p:childTnLst>
                              <p:par>
                                <p:cTn fill="hold" nodeType="afterEffect" presetClass="entr" presetID="10" presetSubtype="0">
                                  <p:stCondLst>
                                    <p:cond delay="0"/>
                                  </p:stCondLst>
                                  <p:childTnLst>
                                    <p:set>
                                      <p:cBhvr>
                                        <p:cTn dur="1" fill="hold">
                                          <p:stCondLst>
                                            <p:cond delay="0"/>
                                          </p:stCondLst>
                                        </p:cTn>
                                        <p:tgtEl>
                                          <p:spTgt spid="1783"/>
                                        </p:tgtEl>
                                        <p:attrNameLst>
                                          <p:attrName>style.visibility</p:attrName>
                                        </p:attrNameLst>
                                      </p:cBhvr>
                                      <p:to>
                                        <p:strVal val="visible"/>
                                      </p:to>
                                    </p:set>
                                    <p:animEffect filter="fade" transition="in">
                                      <p:cBhvr>
                                        <p:cTn dur="200"/>
                                        <p:tgtEl>
                                          <p:spTgt spid="1783"/>
                                        </p:tgtEl>
                                      </p:cBhvr>
                                    </p:animEffect>
                                  </p:childTnLst>
                                </p:cTn>
                              </p:par>
                            </p:childTnLst>
                          </p:cTn>
                        </p:par>
                        <p:par>
                          <p:cTn fill="hold">
                            <p:stCondLst>
                              <p:cond delay="800"/>
                            </p:stCondLst>
                            <p:childTnLst>
                              <p:par>
                                <p:cTn fill="hold" nodeType="afterEffect" presetClass="entr" presetID="10" presetSubtype="0">
                                  <p:stCondLst>
                                    <p:cond delay="0"/>
                                  </p:stCondLst>
                                  <p:childTnLst>
                                    <p:set>
                                      <p:cBhvr>
                                        <p:cTn dur="1" fill="hold">
                                          <p:stCondLst>
                                            <p:cond delay="0"/>
                                          </p:stCondLst>
                                        </p:cTn>
                                        <p:tgtEl>
                                          <p:spTgt spid="1784"/>
                                        </p:tgtEl>
                                        <p:attrNameLst>
                                          <p:attrName>style.visibility</p:attrName>
                                        </p:attrNameLst>
                                      </p:cBhvr>
                                      <p:to>
                                        <p:strVal val="visible"/>
                                      </p:to>
                                    </p:set>
                                    <p:animEffect filter="fade" transition="in">
                                      <p:cBhvr>
                                        <p:cTn dur="200"/>
                                        <p:tgtEl>
                                          <p:spTgt spid="178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85"/>
                                        </p:tgtEl>
                                        <p:attrNameLst>
                                          <p:attrName>style.visibility</p:attrName>
                                        </p:attrNameLst>
                                      </p:cBhvr>
                                      <p:to>
                                        <p:strVal val="visible"/>
                                      </p:to>
                                    </p:set>
                                    <p:animEffect filter="fade" transition="in">
                                      <p:cBhvr>
                                        <p:cTn dur="200"/>
                                        <p:tgtEl>
                                          <p:spTgt spid="1785"/>
                                        </p:tgtEl>
                                      </p:cBhvr>
                                    </p:animEffect>
                                  </p:childTnLst>
                                </p:cTn>
                              </p:par>
                            </p:childTnLst>
                          </p:cTn>
                        </p:par>
                        <p:par>
                          <p:cTn fill="hold">
                            <p:stCondLst>
                              <p:cond delay="1200"/>
                            </p:stCondLst>
                            <p:childTnLst>
                              <p:par>
                                <p:cTn fill="hold" nodeType="afterEffect" presetClass="entr" presetID="10" presetSubtype="0">
                                  <p:stCondLst>
                                    <p:cond delay="0"/>
                                  </p:stCondLst>
                                  <p:childTnLst>
                                    <p:set>
                                      <p:cBhvr>
                                        <p:cTn dur="1" fill="hold">
                                          <p:stCondLst>
                                            <p:cond delay="0"/>
                                          </p:stCondLst>
                                        </p:cTn>
                                        <p:tgtEl>
                                          <p:spTgt spid="1771"/>
                                        </p:tgtEl>
                                        <p:attrNameLst>
                                          <p:attrName>style.visibility</p:attrName>
                                        </p:attrNameLst>
                                      </p:cBhvr>
                                      <p:to>
                                        <p:strVal val="visible"/>
                                      </p:to>
                                    </p:set>
                                    <p:animEffect filter="fade" transition="in">
                                      <p:cBhvr>
                                        <p:cTn dur="200"/>
                                        <p:tgtEl>
                                          <p:spTgt spid="17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1" name="Shape 1791"/>
        <p:cNvGrpSpPr/>
        <p:nvPr/>
      </p:nvGrpSpPr>
      <p:grpSpPr>
        <a:xfrm>
          <a:off x="0" y="0"/>
          <a:ext cx="0" cy="0"/>
          <a:chOff x="0" y="0"/>
          <a:chExt cx="0" cy="0"/>
        </a:xfrm>
      </p:grpSpPr>
      <p:sp>
        <p:nvSpPr>
          <p:cNvPr id="1792" name="Google Shape;1792;p91"/>
          <p:cNvSpPr txBox="1"/>
          <p:nvPr>
            <p:ph type="title"/>
          </p:nvPr>
        </p:nvSpPr>
        <p:spPr>
          <a:xfrm>
            <a:off x="2743200" y="300700"/>
            <a:ext cx="62781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Réalisation : </a:t>
            </a:r>
            <a:r>
              <a:rPr i="1" lang="en-GB">
                <a:latin typeface="Fira Sans Extra Condensed"/>
                <a:ea typeface="Fira Sans Extra Condensed"/>
                <a:cs typeface="Fira Sans Extra Condensed"/>
                <a:sym typeface="Fira Sans Extra Condensed"/>
              </a:rPr>
              <a:t>“Valider une fiche </a:t>
            </a:r>
            <a:r>
              <a:rPr i="1" lang="en-GB">
                <a:latin typeface="Fira Sans Extra Condensed"/>
                <a:ea typeface="Fira Sans Extra Condensed"/>
                <a:cs typeface="Fira Sans Extra Condensed"/>
                <a:sym typeface="Fira Sans Extra Condensed"/>
              </a:rPr>
              <a:t>d'évaluation”</a:t>
            </a:r>
            <a:endParaRPr i="1">
              <a:latin typeface="Fira Sans Extra Condensed"/>
              <a:ea typeface="Fira Sans Extra Condensed"/>
              <a:cs typeface="Fira Sans Extra Condensed"/>
              <a:sym typeface="Fira Sans Extra Condensed"/>
            </a:endParaRPr>
          </a:p>
        </p:txBody>
      </p:sp>
      <p:sp>
        <p:nvSpPr>
          <p:cNvPr id="1793" name="Google Shape;1793;p9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794" name="Google Shape;1794;p91"/>
          <p:cNvSpPr/>
          <p:nvPr/>
        </p:nvSpPr>
        <p:spPr>
          <a:xfrm>
            <a:off x="-76197" y="266500"/>
            <a:ext cx="2880000" cy="581400"/>
          </a:xfrm>
          <a:prstGeom prst="roundRect">
            <a:avLst>
              <a:gd fmla="val 16667" name="adj"/>
            </a:avLst>
          </a:prstGeom>
          <a:solidFill>
            <a:srgbClr val="0C79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795" name="Google Shape;1795;p91"/>
          <p:cNvSpPr txBox="1"/>
          <p:nvPr/>
        </p:nvSpPr>
        <p:spPr>
          <a:xfrm flipH="1">
            <a:off x="-99" y="430450"/>
            <a:ext cx="27096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Conclusion et réalisation</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796" name="Google Shape;1796;p91"/>
          <p:cNvSpPr/>
          <p:nvPr/>
        </p:nvSpPr>
        <p:spPr>
          <a:xfrm>
            <a:off x="-76207" y="5030225"/>
            <a:ext cx="9625500" cy="581400"/>
          </a:xfrm>
          <a:prstGeom prst="roundRect">
            <a:avLst>
              <a:gd fmla="val 16667" name="adj"/>
            </a:avLst>
          </a:prstGeom>
          <a:solidFill>
            <a:srgbClr val="0C79F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797" name="Google Shape;1797;p91"/>
          <p:cNvSpPr/>
          <p:nvPr/>
        </p:nvSpPr>
        <p:spPr>
          <a:xfrm>
            <a:off x="2604509" y="2355292"/>
            <a:ext cx="941430" cy="1084636"/>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solidFill>
            <a:srgbClr val="5EB2F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2200">
                <a:solidFill>
                  <a:srgbClr val="FFFFFF"/>
                </a:solidFill>
                <a:latin typeface="Fira Sans Extra Condensed Medium"/>
                <a:ea typeface="Fira Sans Extra Condensed Medium"/>
                <a:cs typeface="Fira Sans Extra Condensed Medium"/>
                <a:sym typeface="Fira Sans Extra Condensed Medium"/>
              </a:rPr>
              <a:t>01</a:t>
            </a:r>
            <a:endParaRPr sz="1000">
              <a:solidFill>
                <a:srgbClr val="FFFFFF"/>
              </a:solidFill>
              <a:latin typeface="Fira Sans Extra Condensed Medium"/>
              <a:ea typeface="Fira Sans Extra Condensed Medium"/>
              <a:cs typeface="Fira Sans Extra Condensed Medium"/>
              <a:sym typeface="Fira Sans Extra Condensed Medium"/>
            </a:endParaRPr>
          </a:p>
        </p:txBody>
      </p:sp>
      <p:sp>
        <p:nvSpPr>
          <p:cNvPr id="1798" name="Google Shape;1798;p91"/>
          <p:cNvSpPr txBox="1"/>
          <p:nvPr/>
        </p:nvSpPr>
        <p:spPr>
          <a:xfrm>
            <a:off x="2301912" y="1757527"/>
            <a:ext cx="1545300" cy="50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solidFill>
                  <a:srgbClr val="5EB2FC"/>
                </a:solidFill>
                <a:latin typeface="Fira Sans Extra Condensed Medium"/>
                <a:ea typeface="Fira Sans Extra Condensed Medium"/>
                <a:cs typeface="Fira Sans Extra Condensed Medium"/>
                <a:sym typeface="Fira Sans Extra Condensed Medium"/>
              </a:rPr>
              <a:t>Authentication</a:t>
            </a:r>
            <a:endParaRPr sz="1600">
              <a:solidFill>
                <a:srgbClr val="5EB2FC"/>
              </a:solidFill>
              <a:latin typeface="Fira Sans Extra Condensed Medium"/>
              <a:ea typeface="Fira Sans Extra Condensed Medium"/>
              <a:cs typeface="Fira Sans Extra Condensed Medium"/>
              <a:sym typeface="Fira Sans Extra Condensed Medium"/>
            </a:endParaRPr>
          </a:p>
        </p:txBody>
      </p:sp>
      <p:sp>
        <p:nvSpPr>
          <p:cNvPr id="1799" name="Google Shape;1799;p91"/>
          <p:cNvSpPr/>
          <p:nvPr/>
        </p:nvSpPr>
        <p:spPr>
          <a:xfrm>
            <a:off x="2709506" y="2473769"/>
            <a:ext cx="731356" cy="842606"/>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00" name="Google Shape;1800;p91"/>
          <p:cNvSpPr/>
          <p:nvPr/>
        </p:nvSpPr>
        <p:spPr>
          <a:xfrm>
            <a:off x="4230588" y="2355292"/>
            <a:ext cx="941430" cy="1084636"/>
          </a:xfrm>
          <a:custGeom>
            <a:rect b="b" l="l" r="r" t="t"/>
            <a:pathLst>
              <a:path extrusionOk="0" h="63152" w="54814">
                <a:moveTo>
                  <a:pt x="27510" y="1"/>
                </a:moveTo>
                <a:lnTo>
                  <a:pt x="120" y="15686"/>
                </a:lnTo>
                <a:lnTo>
                  <a:pt x="1" y="47261"/>
                </a:lnTo>
                <a:lnTo>
                  <a:pt x="27287" y="63151"/>
                </a:lnTo>
                <a:lnTo>
                  <a:pt x="54694" y="47466"/>
                </a:lnTo>
                <a:lnTo>
                  <a:pt x="54813" y="15874"/>
                </a:lnTo>
                <a:lnTo>
                  <a:pt x="27510" y="1"/>
                </a:lnTo>
                <a:close/>
              </a:path>
            </a:pathLst>
          </a:custGeom>
          <a:solidFill>
            <a:srgbClr val="84BEED"/>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2200">
                <a:solidFill>
                  <a:srgbClr val="FFFFFF"/>
                </a:solidFill>
                <a:latin typeface="Fira Sans Extra Condensed Medium"/>
                <a:ea typeface="Fira Sans Extra Condensed Medium"/>
                <a:cs typeface="Fira Sans Extra Condensed Medium"/>
                <a:sym typeface="Fira Sans Extra Condensed Medium"/>
              </a:rPr>
              <a:t>02</a:t>
            </a:r>
            <a:endParaRPr sz="600">
              <a:solidFill>
                <a:srgbClr val="FFFFFF"/>
              </a:solidFill>
              <a:latin typeface="Fira Sans Extra Condensed Medium"/>
              <a:ea typeface="Fira Sans Extra Condensed Medium"/>
              <a:cs typeface="Fira Sans Extra Condensed Medium"/>
              <a:sym typeface="Fira Sans Extra Condensed Medium"/>
            </a:endParaRPr>
          </a:p>
        </p:txBody>
      </p:sp>
      <p:sp>
        <p:nvSpPr>
          <p:cNvPr id="1801" name="Google Shape;1801;p91"/>
          <p:cNvSpPr txBox="1"/>
          <p:nvPr/>
        </p:nvSpPr>
        <p:spPr>
          <a:xfrm>
            <a:off x="3928545" y="3622799"/>
            <a:ext cx="1545300" cy="50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solidFill>
                  <a:srgbClr val="84BEED"/>
                </a:solidFill>
                <a:latin typeface="Fira Sans Extra Condensed Medium"/>
                <a:ea typeface="Fira Sans Extra Condensed Medium"/>
                <a:cs typeface="Fira Sans Extra Condensed Medium"/>
                <a:sym typeface="Fira Sans Extra Condensed Medium"/>
              </a:rPr>
              <a:t>Sélection d’un collaborateur</a:t>
            </a:r>
            <a:endParaRPr sz="1600">
              <a:solidFill>
                <a:srgbClr val="84BEED"/>
              </a:solidFill>
              <a:latin typeface="Fira Sans Extra Condensed Medium"/>
              <a:ea typeface="Fira Sans Extra Condensed Medium"/>
              <a:cs typeface="Fira Sans Extra Condensed Medium"/>
              <a:sym typeface="Fira Sans Extra Condensed Medium"/>
            </a:endParaRPr>
          </a:p>
        </p:txBody>
      </p:sp>
      <p:sp>
        <p:nvSpPr>
          <p:cNvPr id="1802" name="Google Shape;1802;p91"/>
          <p:cNvSpPr/>
          <p:nvPr/>
        </p:nvSpPr>
        <p:spPr>
          <a:xfrm>
            <a:off x="4333825" y="2473769"/>
            <a:ext cx="731356" cy="842606"/>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03" name="Google Shape;1803;p91"/>
          <p:cNvSpPr/>
          <p:nvPr/>
        </p:nvSpPr>
        <p:spPr>
          <a:xfrm>
            <a:off x="5923839" y="2355292"/>
            <a:ext cx="941430" cy="1084636"/>
          </a:xfrm>
          <a:custGeom>
            <a:rect b="b" l="l" r="r" t="t"/>
            <a:pathLst>
              <a:path extrusionOk="0" h="63152" w="54814">
                <a:moveTo>
                  <a:pt x="27526" y="1"/>
                </a:moveTo>
                <a:lnTo>
                  <a:pt x="120" y="15686"/>
                </a:lnTo>
                <a:lnTo>
                  <a:pt x="1" y="47261"/>
                </a:lnTo>
                <a:lnTo>
                  <a:pt x="27287" y="63151"/>
                </a:lnTo>
                <a:lnTo>
                  <a:pt x="54694" y="47466"/>
                </a:lnTo>
                <a:lnTo>
                  <a:pt x="54813" y="15874"/>
                </a:lnTo>
                <a:lnTo>
                  <a:pt x="27526" y="1"/>
                </a:lnTo>
                <a:close/>
              </a:path>
            </a:pathLst>
          </a:custGeom>
          <a:solidFill>
            <a:srgbClr val="A1D7FD"/>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2200">
                <a:solidFill>
                  <a:srgbClr val="FFFFFF"/>
                </a:solidFill>
                <a:latin typeface="Fira Sans Extra Condensed Medium"/>
                <a:ea typeface="Fira Sans Extra Condensed Medium"/>
                <a:cs typeface="Fira Sans Extra Condensed Medium"/>
                <a:sym typeface="Fira Sans Extra Condensed Medium"/>
              </a:rPr>
              <a:t>03</a:t>
            </a:r>
            <a:endParaRPr sz="600">
              <a:solidFill>
                <a:srgbClr val="FFFFFF"/>
              </a:solidFill>
              <a:latin typeface="Fira Sans Extra Condensed Medium"/>
              <a:ea typeface="Fira Sans Extra Condensed Medium"/>
              <a:cs typeface="Fira Sans Extra Condensed Medium"/>
              <a:sym typeface="Fira Sans Extra Condensed Medium"/>
            </a:endParaRPr>
          </a:p>
        </p:txBody>
      </p:sp>
      <p:sp>
        <p:nvSpPr>
          <p:cNvPr id="1804" name="Google Shape;1804;p91"/>
          <p:cNvSpPr txBox="1"/>
          <p:nvPr/>
        </p:nvSpPr>
        <p:spPr>
          <a:xfrm>
            <a:off x="5625880" y="1748338"/>
            <a:ext cx="1545300" cy="50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solidFill>
                  <a:srgbClr val="A1D7FD"/>
                </a:solidFill>
                <a:latin typeface="Fira Sans Extra Condensed Medium"/>
                <a:ea typeface="Fira Sans Extra Condensed Medium"/>
                <a:cs typeface="Fira Sans Extra Condensed Medium"/>
                <a:sym typeface="Fira Sans Extra Condensed Medium"/>
              </a:rPr>
              <a:t>Remplir le </a:t>
            </a:r>
            <a:endParaRPr sz="1600">
              <a:solidFill>
                <a:srgbClr val="A1D7FD"/>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1600">
                <a:solidFill>
                  <a:srgbClr val="A1D7FD"/>
                </a:solidFill>
                <a:latin typeface="Fira Sans Extra Condensed Medium"/>
                <a:ea typeface="Fira Sans Extra Condensed Medium"/>
                <a:cs typeface="Fira Sans Extra Condensed Medium"/>
                <a:sym typeface="Fira Sans Extra Condensed Medium"/>
              </a:rPr>
              <a:t>questionnaire</a:t>
            </a:r>
            <a:endParaRPr sz="1600">
              <a:solidFill>
                <a:srgbClr val="A1D7FD"/>
              </a:solidFill>
              <a:latin typeface="Fira Sans Extra Condensed Medium"/>
              <a:ea typeface="Fira Sans Extra Condensed Medium"/>
              <a:cs typeface="Fira Sans Extra Condensed Medium"/>
              <a:sym typeface="Fira Sans Extra Condensed Medium"/>
            </a:endParaRPr>
          </a:p>
        </p:txBody>
      </p:sp>
      <p:sp>
        <p:nvSpPr>
          <p:cNvPr id="1805" name="Google Shape;1805;p91"/>
          <p:cNvSpPr/>
          <p:nvPr/>
        </p:nvSpPr>
        <p:spPr>
          <a:xfrm>
            <a:off x="6031183" y="2473769"/>
            <a:ext cx="731356" cy="842606"/>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06" name="Google Shape;1806;p91"/>
          <p:cNvSpPr/>
          <p:nvPr/>
        </p:nvSpPr>
        <p:spPr>
          <a:xfrm>
            <a:off x="3824457" y="2837191"/>
            <a:ext cx="127578" cy="120738"/>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91"/>
          <p:cNvSpPr/>
          <p:nvPr/>
        </p:nvSpPr>
        <p:spPr>
          <a:xfrm>
            <a:off x="5450524" y="2837191"/>
            <a:ext cx="127578" cy="120738"/>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7"/>
                                        </p:tgtEl>
                                        <p:attrNameLst>
                                          <p:attrName>style.visibility</p:attrName>
                                        </p:attrNameLst>
                                      </p:cBhvr>
                                      <p:to>
                                        <p:strVal val="visible"/>
                                      </p:to>
                                    </p:set>
                                    <p:animEffect filter="fade" transition="in">
                                      <p:cBhvr>
                                        <p:cTn dur="1000"/>
                                        <p:tgtEl>
                                          <p:spTgt spid="179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98"/>
                                        </p:tgtEl>
                                        <p:attrNameLst>
                                          <p:attrName>style.visibility</p:attrName>
                                        </p:attrNameLst>
                                      </p:cBhvr>
                                      <p:to>
                                        <p:strVal val="visible"/>
                                      </p:to>
                                    </p:set>
                                    <p:animEffect filter="fade" transition="in">
                                      <p:cBhvr>
                                        <p:cTn dur="1000"/>
                                        <p:tgtEl>
                                          <p:spTgt spid="1798"/>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799"/>
                                        </p:tgtEl>
                                        <p:attrNameLst>
                                          <p:attrName>style.visibility</p:attrName>
                                        </p:attrNameLst>
                                      </p:cBhvr>
                                      <p:to>
                                        <p:strVal val="visible"/>
                                      </p:to>
                                    </p:set>
                                    <p:animEffect filter="fade" transition="in">
                                      <p:cBhvr>
                                        <p:cTn dur="1000"/>
                                        <p:tgtEl>
                                          <p:spTgt spid="1799"/>
                                        </p:tgtEl>
                                      </p:cBhvr>
                                    </p:animEffect>
                                  </p:childTnLst>
                                </p:cTn>
                              </p:par>
                              <p:par>
                                <p:cTn fill="hold" nodeType="withEffect" presetClass="entr" presetID="10" presetSubtype="0">
                                  <p:stCondLst>
                                    <p:cond delay="0"/>
                                  </p:stCondLst>
                                  <p:childTnLst>
                                    <p:set>
                                      <p:cBhvr>
                                        <p:cTn dur="1" fill="hold">
                                          <p:stCondLst>
                                            <p:cond delay="0"/>
                                          </p:stCondLst>
                                        </p:cTn>
                                        <p:tgtEl>
                                          <p:spTgt spid="1800"/>
                                        </p:tgtEl>
                                        <p:attrNameLst>
                                          <p:attrName>style.visibility</p:attrName>
                                        </p:attrNameLst>
                                      </p:cBhvr>
                                      <p:to>
                                        <p:strVal val="visible"/>
                                      </p:to>
                                    </p:set>
                                    <p:animEffect filter="fade" transition="in">
                                      <p:cBhvr>
                                        <p:cTn dur="1000"/>
                                        <p:tgtEl>
                                          <p:spTgt spid="1800"/>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801"/>
                                        </p:tgtEl>
                                        <p:attrNameLst>
                                          <p:attrName>style.visibility</p:attrName>
                                        </p:attrNameLst>
                                      </p:cBhvr>
                                      <p:to>
                                        <p:strVal val="visible"/>
                                      </p:to>
                                    </p:set>
                                    <p:animEffect filter="fade" transition="in">
                                      <p:cBhvr>
                                        <p:cTn dur="1000"/>
                                        <p:tgtEl>
                                          <p:spTgt spid="1801"/>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802"/>
                                        </p:tgtEl>
                                        <p:attrNameLst>
                                          <p:attrName>style.visibility</p:attrName>
                                        </p:attrNameLst>
                                      </p:cBhvr>
                                      <p:to>
                                        <p:strVal val="visible"/>
                                      </p:to>
                                    </p:set>
                                    <p:animEffect filter="fade" transition="in">
                                      <p:cBhvr>
                                        <p:cTn dur="1000"/>
                                        <p:tgtEl>
                                          <p:spTgt spid="1802"/>
                                        </p:tgtEl>
                                      </p:cBhvr>
                                    </p:animEffect>
                                  </p:childTnLst>
                                </p:cTn>
                              </p:par>
                              <p:par>
                                <p:cTn fill="hold" nodeType="withEffect" presetClass="entr" presetID="10" presetSubtype="0">
                                  <p:stCondLst>
                                    <p:cond delay="0"/>
                                  </p:stCondLst>
                                  <p:childTnLst>
                                    <p:set>
                                      <p:cBhvr>
                                        <p:cTn dur="1" fill="hold">
                                          <p:stCondLst>
                                            <p:cond delay="0"/>
                                          </p:stCondLst>
                                        </p:cTn>
                                        <p:tgtEl>
                                          <p:spTgt spid="1803"/>
                                        </p:tgtEl>
                                        <p:attrNameLst>
                                          <p:attrName>style.visibility</p:attrName>
                                        </p:attrNameLst>
                                      </p:cBhvr>
                                      <p:to>
                                        <p:strVal val="visible"/>
                                      </p:to>
                                    </p:set>
                                    <p:animEffect filter="fade" transition="in">
                                      <p:cBhvr>
                                        <p:cTn dur="1000"/>
                                        <p:tgtEl>
                                          <p:spTgt spid="1803"/>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804"/>
                                        </p:tgtEl>
                                        <p:attrNameLst>
                                          <p:attrName>style.visibility</p:attrName>
                                        </p:attrNameLst>
                                      </p:cBhvr>
                                      <p:to>
                                        <p:strVal val="visible"/>
                                      </p:to>
                                    </p:set>
                                    <p:animEffect filter="fade" transition="in">
                                      <p:cBhvr>
                                        <p:cTn dur="1000"/>
                                        <p:tgtEl>
                                          <p:spTgt spid="1804"/>
                                        </p:tgtEl>
                                      </p:cBhvr>
                                    </p:animEffect>
                                  </p:childTnLst>
                                </p:cTn>
                              </p:par>
                              <p:par>
                                <p:cTn fill="hold" nodeType="withEffect" presetClass="entr" presetID="10" presetSubtype="0">
                                  <p:stCondLst>
                                    <p:cond delay="0"/>
                                  </p:stCondLst>
                                  <p:childTnLst>
                                    <p:set>
                                      <p:cBhvr>
                                        <p:cTn dur="1" fill="hold">
                                          <p:stCondLst>
                                            <p:cond delay="0"/>
                                          </p:stCondLst>
                                        </p:cTn>
                                        <p:tgtEl>
                                          <p:spTgt spid="1805"/>
                                        </p:tgtEl>
                                        <p:attrNameLst>
                                          <p:attrName>style.visibility</p:attrName>
                                        </p:attrNameLst>
                                      </p:cBhvr>
                                      <p:to>
                                        <p:strVal val="visible"/>
                                      </p:to>
                                    </p:set>
                                    <p:animEffect filter="fade" transition="in">
                                      <p:cBhvr>
                                        <p:cTn dur="1000"/>
                                        <p:tgtEl>
                                          <p:spTgt spid="1805"/>
                                        </p:tgtEl>
                                      </p:cBhvr>
                                    </p:animEffect>
                                  </p:childTnLst>
                                </p:cTn>
                              </p:par>
                              <p:par>
                                <p:cTn fill="hold" nodeType="withEffect" presetClass="entr" presetID="10" presetSubtype="0">
                                  <p:stCondLst>
                                    <p:cond delay="0"/>
                                  </p:stCondLst>
                                  <p:childTnLst>
                                    <p:set>
                                      <p:cBhvr>
                                        <p:cTn dur="1" fill="hold">
                                          <p:stCondLst>
                                            <p:cond delay="0"/>
                                          </p:stCondLst>
                                        </p:cTn>
                                        <p:tgtEl>
                                          <p:spTgt spid="1806"/>
                                        </p:tgtEl>
                                        <p:attrNameLst>
                                          <p:attrName>style.visibility</p:attrName>
                                        </p:attrNameLst>
                                      </p:cBhvr>
                                      <p:to>
                                        <p:strVal val="visible"/>
                                      </p:to>
                                    </p:set>
                                    <p:animEffect filter="fade" transition="in">
                                      <p:cBhvr>
                                        <p:cTn dur="1000"/>
                                        <p:tgtEl>
                                          <p:spTgt spid="1806"/>
                                        </p:tgtEl>
                                      </p:cBhvr>
                                    </p:animEffect>
                                  </p:childTnLst>
                                </p:cTn>
                              </p:par>
                              <p:par>
                                <p:cTn fill="hold" nodeType="withEffect" presetClass="entr" presetID="10" presetSubtype="0">
                                  <p:stCondLst>
                                    <p:cond delay="0"/>
                                  </p:stCondLst>
                                  <p:childTnLst>
                                    <p:set>
                                      <p:cBhvr>
                                        <p:cTn dur="1" fill="hold">
                                          <p:stCondLst>
                                            <p:cond delay="0"/>
                                          </p:stCondLst>
                                        </p:cTn>
                                        <p:tgtEl>
                                          <p:spTgt spid="1807"/>
                                        </p:tgtEl>
                                        <p:attrNameLst>
                                          <p:attrName>style.visibility</p:attrName>
                                        </p:attrNameLst>
                                      </p:cBhvr>
                                      <p:to>
                                        <p:strVal val="visible"/>
                                      </p:to>
                                    </p:set>
                                    <p:animEffect filter="fade" transition="in">
                                      <p:cBhvr>
                                        <p:cTn dur="1000"/>
                                        <p:tgtEl>
                                          <p:spTgt spid="18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1" name="Shape 1811"/>
        <p:cNvGrpSpPr/>
        <p:nvPr/>
      </p:nvGrpSpPr>
      <p:grpSpPr>
        <a:xfrm>
          <a:off x="0" y="0"/>
          <a:ext cx="0" cy="0"/>
          <a:chOff x="0" y="0"/>
          <a:chExt cx="0" cy="0"/>
        </a:xfrm>
      </p:grpSpPr>
      <p:sp>
        <p:nvSpPr>
          <p:cNvPr id="1812" name="Google Shape;1812;p92"/>
          <p:cNvSpPr txBox="1"/>
          <p:nvPr>
            <p:ph type="title"/>
          </p:nvPr>
        </p:nvSpPr>
        <p:spPr>
          <a:xfrm>
            <a:off x="2743200" y="300700"/>
            <a:ext cx="62781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Réalisation : </a:t>
            </a:r>
            <a:r>
              <a:rPr i="1" lang="en-GB">
                <a:latin typeface="Fira Sans Extra Condensed"/>
                <a:ea typeface="Fira Sans Extra Condensed"/>
                <a:cs typeface="Fira Sans Extra Condensed"/>
                <a:sym typeface="Fira Sans Extra Condensed"/>
              </a:rPr>
              <a:t>“Valider une fiche d'évaluation”</a:t>
            </a:r>
            <a:endParaRPr i="1">
              <a:latin typeface="Fira Sans Extra Condensed"/>
              <a:ea typeface="Fira Sans Extra Condensed"/>
              <a:cs typeface="Fira Sans Extra Condensed"/>
              <a:sym typeface="Fira Sans Extra Condensed"/>
            </a:endParaRPr>
          </a:p>
        </p:txBody>
      </p:sp>
      <p:sp>
        <p:nvSpPr>
          <p:cNvPr id="1813" name="Google Shape;1813;p9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814" name="Google Shape;1814;p92"/>
          <p:cNvSpPr/>
          <p:nvPr/>
        </p:nvSpPr>
        <p:spPr>
          <a:xfrm>
            <a:off x="-76207" y="5030225"/>
            <a:ext cx="9625500" cy="581400"/>
          </a:xfrm>
          <a:prstGeom prst="roundRect">
            <a:avLst>
              <a:gd fmla="val 16667" name="adj"/>
            </a:avLst>
          </a:prstGeom>
          <a:solidFill>
            <a:srgbClr val="0C79F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815" name="Google Shape;1815;p92"/>
          <p:cNvSpPr/>
          <p:nvPr/>
        </p:nvSpPr>
        <p:spPr>
          <a:xfrm>
            <a:off x="616613" y="1594836"/>
            <a:ext cx="544988" cy="62788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solidFill>
            <a:srgbClr val="0C79F3"/>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01</a:t>
            </a:r>
            <a:endParaRPr sz="600">
              <a:solidFill>
                <a:srgbClr val="FFFFFF"/>
              </a:solidFill>
              <a:latin typeface="Fira Sans Extra Condensed Medium"/>
              <a:ea typeface="Fira Sans Extra Condensed Medium"/>
              <a:cs typeface="Fira Sans Extra Condensed Medium"/>
              <a:sym typeface="Fira Sans Extra Condensed Medium"/>
            </a:endParaRPr>
          </a:p>
        </p:txBody>
      </p:sp>
      <p:sp>
        <p:nvSpPr>
          <p:cNvPr id="1816" name="Google Shape;1816;p92"/>
          <p:cNvSpPr txBox="1"/>
          <p:nvPr/>
        </p:nvSpPr>
        <p:spPr>
          <a:xfrm>
            <a:off x="1218744" y="1760542"/>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0C79F3"/>
                </a:solidFill>
                <a:latin typeface="Fira Sans Extra Condensed Medium"/>
                <a:ea typeface="Fira Sans Extra Condensed Medium"/>
                <a:cs typeface="Fira Sans Extra Condensed Medium"/>
                <a:sym typeface="Fira Sans Extra Condensed Medium"/>
              </a:rPr>
              <a:t>Authentication</a:t>
            </a:r>
            <a:endParaRPr sz="900">
              <a:solidFill>
                <a:srgbClr val="0C79F3"/>
              </a:solidFill>
              <a:latin typeface="Fira Sans Extra Condensed Medium"/>
              <a:ea typeface="Fira Sans Extra Condensed Medium"/>
              <a:cs typeface="Fira Sans Extra Condensed Medium"/>
              <a:sym typeface="Fira Sans Extra Condensed Medium"/>
            </a:endParaRPr>
          </a:p>
        </p:txBody>
      </p:sp>
      <p:sp>
        <p:nvSpPr>
          <p:cNvPr id="1817" name="Google Shape;1817;p92"/>
          <p:cNvSpPr/>
          <p:nvPr/>
        </p:nvSpPr>
        <p:spPr>
          <a:xfrm>
            <a:off x="677409" y="1663423"/>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18" name="Google Shape;1818;p92"/>
          <p:cNvSpPr/>
          <p:nvPr/>
        </p:nvSpPr>
        <p:spPr>
          <a:xfrm>
            <a:off x="616626" y="2589395"/>
            <a:ext cx="544988" cy="627889"/>
          </a:xfrm>
          <a:custGeom>
            <a:rect b="b" l="l" r="r" t="t"/>
            <a:pathLst>
              <a:path extrusionOk="0" h="63152" w="54814">
                <a:moveTo>
                  <a:pt x="27510" y="1"/>
                </a:moveTo>
                <a:lnTo>
                  <a:pt x="120" y="15686"/>
                </a:lnTo>
                <a:lnTo>
                  <a:pt x="1" y="47261"/>
                </a:lnTo>
                <a:lnTo>
                  <a:pt x="27287" y="63151"/>
                </a:lnTo>
                <a:lnTo>
                  <a:pt x="54694" y="47466"/>
                </a:lnTo>
                <a:lnTo>
                  <a:pt x="54813" y="15874"/>
                </a:lnTo>
                <a:lnTo>
                  <a:pt x="27510"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02</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819" name="Google Shape;1819;p92"/>
          <p:cNvSpPr txBox="1"/>
          <p:nvPr/>
        </p:nvSpPr>
        <p:spPr>
          <a:xfrm>
            <a:off x="1218737" y="275653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Sélection d’un collaborateur</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820" name="Google Shape;1820;p92"/>
          <p:cNvSpPr/>
          <p:nvPr/>
        </p:nvSpPr>
        <p:spPr>
          <a:xfrm>
            <a:off x="677041" y="2657981"/>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21" name="Google Shape;1821;p92"/>
          <p:cNvSpPr/>
          <p:nvPr/>
        </p:nvSpPr>
        <p:spPr>
          <a:xfrm>
            <a:off x="614259" y="3655392"/>
            <a:ext cx="544988" cy="627889"/>
          </a:xfrm>
          <a:custGeom>
            <a:rect b="b" l="l" r="r" t="t"/>
            <a:pathLst>
              <a:path extrusionOk="0" h="63152" w="54814">
                <a:moveTo>
                  <a:pt x="27526" y="1"/>
                </a:moveTo>
                <a:lnTo>
                  <a:pt x="120" y="15686"/>
                </a:lnTo>
                <a:lnTo>
                  <a:pt x="1" y="47261"/>
                </a:lnTo>
                <a:lnTo>
                  <a:pt x="27287" y="63151"/>
                </a:lnTo>
                <a:lnTo>
                  <a:pt x="54694" y="47466"/>
                </a:lnTo>
                <a:lnTo>
                  <a:pt x="54813" y="15874"/>
                </a:lnTo>
                <a:lnTo>
                  <a:pt x="27526"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03</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822" name="Google Shape;1822;p92"/>
          <p:cNvSpPr txBox="1"/>
          <p:nvPr/>
        </p:nvSpPr>
        <p:spPr>
          <a:xfrm>
            <a:off x="1218742" y="384219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Remplir le </a:t>
            </a:r>
            <a:endParaRPr sz="900">
              <a:solidFill>
                <a:srgbClr val="CCCCCC"/>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questionnaire</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823" name="Google Shape;1823;p92"/>
          <p:cNvSpPr/>
          <p:nvPr/>
        </p:nvSpPr>
        <p:spPr>
          <a:xfrm>
            <a:off x="677402" y="3723979"/>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24" name="Google Shape;1824;p92"/>
          <p:cNvSpPr/>
          <p:nvPr/>
        </p:nvSpPr>
        <p:spPr>
          <a:xfrm rot="5400000">
            <a:off x="851839" y="2371109"/>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92"/>
          <p:cNvSpPr/>
          <p:nvPr/>
        </p:nvSpPr>
        <p:spPr>
          <a:xfrm rot="5400000">
            <a:off x="849828" y="3365655"/>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26" name="Google Shape;1826;p92"/>
          <p:cNvPicPr preferRelativeResize="0"/>
          <p:nvPr/>
        </p:nvPicPr>
        <p:blipFill>
          <a:blip r:embed="rId3">
            <a:alphaModFix/>
          </a:blip>
          <a:stretch>
            <a:fillRect/>
          </a:stretch>
        </p:blipFill>
        <p:spPr>
          <a:xfrm>
            <a:off x="2618169" y="1166700"/>
            <a:ext cx="6240917" cy="3510516"/>
          </a:xfrm>
          <a:prstGeom prst="rect">
            <a:avLst/>
          </a:prstGeom>
          <a:noFill/>
          <a:ln>
            <a:noFill/>
          </a:ln>
        </p:spPr>
      </p:pic>
      <p:sp>
        <p:nvSpPr>
          <p:cNvPr id="1827" name="Google Shape;1827;p92"/>
          <p:cNvSpPr/>
          <p:nvPr/>
        </p:nvSpPr>
        <p:spPr>
          <a:xfrm>
            <a:off x="-76197" y="266500"/>
            <a:ext cx="2880000" cy="581400"/>
          </a:xfrm>
          <a:prstGeom prst="roundRect">
            <a:avLst>
              <a:gd fmla="val 16667" name="adj"/>
            </a:avLst>
          </a:prstGeom>
          <a:solidFill>
            <a:srgbClr val="0C79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828" name="Google Shape;1828;p92"/>
          <p:cNvSpPr txBox="1"/>
          <p:nvPr/>
        </p:nvSpPr>
        <p:spPr>
          <a:xfrm flipH="1">
            <a:off x="-99" y="430450"/>
            <a:ext cx="27096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Conclusion et réalisation</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6"/>
                                        </p:tgtEl>
                                        <p:attrNameLst>
                                          <p:attrName>style.visibility</p:attrName>
                                        </p:attrNameLst>
                                      </p:cBhvr>
                                      <p:to>
                                        <p:strVal val="visible"/>
                                      </p:to>
                                    </p:set>
                                    <p:animEffect filter="fade" transition="in">
                                      <p:cBhvr>
                                        <p:cTn dur="1000"/>
                                        <p:tgtEl>
                                          <p:spTgt spid="18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2" name="Shape 1832"/>
        <p:cNvGrpSpPr/>
        <p:nvPr/>
      </p:nvGrpSpPr>
      <p:grpSpPr>
        <a:xfrm>
          <a:off x="0" y="0"/>
          <a:ext cx="0" cy="0"/>
          <a:chOff x="0" y="0"/>
          <a:chExt cx="0" cy="0"/>
        </a:xfrm>
      </p:grpSpPr>
      <p:sp>
        <p:nvSpPr>
          <p:cNvPr id="1833" name="Google Shape;1833;p93"/>
          <p:cNvSpPr txBox="1"/>
          <p:nvPr>
            <p:ph type="title"/>
          </p:nvPr>
        </p:nvSpPr>
        <p:spPr>
          <a:xfrm>
            <a:off x="2743200" y="300700"/>
            <a:ext cx="62781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Réalisation : </a:t>
            </a:r>
            <a:r>
              <a:rPr i="1" lang="en-GB">
                <a:latin typeface="Fira Sans Extra Condensed"/>
                <a:ea typeface="Fira Sans Extra Condensed"/>
                <a:cs typeface="Fira Sans Extra Condensed"/>
                <a:sym typeface="Fira Sans Extra Condensed"/>
              </a:rPr>
              <a:t>“Valider une fiche d'évaluation”</a:t>
            </a:r>
            <a:endParaRPr i="1">
              <a:latin typeface="Fira Sans Extra Condensed"/>
              <a:ea typeface="Fira Sans Extra Condensed"/>
              <a:cs typeface="Fira Sans Extra Condensed"/>
              <a:sym typeface="Fira Sans Extra Condensed"/>
            </a:endParaRPr>
          </a:p>
        </p:txBody>
      </p:sp>
      <p:sp>
        <p:nvSpPr>
          <p:cNvPr id="1834" name="Google Shape;1834;p9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835" name="Google Shape;1835;p93"/>
          <p:cNvSpPr/>
          <p:nvPr/>
        </p:nvSpPr>
        <p:spPr>
          <a:xfrm>
            <a:off x="-76207" y="5030225"/>
            <a:ext cx="9625500" cy="581400"/>
          </a:xfrm>
          <a:prstGeom prst="roundRect">
            <a:avLst>
              <a:gd fmla="val 16667" name="adj"/>
            </a:avLst>
          </a:prstGeom>
          <a:solidFill>
            <a:srgbClr val="0C79F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836" name="Google Shape;1836;p93"/>
          <p:cNvSpPr/>
          <p:nvPr/>
        </p:nvSpPr>
        <p:spPr>
          <a:xfrm>
            <a:off x="616613" y="1594836"/>
            <a:ext cx="544988" cy="62788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solidFill>
            <a:srgbClr val="0C79F3"/>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01</a:t>
            </a:r>
            <a:endParaRPr sz="600">
              <a:solidFill>
                <a:srgbClr val="FFFFFF"/>
              </a:solidFill>
              <a:latin typeface="Fira Sans Extra Condensed Medium"/>
              <a:ea typeface="Fira Sans Extra Condensed Medium"/>
              <a:cs typeface="Fira Sans Extra Condensed Medium"/>
              <a:sym typeface="Fira Sans Extra Condensed Medium"/>
            </a:endParaRPr>
          </a:p>
        </p:txBody>
      </p:sp>
      <p:sp>
        <p:nvSpPr>
          <p:cNvPr id="1837" name="Google Shape;1837;p93"/>
          <p:cNvSpPr txBox="1"/>
          <p:nvPr/>
        </p:nvSpPr>
        <p:spPr>
          <a:xfrm>
            <a:off x="1218744" y="1760542"/>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0C79F3"/>
                </a:solidFill>
                <a:latin typeface="Fira Sans Extra Condensed Medium"/>
                <a:ea typeface="Fira Sans Extra Condensed Medium"/>
                <a:cs typeface="Fira Sans Extra Condensed Medium"/>
                <a:sym typeface="Fira Sans Extra Condensed Medium"/>
              </a:rPr>
              <a:t>Authentication</a:t>
            </a:r>
            <a:endParaRPr sz="900">
              <a:solidFill>
                <a:srgbClr val="0C79F3"/>
              </a:solidFill>
              <a:latin typeface="Fira Sans Extra Condensed Medium"/>
              <a:ea typeface="Fira Sans Extra Condensed Medium"/>
              <a:cs typeface="Fira Sans Extra Condensed Medium"/>
              <a:sym typeface="Fira Sans Extra Condensed Medium"/>
            </a:endParaRPr>
          </a:p>
        </p:txBody>
      </p:sp>
      <p:sp>
        <p:nvSpPr>
          <p:cNvPr id="1838" name="Google Shape;1838;p93"/>
          <p:cNvSpPr/>
          <p:nvPr/>
        </p:nvSpPr>
        <p:spPr>
          <a:xfrm>
            <a:off x="677409" y="1663423"/>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39" name="Google Shape;1839;p93"/>
          <p:cNvSpPr/>
          <p:nvPr/>
        </p:nvSpPr>
        <p:spPr>
          <a:xfrm>
            <a:off x="616626" y="2589395"/>
            <a:ext cx="544988" cy="627889"/>
          </a:xfrm>
          <a:custGeom>
            <a:rect b="b" l="l" r="r" t="t"/>
            <a:pathLst>
              <a:path extrusionOk="0" h="63152" w="54814">
                <a:moveTo>
                  <a:pt x="27510" y="1"/>
                </a:moveTo>
                <a:lnTo>
                  <a:pt x="120" y="15686"/>
                </a:lnTo>
                <a:lnTo>
                  <a:pt x="1" y="47261"/>
                </a:lnTo>
                <a:lnTo>
                  <a:pt x="27287" y="63151"/>
                </a:lnTo>
                <a:lnTo>
                  <a:pt x="54694" y="47466"/>
                </a:lnTo>
                <a:lnTo>
                  <a:pt x="54813" y="15874"/>
                </a:lnTo>
                <a:lnTo>
                  <a:pt x="27510"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02</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840" name="Google Shape;1840;p93"/>
          <p:cNvSpPr txBox="1"/>
          <p:nvPr/>
        </p:nvSpPr>
        <p:spPr>
          <a:xfrm>
            <a:off x="1218737" y="275653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Sélection d’un collaborateur</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841" name="Google Shape;1841;p93"/>
          <p:cNvSpPr/>
          <p:nvPr/>
        </p:nvSpPr>
        <p:spPr>
          <a:xfrm>
            <a:off x="677041" y="2657981"/>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42" name="Google Shape;1842;p93"/>
          <p:cNvSpPr/>
          <p:nvPr/>
        </p:nvSpPr>
        <p:spPr>
          <a:xfrm>
            <a:off x="614259" y="3655392"/>
            <a:ext cx="544988" cy="627889"/>
          </a:xfrm>
          <a:custGeom>
            <a:rect b="b" l="l" r="r" t="t"/>
            <a:pathLst>
              <a:path extrusionOk="0" h="63152" w="54814">
                <a:moveTo>
                  <a:pt x="27526" y="1"/>
                </a:moveTo>
                <a:lnTo>
                  <a:pt x="120" y="15686"/>
                </a:lnTo>
                <a:lnTo>
                  <a:pt x="1" y="47261"/>
                </a:lnTo>
                <a:lnTo>
                  <a:pt x="27287" y="63151"/>
                </a:lnTo>
                <a:lnTo>
                  <a:pt x="54694" y="47466"/>
                </a:lnTo>
                <a:lnTo>
                  <a:pt x="54813" y="15874"/>
                </a:lnTo>
                <a:lnTo>
                  <a:pt x="27526"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03</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843" name="Google Shape;1843;p93"/>
          <p:cNvSpPr txBox="1"/>
          <p:nvPr/>
        </p:nvSpPr>
        <p:spPr>
          <a:xfrm>
            <a:off x="1218742" y="384219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Remplir le </a:t>
            </a:r>
            <a:endParaRPr sz="900">
              <a:solidFill>
                <a:srgbClr val="CCCCCC"/>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questionnaire</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844" name="Google Shape;1844;p93"/>
          <p:cNvSpPr/>
          <p:nvPr/>
        </p:nvSpPr>
        <p:spPr>
          <a:xfrm>
            <a:off x="677402" y="3723979"/>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45" name="Google Shape;1845;p93"/>
          <p:cNvSpPr/>
          <p:nvPr/>
        </p:nvSpPr>
        <p:spPr>
          <a:xfrm rot="5400000">
            <a:off x="851839" y="2371109"/>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93"/>
          <p:cNvSpPr/>
          <p:nvPr/>
        </p:nvSpPr>
        <p:spPr>
          <a:xfrm rot="5400000">
            <a:off x="849828" y="3365655"/>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47" name="Google Shape;1847;p93"/>
          <p:cNvPicPr preferRelativeResize="0"/>
          <p:nvPr/>
        </p:nvPicPr>
        <p:blipFill>
          <a:blip r:embed="rId3">
            <a:alphaModFix/>
          </a:blip>
          <a:stretch>
            <a:fillRect/>
          </a:stretch>
        </p:blipFill>
        <p:spPr>
          <a:xfrm>
            <a:off x="2618175" y="1166700"/>
            <a:ext cx="6240941" cy="3510524"/>
          </a:xfrm>
          <a:prstGeom prst="rect">
            <a:avLst/>
          </a:prstGeom>
          <a:noFill/>
          <a:ln>
            <a:noFill/>
          </a:ln>
        </p:spPr>
      </p:pic>
      <p:sp>
        <p:nvSpPr>
          <p:cNvPr id="1848" name="Google Shape;1848;p93"/>
          <p:cNvSpPr/>
          <p:nvPr/>
        </p:nvSpPr>
        <p:spPr>
          <a:xfrm>
            <a:off x="-76197" y="266500"/>
            <a:ext cx="2880000" cy="581400"/>
          </a:xfrm>
          <a:prstGeom prst="roundRect">
            <a:avLst>
              <a:gd fmla="val 16667" name="adj"/>
            </a:avLst>
          </a:prstGeom>
          <a:solidFill>
            <a:srgbClr val="0C79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849" name="Google Shape;1849;p93"/>
          <p:cNvSpPr txBox="1"/>
          <p:nvPr/>
        </p:nvSpPr>
        <p:spPr>
          <a:xfrm flipH="1">
            <a:off x="-99" y="430450"/>
            <a:ext cx="27096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Conclusion et réalisation</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7"/>
                                        </p:tgtEl>
                                        <p:attrNameLst>
                                          <p:attrName>style.visibility</p:attrName>
                                        </p:attrNameLst>
                                      </p:cBhvr>
                                      <p:to>
                                        <p:strVal val="visible"/>
                                      </p:to>
                                    </p:set>
                                    <p:animEffect filter="fade" transition="in">
                                      <p:cBhvr>
                                        <p:cTn dur="1000"/>
                                        <p:tgtEl>
                                          <p:spTgt spid="18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3" name="Shape 1853"/>
        <p:cNvGrpSpPr/>
        <p:nvPr/>
      </p:nvGrpSpPr>
      <p:grpSpPr>
        <a:xfrm>
          <a:off x="0" y="0"/>
          <a:ext cx="0" cy="0"/>
          <a:chOff x="0" y="0"/>
          <a:chExt cx="0" cy="0"/>
        </a:xfrm>
      </p:grpSpPr>
      <p:sp>
        <p:nvSpPr>
          <p:cNvPr id="1854" name="Google Shape;1854;p94"/>
          <p:cNvSpPr txBox="1"/>
          <p:nvPr>
            <p:ph type="title"/>
          </p:nvPr>
        </p:nvSpPr>
        <p:spPr>
          <a:xfrm>
            <a:off x="2743200" y="300700"/>
            <a:ext cx="62781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Réalisation : </a:t>
            </a:r>
            <a:r>
              <a:rPr i="1" lang="en-GB">
                <a:latin typeface="Fira Sans Extra Condensed"/>
                <a:ea typeface="Fira Sans Extra Condensed"/>
                <a:cs typeface="Fira Sans Extra Condensed"/>
                <a:sym typeface="Fira Sans Extra Condensed"/>
              </a:rPr>
              <a:t>“Valider une fiche d'évaluation”</a:t>
            </a:r>
            <a:endParaRPr i="1">
              <a:latin typeface="Fira Sans Extra Condensed"/>
              <a:ea typeface="Fira Sans Extra Condensed"/>
              <a:cs typeface="Fira Sans Extra Condensed"/>
              <a:sym typeface="Fira Sans Extra Condensed"/>
            </a:endParaRPr>
          </a:p>
        </p:txBody>
      </p:sp>
      <p:sp>
        <p:nvSpPr>
          <p:cNvPr id="1855" name="Google Shape;1855;p9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856" name="Google Shape;1856;p94"/>
          <p:cNvSpPr/>
          <p:nvPr/>
        </p:nvSpPr>
        <p:spPr>
          <a:xfrm>
            <a:off x="-76207" y="5030225"/>
            <a:ext cx="9625500" cy="581400"/>
          </a:xfrm>
          <a:prstGeom prst="roundRect">
            <a:avLst>
              <a:gd fmla="val 16667" name="adj"/>
            </a:avLst>
          </a:prstGeom>
          <a:solidFill>
            <a:srgbClr val="0C79F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857" name="Google Shape;1857;p94"/>
          <p:cNvSpPr/>
          <p:nvPr/>
        </p:nvSpPr>
        <p:spPr>
          <a:xfrm>
            <a:off x="616613" y="1594836"/>
            <a:ext cx="544988" cy="62788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01</a:t>
            </a:r>
            <a:endParaRPr sz="600">
              <a:solidFill>
                <a:srgbClr val="FFFFFF"/>
              </a:solidFill>
              <a:latin typeface="Fira Sans Extra Condensed Medium"/>
              <a:ea typeface="Fira Sans Extra Condensed Medium"/>
              <a:cs typeface="Fira Sans Extra Condensed Medium"/>
              <a:sym typeface="Fira Sans Extra Condensed Medium"/>
            </a:endParaRPr>
          </a:p>
        </p:txBody>
      </p:sp>
      <p:sp>
        <p:nvSpPr>
          <p:cNvPr id="1858" name="Google Shape;1858;p94"/>
          <p:cNvSpPr txBox="1"/>
          <p:nvPr/>
        </p:nvSpPr>
        <p:spPr>
          <a:xfrm>
            <a:off x="1218744" y="1760542"/>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Authentication</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859" name="Google Shape;1859;p94"/>
          <p:cNvSpPr/>
          <p:nvPr/>
        </p:nvSpPr>
        <p:spPr>
          <a:xfrm>
            <a:off x="677409" y="1663423"/>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60" name="Google Shape;1860;p94"/>
          <p:cNvSpPr/>
          <p:nvPr/>
        </p:nvSpPr>
        <p:spPr>
          <a:xfrm>
            <a:off x="616626" y="2589395"/>
            <a:ext cx="544988" cy="627889"/>
          </a:xfrm>
          <a:custGeom>
            <a:rect b="b" l="l" r="r" t="t"/>
            <a:pathLst>
              <a:path extrusionOk="0" h="63152" w="54814">
                <a:moveTo>
                  <a:pt x="27510" y="1"/>
                </a:moveTo>
                <a:lnTo>
                  <a:pt x="120" y="15686"/>
                </a:lnTo>
                <a:lnTo>
                  <a:pt x="1" y="47261"/>
                </a:lnTo>
                <a:lnTo>
                  <a:pt x="27287" y="63151"/>
                </a:lnTo>
                <a:lnTo>
                  <a:pt x="54694" y="47466"/>
                </a:lnTo>
                <a:lnTo>
                  <a:pt x="54813" y="15874"/>
                </a:lnTo>
                <a:lnTo>
                  <a:pt x="27510" y="1"/>
                </a:lnTo>
                <a:close/>
              </a:path>
            </a:pathLst>
          </a:custGeom>
          <a:solidFill>
            <a:srgbClr val="0C79F3"/>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02</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861" name="Google Shape;1861;p94"/>
          <p:cNvSpPr txBox="1"/>
          <p:nvPr/>
        </p:nvSpPr>
        <p:spPr>
          <a:xfrm>
            <a:off x="1218737" y="275653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0C79F3"/>
                </a:solidFill>
                <a:latin typeface="Fira Sans Extra Condensed Medium"/>
                <a:ea typeface="Fira Sans Extra Condensed Medium"/>
                <a:cs typeface="Fira Sans Extra Condensed Medium"/>
                <a:sym typeface="Fira Sans Extra Condensed Medium"/>
              </a:rPr>
              <a:t>Sélection d’un collaborateur</a:t>
            </a:r>
            <a:endParaRPr sz="900">
              <a:solidFill>
                <a:srgbClr val="0C79F3"/>
              </a:solidFill>
              <a:latin typeface="Fira Sans Extra Condensed Medium"/>
              <a:ea typeface="Fira Sans Extra Condensed Medium"/>
              <a:cs typeface="Fira Sans Extra Condensed Medium"/>
              <a:sym typeface="Fira Sans Extra Condensed Medium"/>
            </a:endParaRPr>
          </a:p>
        </p:txBody>
      </p:sp>
      <p:sp>
        <p:nvSpPr>
          <p:cNvPr id="1862" name="Google Shape;1862;p94"/>
          <p:cNvSpPr/>
          <p:nvPr/>
        </p:nvSpPr>
        <p:spPr>
          <a:xfrm>
            <a:off x="677041" y="2657981"/>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63" name="Google Shape;1863;p94"/>
          <p:cNvSpPr/>
          <p:nvPr/>
        </p:nvSpPr>
        <p:spPr>
          <a:xfrm>
            <a:off x="614259" y="3655392"/>
            <a:ext cx="544988" cy="627889"/>
          </a:xfrm>
          <a:custGeom>
            <a:rect b="b" l="l" r="r" t="t"/>
            <a:pathLst>
              <a:path extrusionOk="0" h="63152" w="54814">
                <a:moveTo>
                  <a:pt x="27526" y="1"/>
                </a:moveTo>
                <a:lnTo>
                  <a:pt x="120" y="15686"/>
                </a:lnTo>
                <a:lnTo>
                  <a:pt x="1" y="47261"/>
                </a:lnTo>
                <a:lnTo>
                  <a:pt x="27287" y="63151"/>
                </a:lnTo>
                <a:lnTo>
                  <a:pt x="54694" y="47466"/>
                </a:lnTo>
                <a:lnTo>
                  <a:pt x="54813" y="15874"/>
                </a:lnTo>
                <a:lnTo>
                  <a:pt x="27526"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03</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864" name="Google Shape;1864;p94"/>
          <p:cNvSpPr txBox="1"/>
          <p:nvPr/>
        </p:nvSpPr>
        <p:spPr>
          <a:xfrm>
            <a:off x="1218742" y="384219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Remplir le </a:t>
            </a:r>
            <a:endParaRPr sz="900">
              <a:solidFill>
                <a:srgbClr val="CCCCCC"/>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questionnaire</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865" name="Google Shape;1865;p94"/>
          <p:cNvSpPr/>
          <p:nvPr/>
        </p:nvSpPr>
        <p:spPr>
          <a:xfrm>
            <a:off x="677402" y="3723979"/>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66" name="Google Shape;1866;p94"/>
          <p:cNvSpPr/>
          <p:nvPr/>
        </p:nvSpPr>
        <p:spPr>
          <a:xfrm rot="5400000">
            <a:off x="851839" y="2371109"/>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94"/>
          <p:cNvSpPr/>
          <p:nvPr/>
        </p:nvSpPr>
        <p:spPr>
          <a:xfrm rot="5400000">
            <a:off x="849828" y="3365655"/>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68" name="Google Shape;1868;p94"/>
          <p:cNvPicPr preferRelativeResize="0"/>
          <p:nvPr/>
        </p:nvPicPr>
        <p:blipFill>
          <a:blip r:embed="rId3">
            <a:alphaModFix/>
          </a:blip>
          <a:stretch>
            <a:fillRect/>
          </a:stretch>
        </p:blipFill>
        <p:spPr>
          <a:xfrm>
            <a:off x="2618169" y="1166700"/>
            <a:ext cx="6240917" cy="3510516"/>
          </a:xfrm>
          <a:prstGeom prst="rect">
            <a:avLst/>
          </a:prstGeom>
          <a:noFill/>
          <a:ln>
            <a:noFill/>
          </a:ln>
        </p:spPr>
      </p:pic>
      <p:sp>
        <p:nvSpPr>
          <p:cNvPr id="1869" name="Google Shape;1869;p94"/>
          <p:cNvSpPr/>
          <p:nvPr/>
        </p:nvSpPr>
        <p:spPr>
          <a:xfrm>
            <a:off x="-76197" y="266500"/>
            <a:ext cx="2880000" cy="581400"/>
          </a:xfrm>
          <a:prstGeom prst="roundRect">
            <a:avLst>
              <a:gd fmla="val 16667" name="adj"/>
            </a:avLst>
          </a:prstGeom>
          <a:solidFill>
            <a:srgbClr val="0C79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870" name="Google Shape;1870;p94"/>
          <p:cNvSpPr txBox="1"/>
          <p:nvPr/>
        </p:nvSpPr>
        <p:spPr>
          <a:xfrm flipH="1">
            <a:off x="-99" y="430450"/>
            <a:ext cx="27096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Conclusion et réalisation</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8"/>
                                        </p:tgtEl>
                                        <p:attrNameLst>
                                          <p:attrName>style.visibility</p:attrName>
                                        </p:attrNameLst>
                                      </p:cBhvr>
                                      <p:to>
                                        <p:strVal val="visible"/>
                                      </p:to>
                                    </p:set>
                                    <p:animEffect filter="fade" transition="in">
                                      <p:cBhvr>
                                        <p:cTn dur="1000"/>
                                        <p:tgtEl>
                                          <p:spTgt spid="18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4" name="Shape 1874"/>
        <p:cNvGrpSpPr/>
        <p:nvPr/>
      </p:nvGrpSpPr>
      <p:grpSpPr>
        <a:xfrm>
          <a:off x="0" y="0"/>
          <a:ext cx="0" cy="0"/>
          <a:chOff x="0" y="0"/>
          <a:chExt cx="0" cy="0"/>
        </a:xfrm>
      </p:grpSpPr>
      <p:sp>
        <p:nvSpPr>
          <p:cNvPr id="1875" name="Google Shape;1875;p95"/>
          <p:cNvSpPr txBox="1"/>
          <p:nvPr>
            <p:ph type="title"/>
          </p:nvPr>
        </p:nvSpPr>
        <p:spPr>
          <a:xfrm>
            <a:off x="2743200" y="300700"/>
            <a:ext cx="62781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Réalisation : </a:t>
            </a:r>
            <a:r>
              <a:rPr i="1" lang="en-GB">
                <a:latin typeface="Fira Sans Extra Condensed"/>
                <a:ea typeface="Fira Sans Extra Condensed"/>
                <a:cs typeface="Fira Sans Extra Condensed"/>
                <a:sym typeface="Fira Sans Extra Condensed"/>
              </a:rPr>
              <a:t>“Valider une fiche d'évaluation”</a:t>
            </a:r>
            <a:endParaRPr i="1">
              <a:latin typeface="Fira Sans Extra Condensed"/>
              <a:ea typeface="Fira Sans Extra Condensed"/>
              <a:cs typeface="Fira Sans Extra Condensed"/>
              <a:sym typeface="Fira Sans Extra Condensed"/>
            </a:endParaRPr>
          </a:p>
        </p:txBody>
      </p:sp>
      <p:sp>
        <p:nvSpPr>
          <p:cNvPr id="1876" name="Google Shape;1876;p9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877" name="Google Shape;1877;p95"/>
          <p:cNvSpPr/>
          <p:nvPr/>
        </p:nvSpPr>
        <p:spPr>
          <a:xfrm>
            <a:off x="-76207" y="5030225"/>
            <a:ext cx="9625500" cy="581400"/>
          </a:xfrm>
          <a:prstGeom prst="roundRect">
            <a:avLst>
              <a:gd fmla="val 16667" name="adj"/>
            </a:avLst>
          </a:prstGeom>
          <a:solidFill>
            <a:srgbClr val="0C79F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878" name="Google Shape;1878;p95"/>
          <p:cNvSpPr/>
          <p:nvPr/>
        </p:nvSpPr>
        <p:spPr>
          <a:xfrm>
            <a:off x="616613" y="1594836"/>
            <a:ext cx="544988" cy="62788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01</a:t>
            </a:r>
            <a:endParaRPr sz="600">
              <a:solidFill>
                <a:srgbClr val="FFFFFF"/>
              </a:solidFill>
              <a:latin typeface="Fira Sans Extra Condensed Medium"/>
              <a:ea typeface="Fira Sans Extra Condensed Medium"/>
              <a:cs typeface="Fira Sans Extra Condensed Medium"/>
              <a:sym typeface="Fira Sans Extra Condensed Medium"/>
            </a:endParaRPr>
          </a:p>
        </p:txBody>
      </p:sp>
      <p:sp>
        <p:nvSpPr>
          <p:cNvPr id="1879" name="Google Shape;1879;p95"/>
          <p:cNvSpPr txBox="1"/>
          <p:nvPr/>
        </p:nvSpPr>
        <p:spPr>
          <a:xfrm>
            <a:off x="1218744" y="1760542"/>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Authentication</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880" name="Google Shape;1880;p95"/>
          <p:cNvSpPr/>
          <p:nvPr/>
        </p:nvSpPr>
        <p:spPr>
          <a:xfrm>
            <a:off x="677409" y="1663423"/>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81" name="Google Shape;1881;p95"/>
          <p:cNvSpPr/>
          <p:nvPr/>
        </p:nvSpPr>
        <p:spPr>
          <a:xfrm>
            <a:off x="616626" y="2589395"/>
            <a:ext cx="544988" cy="627889"/>
          </a:xfrm>
          <a:custGeom>
            <a:rect b="b" l="l" r="r" t="t"/>
            <a:pathLst>
              <a:path extrusionOk="0" h="63152" w="54814">
                <a:moveTo>
                  <a:pt x="27510" y="1"/>
                </a:moveTo>
                <a:lnTo>
                  <a:pt x="120" y="15686"/>
                </a:lnTo>
                <a:lnTo>
                  <a:pt x="1" y="47261"/>
                </a:lnTo>
                <a:lnTo>
                  <a:pt x="27287" y="63151"/>
                </a:lnTo>
                <a:lnTo>
                  <a:pt x="54694" y="47466"/>
                </a:lnTo>
                <a:lnTo>
                  <a:pt x="54813" y="15874"/>
                </a:lnTo>
                <a:lnTo>
                  <a:pt x="27510"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02</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882" name="Google Shape;1882;p95"/>
          <p:cNvSpPr txBox="1"/>
          <p:nvPr/>
        </p:nvSpPr>
        <p:spPr>
          <a:xfrm>
            <a:off x="1218737" y="275653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Sélection d’un collaborateur</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883" name="Google Shape;1883;p95"/>
          <p:cNvSpPr/>
          <p:nvPr/>
        </p:nvSpPr>
        <p:spPr>
          <a:xfrm>
            <a:off x="677041" y="2657981"/>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84" name="Google Shape;1884;p95"/>
          <p:cNvSpPr/>
          <p:nvPr/>
        </p:nvSpPr>
        <p:spPr>
          <a:xfrm>
            <a:off x="614259" y="3655392"/>
            <a:ext cx="544988" cy="627889"/>
          </a:xfrm>
          <a:custGeom>
            <a:rect b="b" l="l" r="r" t="t"/>
            <a:pathLst>
              <a:path extrusionOk="0" h="63152" w="54814">
                <a:moveTo>
                  <a:pt x="27526" y="1"/>
                </a:moveTo>
                <a:lnTo>
                  <a:pt x="120" y="15686"/>
                </a:lnTo>
                <a:lnTo>
                  <a:pt x="1" y="47261"/>
                </a:lnTo>
                <a:lnTo>
                  <a:pt x="27287" y="63151"/>
                </a:lnTo>
                <a:lnTo>
                  <a:pt x="54694" y="47466"/>
                </a:lnTo>
                <a:lnTo>
                  <a:pt x="54813" y="15874"/>
                </a:lnTo>
                <a:lnTo>
                  <a:pt x="27526" y="1"/>
                </a:lnTo>
                <a:close/>
              </a:path>
            </a:pathLst>
          </a:custGeom>
          <a:solidFill>
            <a:srgbClr val="0C79F3"/>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03</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885" name="Google Shape;1885;p95"/>
          <p:cNvSpPr txBox="1"/>
          <p:nvPr/>
        </p:nvSpPr>
        <p:spPr>
          <a:xfrm>
            <a:off x="1218742" y="384219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0C79F3"/>
                </a:solidFill>
                <a:latin typeface="Fira Sans Extra Condensed Medium"/>
                <a:ea typeface="Fira Sans Extra Condensed Medium"/>
                <a:cs typeface="Fira Sans Extra Condensed Medium"/>
                <a:sym typeface="Fira Sans Extra Condensed Medium"/>
              </a:rPr>
              <a:t>Remplir le </a:t>
            </a:r>
            <a:endParaRPr sz="900">
              <a:solidFill>
                <a:srgbClr val="0C79F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900">
                <a:solidFill>
                  <a:srgbClr val="0C79F3"/>
                </a:solidFill>
                <a:latin typeface="Fira Sans Extra Condensed Medium"/>
                <a:ea typeface="Fira Sans Extra Condensed Medium"/>
                <a:cs typeface="Fira Sans Extra Condensed Medium"/>
                <a:sym typeface="Fira Sans Extra Condensed Medium"/>
              </a:rPr>
              <a:t>questionnaire</a:t>
            </a:r>
            <a:endParaRPr sz="900">
              <a:solidFill>
                <a:srgbClr val="0C79F3"/>
              </a:solidFill>
              <a:latin typeface="Fira Sans Extra Condensed Medium"/>
              <a:ea typeface="Fira Sans Extra Condensed Medium"/>
              <a:cs typeface="Fira Sans Extra Condensed Medium"/>
              <a:sym typeface="Fira Sans Extra Condensed Medium"/>
            </a:endParaRPr>
          </a:p>
        </p:txBody>
      </p:sp>
      <p:sp>
        <p:nvSpPr>
          <p:cNvPr id="1886" name="Google Shape;1886;p95"/>
          <p:cNvSpPr/>
          <p:nvPr/>
        </p:nvSpPr>
        <p:spPr>
          <a:xfrm>
            <a:off x="677402" y="3723979"/>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887" name="Google Shape;1887;p95"/>
          <p:cNvSpPr/>
          <p:nvPr/>
        </p:nvSpPr>
        <p:spPr>
          <a:xfrm rot="5400000">
            <a:off x="851839" y="2371109"/>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95"/>
          <p:cNvSpPr/>
          <p:nvPr/>
        </p:nvSpPr>
        <p:spPr>
          <a:xfrm rot="5400000">
            <a:off x="849828" y="3365655"/>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89" name="Google Shape;1889;p95"/>
          <p:cNvPicPr preferRelativeResize="0"/>
          <p:nvPr/>
        </p:nvPicPr>
        <p:blipFill>
          <a:blip r:embed="rId3">
            <a:alphaModFix/>
          </a:blip>
          <a:stretch>
            <a:fillRect/>
          </a:stretch>
        </p:blipFill>
        <p:spPr>
          <a:xfrm>
            <a:off x="2618169" y="1166700"/>
            <a:ext cx="6240917" cy="3510516"/>
          </a:xfrm>
          <a:prstGeom prst="rect">
            <a:avLst/>
          </a:prstGeom>
          <a:noFill/>
          <a:ln>
            <a:noFill/>
          </a:ln>
        </p:spPr>
      </p:pic>
      <p:sp>
        <p:nvSpPr>
          <p:cNvPr id="1890" name="Google Shape;1890;p95"/>
          <p:cNvSpPr/>
          <p:nvPr/>
        </p:nvSpPr>
        <p:spPr>
          <a:xfrm>
            <a:off x="-76197" y="266500"/>
            <a:ext cx="2880000" cy="581400"/>
          </a:xfrm>
          <a:prstGeom prst="roundRect">
            <a:avLst>
              <a:gd fmla="val 16667" name="adj"/>
            </a:avLst>
          </a:prstGeom>
          <a:solidFill>
            <a:srgbClr val="0C79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891" name="Google Shape;1891;p95"/>
          <p:cNvSpPr txBox="1"/>
          <p:nvPr/>
        </p:nvSpPr>
        <p:spPr>
          <a:xfrm flipH="1">
            <a:off x="-99" y="430450"/>
            <a:ext cx="27096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Conclusion et réalisation</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9"/>
                                        </p:tgtEl>
                                        <p:attrNameLst>
                                          <p:attrName>style.visibility</p:attrName>
                                        </p:attrNameLst>
                                      </p:cBhvr>
                                      <p:to>
                                        <p:strVal val="visible"/>
                                      </p:to>
                                    </p:set>
                                    <p:animEffect filter="fade" transition="in">
                                      <p:cBhvr>
                                        <p:cTn dur="1000"/>
                                        <p:tgtEl>
                                          <p:spTgt spid="18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42"/>
          <p:cNvSpPr txBox="1"/>
          <p:nvPr>
            <p:ph type="title"/>
          </p:nvPr>
        </p:nvSpPr>
        <p:spPr>
          <a:xfrm>
            <a:off x="483675" y="234450"/>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Le Groupe de Développement du  Capitale Humain</a:t>
            </a:r>
            <a:endParaRPr/>
          </a:p>
        </p:txBody>
      </p:sp>
      <p:sp>
        <p:nvSpPr>
          <p:cNvPr id="406" name="Google Shape;406;p42"/>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407" name="Google Shape;407;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408" name="Google Shape;408;p42"/>
          <p:cNvSpPr/>
          <p:nvPr/>
        </p:nvSpPr>
        <p:spPr>
          <a:xfrm>
            <a:off x="3737837" y="1462515"/>
            <a:ext cx="1537500" cy="1537800"/>
          </a:xfrm>
          <a:prstGeom prst="ellipse">
            <a:avLst/>
          </a:prstGeom>
          <a:solidFill>
            <a:srgbClr val="C46A0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100">
                <a:solidFill>
                  <a:srgbClr val="FFFFFF"/>
                </a:solidFill>
                <a:latin typeface="Fira Sans Extra Condensed"/>
                <a:ea typeface="Fira Sans Extra Condensed"/>
                <a:cs typeface="Fira Sans Extra Condensed"/>
                <a:sym typeface="Fira Sans Extra Condensed"/>
              </a:rPr>
              <a:t>Remettre</a:t>
            </a:r>
            <a:r>
              <a:rPr b="1" lang="en-GB" sz="1100">
                <a:solidFill>
                  <a:srgbClr val="FFFFFF"/>
                </a:solidFill>
                <a:latin typeface="Fira Sans Extra Condensed"/>
                <a:ea typeface="Fira Sans Extra Condensed"/>
                <a:cs typeface="Fira Sans Extra Condensed"/>
                <a:sym typeface="Fira Sans Extra Condensed"/>
              </a:rPr>
              <a:t> l’humain au centre de </a:t>
            </a:r>
            <a:r>
              <a:rPr b="1" lang="en-GB" sz="1100">
                <a:solidFill>
                  <a:srgbClr val="FFFFFF"/>
                </a:solidFill>
                <a:latin typeface="Fira Sans Extra Condensed"/>
                <a:ea typeface="Fira Sans Extra Condensed"/>
                <a:cs typeface="Fira Sans Extra Condensed"/>
                <a:sym typeface="Fira Sans Extra Condensed"/>
              </a:rPr>
              <a:t>développement</a:t>
            </a:r>
            <a:endParaRPr b="1" sz="1100">
              <a:solidFill>
                <a:srgbClr val="FFFFFF"/>
              </a:solidFill>
              <a:latin typeface="Fira Sans Extra Condensed"/>
              <a:ea typeface="Fira Sans Extra Condensed"/>
              <a:cs typeface="Fira Sans Extra Condensed"/>
              <a:sym typeface="Fira Sans Extra Condensed"/>
            </a:endParaRPr>
          </a:p>
        </p:txBody>
      </p:sp>
      <p:grpSp>
        <p:nvGrpSpPr>
          <p:cNvPr id="409" name="Google Shape;409;p42"/>
          <p:cNvGrpSpPr/>
          <p:nvPr/>
        </p:nvGrpSpPr>
        <p:grpSpPr>
          <a:xfrm>
            <a:off x="4993098" y="1462392"/>
            <a:ext cx="854695" cy="854695"/>
            <a:chOff x="4957440" y="1563794"/>
            <a:chExt cx="1130100" cy="1130100"/>
          </a:xfrm>
        </p:grpSpPr>
        <p:sp>
          <p:nvSpPr>
            <p:cNvPr id="410" name="Google Shape;410;p42"/>
            <p:cNvSpPr/>
            <p:nvPr/>
          </p:nvSpPr>
          <p:spPr>
            <a:xfrm>
              <a:off x="4957440" y="1563794"/>
              <a:ext cx="1130100" cy="1130100"/>
            </a:xfrm>
            <a:prstGeom prst="ellipse">
              <a:avLst/>
            </a:pr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rgbClr val="FFFFFF"/>
                </a:solidFill>
                <a:latin typeface="Fira Sans Extra Condensed"/>
                <a:ea typeface="Fira Sans Extra Condensed"/>
                <a:cs typeface="Fira Sans Extra Condensed"/>
                <a:sym typeface="Fira Sans Extra Condensed"/>
              </a:endParaRPr>
            </a:p>
          </p:txBody>
        </p:sp>
        <p:sp>
          <p:nvSpPr>
            <p:cNvPr id="411" name="Google Shape;411;p42"/>
            <p:cNvSpPr/>
            <p:nvPr/>
          </p:nvSpPr>
          <p:spPr>
            <a:xfrm>
              <a:off x="5051250" y="1843970"/>
              <a:ext cx="217800" cy="2178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412" name="Google Shape;412;p42"/>
          <p:cNvSpPr/>
          <p:nvPr/>
        </p:nvSpPr>
        <p:spPr>
          <a:xfrm>
            <a:off x="1090792" y="2806093"/>
            <a:ext cx="1461300" cy="1087800"/>
          </a:xfrm>
          <a:prstGeom prst="roundRect">
            <a:avLst>
              <a:gd fmla="val 16667" name="adj"/>
            </a:avLst>
          </a:pr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2"/>
          <p:cNvSpPr txBox="1"/>
          <p:nvPr/>
        </p:nvSpPr>
        <p:spPr>
          <a:xfrm>
            <a:off x="1245070" y="3578188"/>
            <a:ext cx="1172700" cy="17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100">
                <a:solidFill>
                  <a:srgbClr val="FFFFFF"/>
                </a:solidFill>
                <a:latin typeface="Fira Sans Extra Condensed"/>
                <a:ea typeface="Fira Sans Extra Condensed"/>
                <a:cs typeface="Fira Sans Extra Condensed"/>
                <a:sym typeface="Fira Sans Extra Condensed"/>
              </a:rPr>
              <a:t>Développement</a:t>
            </a:r>
            <a:endParaRPr b="1" sz="1100">
              <a:solidFill>
                <a:srgbClr val="FFFFFF"/>
              </a:solidFill>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b="1" lang="en-GB" sz="1100">
                <a:solidFill>
                  <a:srgbClr val="FFFFFF"/>
                </a:solidFill>
                <a:latin typeface="Fira Sans Extra Condensed"/>
                <a:ea typeface="Fira Sans Extra Condensed"/>
                <a:cs typeface="Fira Sans Extra Condensed"/>
                <a:sym typeface="Fira Sans Extra Condensed"/>
              </a:rPr>
              <a:t>Social</a:t>
            </a:r>
            <a:endParaRPr b="1" sz="1100">
              <a:solidFill>
                <a:srgbClr val="FFFFFF"/>
              </a:solidFill>
              <a:latin typeface="Fira Sans Extra Condensed"/>
              <a:ea typeface="Fira Sans Extra Condensed"/>
              <a:cs typeface="Fira Sans Extra Condensed"/>
              <a:sym typeface="Fira Sans Extra Condensed"/>
            </a:endParaRPr>
          </a:p>
        </p:txBody>
      </p:sp>
      <p:grpSp>
        <p:nvGrpSpPr>
          <p:cNvPr id="414" name="Google Shape;414;p42"/>
          <p:cNvGrpSpPr/>
          <p:nvPr/>
        </p:nvGrpSpPr>
        <p:grpSpPr>
          <a:xfrm>
            <a:off x="3156693" y="1462392"/>
            <a:ext cx="854695" cy="854695"/>
            <a:chOff x="4957440" y="1563794"/>
            <a:chExt cx="1130100" cy="1130100"/>
          </a:xfrm>
        </p:grpSpPr>
        <p:sp>
          <p:nvSpPr>
            <p:cNvPr id="415" name="Google Shape;415;p42"/>
            <p:cNvSpPr/>
            <p:nvPr/>
          </p:nvSpPr>
          <p:spPr>
            <a:xfrm>
              <a:off x="4957440" y="1563794"/>
              <a:ext cx="1130100" cy="1130100"/>
            </a:xfrm>
            <a:prstGeom prst="ellipse">
              <a:avLst/>
            </a:pr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rgbClr val="FFFFFF"/>
                </a:solidFill>
                <a:latin typeface="Fira Sans Extra Condensed"/>
                <a:ea typeface="Fira Sans Extra Condensed"/>
                <a:cs typeface="Fira Sans Extra Condensed"/>
                <a:sym typeface="Fira Sans Extra Condensed"/>
              </a:endParaRPr>
            </a:p>
          </p:txBody>
        </p:sp>
        <p:sp>
          <p:nvSpPr>
            <p:cNvPr id="416" name="Google Shape;416;p42"/>
            <p:cNvSpPr/>
            <p:nvPr/>
          </p:nvSpPr>
          <p:spPr>
            <a:xfrm>
              <a:off x="5051250" y="1843970"/>
              <a:ext cx="217800" cy="2178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417" name="Google Shape;417;p42"/>
          <p:cNvGrpSpPr/>
          <p:nvPr/>
        </p:nvGrpSpPr>
        <p:grpSpPr>
          <a:xfrm>
            <a:off x="4079240" y="774849"/>
            <a:ext cx="854700" cy="854700"/>
            <a:chOff x="4079240" y="774849"/>
            <a:chExt cx="854700" cy="854700"/>
          </a:xfrm>
        </p:grpSpPr>
        <p:sp>
          <p:nvSpPr>
            <p:cNvPr id="418" name="Google Shape;418;p42"/>
            <p:cNvSpPr/>
            <p:nvPr/>
          </p:nvSpPr>
          <p:spPr>
            <a:xfrm>
              <a:off x="4079240" y="774849"/>
              <a:ext cx="854700" cy="854700"/>
            </a:xfrm>
            <a:prstGeom prst="ellipse">
              <a:avLst/>
            </a:pr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rgbClr val="FFFFFF"/>
                </a:solidFill>
                <a:latin typeface="Fira Sans Extra Condensed"/>
                <a:ea typeface="Fira Sans Extra Condensed"/>
                <a:cs typeface="Fira Sans Extra Condensed"/>
                <a:sym typeface="Fira Sans Extra Condensed"/>
              </a:endParaRPr>
            </a:p>
          </p:txBody>
        </p:sp>
        <p:pic>
          <p:nvPicPr>
            <p:cNvPr id="419" name="Google Shape;419;p42"/>
            <p:cNvPicPr preferRelativeResize="0"/>
            <p:nvPr/>
          </p:nvPicPr>
          <p:blipFill>
            <a:blip r:embed="rId3">
              <a:alphaModFix/>
            </a:blip>
            <a:stretch>
              <a:fillRect/>
            </a:stretch>
          </p:blipFill>
          <p:spPr>
            <a:xfrm>
              <a:off x="4295030" y="1024640"/>
              <a:ext cx="423314" cy="423314"/>
            </a:xfrm>
            <a:prstGeom prst="rect">
              <a:avLst/>
            </a:prstGeom>
            <a:noFill/>
            <a:ln>
              <a:noFill/>
            </a:ln>
          </p:spPr>
        </p:pic>
      </p:grpSp>
      <p:pic>
        <p:nvPicPr>
          <p:cNvPr id="420" name="Google Shape;420;p42"/>
          <p:cNvPicPr preferRelativeResize="0"/>
          <p:nvPr/>
        </p:nvPicPr>
        <p:blipFill>
          <a:blip r:embed="rId4">
            <a:alphaModFix/>
          </a:blip>
          <a:stretch>
            <a:fillRect/>
          </a:stretch>
        </p:blipFill>
        <p:spPr>
          <a:xfrm>
            <a:off x="5200414" y="1607059"/>
            <a:ext cx="440188" cy="440209"/>
          </a:xfrm>
          <a:prstGeom prst="rect">
            <a:avLst/>
          </a:prstGeom>
          <a:noFill/>
          <a:ln>
            <a:noFill/>
          </a:ln>
        </p:spPr>
      </p:pic>
      <p:pic>
        <p:nvPicPr>
          <p:cNvPr id="421" name="Google Shape;421;p42"/>
          <p:cNvPicPr preferRelativeResize="0"/>
          <p:nvPr/>
        </p:nvPicPr>
        <p:blipFill>
          <a:blip r:embed="rId5">
            <a:alphaModFix/>
          </a:blip>
          <a:stretch>
            <a:fillRect/>
          </a:stretch>
        </p:blipFill>
        <p:spPr>
          <a:xfrm>
            <a:off x="3372436" y="1678083"/>
            <a:ext cx="423325" cy="423347"/>
          </a:xfrm>
          <a:prstGeom prst="rect">
            <a:avLst/>
          </a:prstGeom>
          <a:noFill/>
          <a:ln>
            <a:noFill/>
          </a:ln>
        </p:spPr>
      </p:pic>
      <p:grpSp>
        <p:nvGrpSpPr>
          <p:cNvPr id="422" name="Google Shape;422;p42"/>
          <p:cNvGrpSpPr/>
          <p:nvPr/>
        </p:nvGrpSpPr>
        <p:grpSpPr>
          <a:xfrm>
            <a:off x="3349638" y="2559723"/>
            <a:ext cx="854700" cy="854700"/>
            <a:chOff x="3349638" y="2559723"/>
            <a:chExt cx="854700" cy="854700"/>
          </a:xfrm>
        </p:grpSpPr>
        <p:sp>
          <p:nvSpPr>
            <p:cNvPr id="423" name="Google Shape;423;p42"/>
            <p:cNvSpPr/>
            <p:nvPr/>
          </p:nvSpPr>
          <p:spPr>
            <a:xfrm>
              <a:off x="3349638" y="2559723"/>
              <a:ext cx="854700" cy="854700"/>
            </a:xfrm>
            <a:prstGeom prst="ellipse">
              <a:avLst/>
            </a:pr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rgbClr val="FFFFFF"/>
                </a:solidFill>
                <a:latin typeface="Fira Sans Extra Condensed"/>
                <a:ea typeface="Fira Sans Extra Condensed"/>
                <a:cs typeface="Fira Sans Extra Condensed"/>
                <a:sym typeface="Fira Sans Extra Condensed"/>
              </a:endParaRPr>
            </a:p>
          </p:txBody>
        </p:sp>
        <p:pic>
          <p:nvPicPr>
            <p:cNvPr id="424" name="Google Shape;424;p42"/>
            <p:cNvPicPr preferRelativeResize="0"/>
            <p:nvPr/>
          </p:nvPicPr>
          <p:blipFill>
            <a:blip r:embed="rId6">
              <a:alphaModFix/>
            </a:blip>
            <a:stretch>
              <a:fillRect/>
            </a:stretch>
          </p:blipFill>
          <p:spPr>
            <a:xfrm>
              <a:off x="3555180" y="2721786"/>
              <a:ext cx="443674" cy="443674"/>
            </a:xfrm>
            <a:prstGeom prst="rect">
              <a:avLst/>
            </a:prstGeom>
            <a:noFill/>
            <a:ln>
              <a:noFill/>
            </a:ln>
          </p:spPr>
        </p:pic>
      </p:grpSp>
      <p:grpSp>
        <p:nvGrpSpPr>
          <p:cNvPr id="425" name="Google Shape;425;p42"/>
          <p:cNvGrpSpPr/>
          <p:nvPr/>
        </p:nvGrpSpPr>
        <p:grpSpPr>
          <a:xfrm>
            <a:off x="4753009" y="2547642"/>
            <a:ext cx="886023" cy="878258"/>
            <a:chOff x="4753009" y="2547642"/>
            <a:chExt cx="886023" cy="878258"/>
          </a:xfrm>
        </p:grpSpPr>
        <p:grpSp>
          <p:nvGrpSpPr>
            <p:cNvPr id="426" name="Google Shape;426;p42"/>
            <p:cNvGrpSpPr/>
            <p:nvPr/>
          </p:nvGrpSpPr>
          <p:grpSpPr>
            <a:xfrm>
              <a:off x="4753009" y="2547642"/>
              <a:ext cx="886023" cy="878258"/>
              <a:chOff x="5009825" y="3369545"/>
              <a:chExt cx="1171523" cy="1161257"/>
            </a:xfrm>
          </p:grpSpPr>
          <p:sp>
            <p:nvSpPr>
              <p:cNvPr id="427" name="Google Shape;427;p42"/>
              <p:cNvSpPr/>
              <p:nvPr/>
            </p:nvSpPr>
            <p:spPr>
              <a:xfrm>
                <a:off x="5051248" y="3400702"/>
                <a:ext cx="1130100" cy="1130100"/>
              </a:xfrm>
              <a:prstGeom prst="ellipse">
                <a:avLst/>
              </a:pr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rgbClr val="FFFFFF"/>
                  </a:solidFill>
                  <a:latin typeface="Fira Sans Extra Condensed"/>
                  <a:ea typeface="Fira Sans Extra Condensed"/>
                  <a:cs typeface="Fira Sans Extra Condensed"/>
                  <a:sym typeface="Fira Sans Extra Condensed"/>
                </a:endParaRPr>
              </a:p>
            </p:txBody>
          </p:sp>
          <p:sp>
            <p:nvSpPr>
              <p:cNvPr id="428" name="Google Shape;428;p42"/>
              <p:cNvSpPr/>
              <p:nvPr/>
            </p:nvSpPr>
            <p:spPr>
              <a:xfrm>
                <a:off x="5724950" y="3369545"/>
                <a:ext cx="217800" cy="2178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29" name="Google Shape;429;p42"/>
              <p:cNvSpPr/>
              <p:nvPr/>
            </p:nvSpPr>
            <p:spPr>
              <a:xfrm>
                <a:off x="5009825" y="4169395"/>
                <a:ext cx="217800" cy="2178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pic>
          <p:nvPicPr>
            <p:cNvPr id="430" name="Google Shape;430;p42"/>
            <p:cNvPicPr preferRelativeResize="0"/>
            <p:nvPr/>
          </p:nvPicPr>
          <p:blipFill>
            <a:blip r:embed="rId7">
              <a:alphaModFix/>
            </a:blip>
            <a:stretch>
              <a:fillRect/>
            </a:stretch>
          </p:blipFill>
          <p:spPr>
            <a:xfrm>
              <a:off x="5001894" y="2748683"/>
              <a:ext cx="423325" cy="423325"/>
            </a:xfrm>
            <a:prstGeom prst="rect">
              <a:avLst/>
            </a:prstGeom>
            <a:noFill/>
            <a:ln>
              <a:noFill/>
            </a:ln>
          </p:spPr>
        </p:pic>
      </p:grpSp>
      <p:grpSp>
        <p:nvGrpSpPr>
          <p:cNvPr id="431" name="Google Shape;431;p42"/>
          <p:cNvGrpSpPr/>
          <p:nvPr/>
        </p:nvGrpSpPr>
        <p:grpSpPr>
          <a:xfrm>
            <a:off x="3281906" y="1202199"/>
            <a:ext cx="2440720" cy="2098535"/>
            <a:chOff x="3281906" y="1202199"/>
            <a:chExt cx="2440720" cy="2098535"/>
          </a:xfrm>
        </p:grpSpPr>
        <p:cxnSp>
          <p:nvCxnSpPr>
            <p:cNvPr id="432" name="Google Shape;432;p42"/>
            <p:cNvCxnSpPr>
              <a:stCxn id="415" idx="0"/>
              <a:endCxn id="418" idx="2"/>
            </p:cNvCxnSpPr>
            <p:nvPr/>
          </p:nvCxnSpPr>
          <p:spPr>
            <a:xfrm rot="-5400000">
              <a:off x="3701640" y="1084692"/>
              <a:ext cx="260100" cy="495300"/>
            </a:xfrm>
            <a:prstGeom prst="curvedConnector2">
              <a:avLst/>
            </a:prstGeom>
            <a:noFill/>
            <a:ln cap="flat" cmpd="sng" w="19050">
              <a:solidFill>
                <a:srgbClr val="999999"/>
              </a:solidFill>
              <a:prstDash val="solid"/>
              <a:round/>
              <a:headEnd len="med" w="med" type="none"/>
              <a:tailEnd len="med" w="med" type="triangle"/>
            </a:ln>
          </p:spPr>
        </p:cxnSp>
        <p:cxnSp>
          <p:nvCxnSpPr>
            <p:cNvPr id="433" name="Google Shape;433;p42"/>
            <p:cNvCxnSpPr>
              <a:stCxn id="410" idx="5"/>
              <a:endCxn id="427" idx="7"/>
            </p:cNvCxnSpPr>
            <p:nvPr/>
          </p:nvCxnSpPr>
          <p:spPr>
            <a:xfrm rot="5400000">
              <a:off x="5365925" y="2339819"/>
              <a:ext cx="504600" cy="208800"/>
            </a:xfrm>
            <a:prstGeom prst="curvedConnector3">
              <a:avLst>
                <a:gd fmla="val 50004" name="adj1"/>
              </a:avLst>
            </a:prstGeom>
            <a:noFill/>
            <a:ln cap="flat" cmpd="sng" w="19050">
              <a:solidFill>
                <a:srgbClr val="999999"/>
              </a:solidFill>
              <a:prstDash val="solid"/>
              <a:round/>
              <a:headEnd len="med" w="med" type="none"/>
              <a:tailEnd len="med" w="med" type="triangle"/>
            </a:ln>
          </p:spPr>
        </p:cxnSp>
        <p:cxnSp>
          <p:nvCxnSpPr>
            <p:cNvPr id="434" name="Google Shape;434;p42"/>
            <p:cNvCxnSpPr>
              <a:stCxn id="418" idx="6"/>
              <a:endCxn id="410" idx="0"/>
            </p:cNvCxnSpPr>
            <p:nvPr/>
          </p:nvCxnSpPr>
          <p:spPr>
            <a:xfrm>
              <a:off x="4933940" y="1202199"/>
              <a:ext cx="486600" cy="260100"/>
            </a:xfrm>
            <a:prstGeom prst="curvedConnector2">
              <a:avLst/>
            </a:prstGeom>
            <a:noFill/>
            <a:ln cap="flat" cmpd="sng" w="19050">
              <a:solidFill>
                <a:srgbClr val="999999"/>
              </a:solidFill>
              <a:prstDash val="solid"/>
              <a:round/>
              <a:headEnd len="med" w="med" type="none"/>
              <a:tailEnd len="med" w="med" type="triangle"/>
            </a:ln>
          </p:spPr>
        </p:cxnSp>
        <p:cxnSp>
          <p:nvCxnSpPr>
            <p:cNvPr id="435" name="Google Shape;435;p42"/>
            <p:cNvCxnSpPr>
              <a:stCxn id="427" idx="3"/>
              <a:endCxn id="423" idx="5"/>
            </p:cNvCxnSpPr>
            <p:nvPr/>
          </p:nvCxnSpPr>
          <p:spPr>
            <a:xfrm flipH="1" rot="5400000">
              <a:off x="4488605" y="2879833"/>
              <a:ext cx="11400" cy="830400"/>
            </a:xfrm>
            <a:prstGeom prst="curvedConnector3">
              <a:avLst>
                <a:gd fmla="val -3186773" name="adj1"/>
              </a:avLst>
            </a:prstGeom>
            <a:noFill/>
            <a:ln cap="flat" cmpd="sng" w="19050">
              <a:solidFill>
                <a:srgbClr val="999999"/>
              </a:solidFill>
              <a:prstDash val="solid"/>
              <a:round/>
              <a:headEnd len="med" w="med" type="none"/>
              <a:tailEnd len="med" w="med" type="triangle"/>
            </a:ln>
          </p:spPr>
        </p:cxnSp>
        <p:cxnSp>
          <p:nvCxnSpPr>
            <p:cNvPr id="436" name="Google Shape;436;p42"/>
            <p:cNvCxnSpPr>
              <a:stCxn id="423" idx="1"/>
              <a:endCxn id="415" idx="3"/>
            </p:cNvCxnSpPr>
            <p:nvPr/>
          </p:nvCxnSpPr>
          <p:spPr>
            <a:xfrm flipH="1" rot="5400000">
              <a:off x="3131906" y="2341991"/>
              <a:ext cx="492900" cy="192900"/>
            </a:xfrm>
            <a:prstGeom prst="curvedConnector3">
              <a:avLst>
                <a:gd fmla="val 50010" name="adj1"/>
              </a:avLst>
            </a:prstGeom>
            <a:noFill/>
            <a:ln cap="flat" cmpd="sng" w="19050">
              <a:solidFill>
                <a:srgbClr val="999999"/>
              </a:solidFill>
              <a:prstDash val="solid"/>
              <a:round/>
              <a:headEnd len="med" w="med" type="none"/>
              <a:tailEnd len="med" w="med" type="triangle"/>
            </a:ln>
          </p:spPr>
        </p:cxnSp>
      </p:grpSp>
      <p:grpSp>
        <p:nvGrpSpPr>
          <p:cNvPr id="437" name="Google Shape;437;p42"/>
          <p:cNvGrpSpPr/>
          <p:nvPr/>
        </p:nvGrpSpPr>
        <p:grpSpPr>
          <a:xfrm>
            <a:off x="1090780" y="1059368"/>
            <a:ext cx="1461300" cy="1087800"/>
            <a:chOff x="1090780" y="1059368"/>
            <a:chExt cx="1461300" cy="1087800"/>
          </a:xfrm>
        </p:grpSpPr>
        <p:sp>
          <p:nvSpPr>
            <p:cNvPr id="438" name="Google Shape;438;p42"/>
            <p:cNvSpPr/>
            <p:nvPr/>
          </p:nvSpPr>
          <p:spPr>
            <a:xfrm>
              <a:off x="1090780" y="1059368"/>
              <a:ext cx="1461300" cy="1087800"/>
            </a:xfrm>
            <a:prstGeom prst="roundRect">
              <a:avLst>
                <a:gd fmla="val 16667" name="adj"/>
              </a:avLst>
            </a:pr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2"/>
            <p:cNvSpPr txBox="1"/>
            <p:nvPr/>
          </p:nvSpPr>
          <p:spPr>
            <a:xfrm>
              <a:off x="1328491" y="1801008"/>
              <a:ext cx="985800" cy="17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100">
                  <a:solidFill>
                    <a:srgbClr val="FFFFFF"/>
                  </a:solidFill>
                  <a:latin typeface="Fira Sans Extra Condensed"/>
                  <a:ea typeface="Fira Sans Extra Condensed"/>
                  <a:cs typeface="Fira Sans Extra Condensed"/>
                  <a:sym typeface="Fira Sans Extra Condensed"/>
                </a:rPr>
                <a:t>BCP </a:t>
              </a:r>
              <a:r>
                <a:rPr b="1" lang="en-GB" sz="1100">
                  <a:solidFill>
                    <a:srgbClr val="FFFFFF"/>
                  </a:solidFill>
                  <a:latin typeface="Fira Sans Extra Condensed"/>
                  <a:ea typeface="Fira Sans Extra Condensed"/>
                  <a:cs typeface="Fira Sans Extra Condensed"/>
                  <a:sym typeface="Fira Sans Extra Condensed"/>
                </a:rPr>
                <a:t>Academy</a:t>
              </a:r>
              <a:endParaRPr b="1" sz="1100">
                <a:solidFill>
                  <a:srgbClr val="FFFFFF"/>
                </a:solidFill>
                <a:latin typeface="Fira Sans Extra Condensed"/>
                <a:ea typeface="Fira Sans Extra Condensed"/>
                <a:cs typeface="Fira Sans Extra Condensed"/>
                <a:sym typeface="Fira Sans Extra Condensed"/>
              </a:endParaRPr>
            </a:p>
          </p:txBody>
        </p:sp>
        <p:pic>
          <p:nvPicPr>
            <p:cNvPr id="440" name="Google Shape;440;p42"/>
            <p:cNvPicPr preferRelativeResize="0"/>
            <p:nvPr/>
          </p:nvPicPr>
          <p:blipFill>
            <a:blip r:embed="rId3">
              <a:alphaModFix/>
            </a:blip>
            <a:stretch>
              <a:fillRect/>
            </a:stretch>
          </p:blipFill>
          <p:spPr>
            <a:xfrm>
              <a:off x="1549250" y="1243538"/>
              <a:ext cx="548700" cy="548724"/>
            </a:xfrm>
            <a:prstGeom prst="rect">
              <a:avLst/>
            </a:prstGeom>
            <a:noFill/>
            <a:ln>
              <a:noFill/>
            </a:ln>
          </p:spPr>
        </p:pic>
      </p:grpSp>
      <p:pic>
        <p:nvPicPr>
          <p:cNvPr id="441" name="Google Shape;441;p42"/>
          <p:cNvPicPr preferRelativeResize="0"/>
          <p:nvPr/>
        </p:nvPicPr>
        <p:blipFill>
          <a:blip r:embed="rId5">
            <a:alphaModFix/>
          </a:blip>
          <a:stretch>
            <a:fillRect/>
          </a:stretch>
        </p:blipFill>
        <p:spPr>
          <a:xfrm>
            <a:off x="1581547" y="2946205"/>
            <a:ext cx="479700" cy="479700"/>
          </a:xfrm>
          <a:prstGeom prst="rect">
            <a:avLst/>
          </a:prstGeom>
          <a:noFill/>
          <a:ln>
            <a:noFill/>
          </a:ln>
        </p:spPr>
      </p:pic>
      <p:grpSp>
        <p:nvGrpSpPr>
          <p:cNvPr id="442" name="Google Shape;442;p42"/>
          <p:cNvGrpSpPr/>
          <p:nvPr/>
        </p:nvGrpSpPr>
        <p:grpSpPr>
          <a:xfrm>
            <a:off x="6566690" y="2768830"/>
            <a:ext cx="1461300" cy="1087800"/>
            <a:chOff x="6566690" y="2768830"/>
            <a:chExt cx="1461300" cy="1087800"/>
          </a:xfrm>
        </p:grpSpPr>
        <p:sp>
          <p:nvSpPr>
            <p:cNvPr id="443" name="Google Shape;443;p42"/>
            <p:cNvSpPr/>
            <p:nvPr/>
          </p:nvSpPr>
          <p:spPr>
            <a:xfrm>
              <a:off x="6566690" y="2768830"/>
              <a:ext cx="1461300" cy="1087800"/>
            </a:xfrm>
            <a:prstGeom prst="roundRect">
              <a:avLst>
                <a:gd fmla="val 16667" name="adj"/>
              </a:avLst>
            </a:pr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2"/>
            <p:cNvSpPr txBox="1"/>
            <p:nvPr/>
          </p:nvSpPr>
          <p:spPr>
            <a:xfrm>
              <a:off x="6669815" y="3502219"/>
              <a:ext cx="1263000" cy="17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Structures, Talents</a:t>
              </a:r>
              <a:endParaRPr b="1" sz="1000">
                <a:solidFill>
                  <a:srgbClr val="FFFFFF"/>
                </a:solidFill>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Et </a:t>
              </a:r>
              <a:r>
                <a:rPr b="1" lang="en-GB" sz="1000">
                  <a:solidFill>
                    <a:srgbClr val="FFFFFF"/>
                  </a:solidFill>
                  <a:latin typeface="Fira Sans Extra Condensed"/>
                  <a:ea typeface="Fira Sans Extra Condensed"/>
                  <a:cs typeface="Fira Sans Extra Condensed"/>
                  <a:sym typeface="Fira Sans Extra Condensed"/>
                </a:rPr>
                <a:t>Synergie</a:t>
              </a:r>
              <a:r>
                <a:rPr b="1" lang="en-GB" sz="1000">
                  <a:solidFill>
                    <a:srgbClr val="FFFFFF"/>
                  </a:solidFill>
                  <a:latin typeface="Fira Sans Extra Condensed"/>
                  <a:ea typeface="Fira Sans Extra Condensed"/>
                  <a:cs typeface="Fira Sans Extra Condensed"/>
                  <a:sym typeface="Fira Sans Extra Condensed"/>
                </a:rPr>
                <a:t> RH Groupe</a:t>
              </a:r>
              <a:endParaRPr b="1" sz="1000">
                <a:solidFill>
                  <a:srgbClr val="FFFFFF"/>
                </a:solidFill>
                <a:latin typeface="Fira Sans Extra Condensed"/>
                <a:ea typeface="Fira Sans Extra Condensed"/>
                <a:cs typeface="Fira Sans Extra Condensed"/>
                <a:sym typeface="Fira Sans Extra Condensed"/>
              </a:endParaRPr>
            </a:p>
          </p:txBody>
        </p:sp>
        <p:pic>
          <p:nvPicPr>
            <p:cNvPr id="445" name="Google Shape;445;p42"/>
            <p:cNvPicPr preferRelativeResize="0"/>
            <p:nvPr/>
          </p:nvPicPr>
          <p:blipFill>
            <a:blip r:embed="rId4">
              <a:alphaModFix/>
            </a:blip>
            <a:stretch>
              <a:fillRect/>
            </a:stretch>
          </p:blipFill>
          <p:spPr>
            <a:xfrm>
              <a:off x="7048064" y="2849124"/>
              <a:ext cx="483488" cy="483488"/>
            </a:xfrm>
            <a:prstGeom prst="rect">
              <a:avLst/>
            </a:prstGeom>
            <a:noFill/>
            <a:ln>
              <a:noFill/>
            </a:ln>
          </p:spPr>
        </p:pic>
      </p:grpSp>
      <p:grpSp>
        <p:nvGrpSpPr>
          <p:cNvPr id="446" name="Google Shape;446;p42"/>
          <p:cNvGrpSpPr/>
          <p:nvPr/>
        </p:nvGrpSpPr>
        <p:grpSpPr>
          <a:xfrm>
            <a:off x="6574227" y="1062030"/>
            <a:ext cx="1461300" cy="1087800"/>
            <a:chOff x="6574227" y="1062030"/>
            <a:chExt cx="1461300" cy="1087800"/>
          </a:xfrm>
        </p:grpSpPr>
        <p:sp>
          <p:nvSpPr>
            <p:cNvPr id="447" name="Google Shape;447;p42"/>
            <p:cNvSpPr/>
            <p:nvPr/>
          </p:nvSpPr>
          <p:spPr>
            <a:xfrm>
              <a:off x="6574227" y="1062030"/>
              <a:ext cx="1461300" cy="1087800"/>
            </a:xfrm>
            <a:prstGeom prst="roundRect">
              <a:avLst>
                <a:gd fmla="val 16667" name="adj"/>
              </a:avLst>
            </a:pr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2"/>
            <p:cNvSpPr txBox="1"/>
            <p:nvPr/>
          </p:nvSpPr>
          <p:spPr>
            <a:xfrm>
              <a:off x="6645855" y="1823237"/>
              <a:ext cx="1342500" cy="17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Marque Employeur &amp; Recrutement</a:t>
              </a:r>
              <a:endParaRPr b="1" sz="1000">
                <a:solidFill>
                  <a:srgbClr val="FFFFFF"/>
                </a:solidFill>
                <a:latin typeface="Fira Sans Extra Condensed"/>
                <a:ea typeface="Fira Sans Extra Condensed"/>
                <a:cs typeface="Fira Sans Extra Condensed"/>
                <a:sym typeface="Fira Sans Extra Condensed"/>
              </a:endParaRPr>
            </a:p>
          </p:txBody>
        </p:sp>
        <p:pic>
          <p:nvPicPr>
            <p:cNvPr id="449" name="Google Shape;449;p42"/>
            <p:cNvPicPr preferRelativeResize="0"/>
            <p:nvPr/>
          </p:nvPicPr>
          <p:blipFill>
            <a:blip r:embed="rId7">
              <a:alphaModFix/>
            </a:blip>
            <a:stretch>
              <a:fillRect/>
            </a:stretch>
          </p:blipFill>
          <p:spPr>
            <a:xfrm>
              <a:off x="7055612" y="1210400"/>
              <a:ext cx="483500" cy="483500"/>
            </a:xfrm>
            <a:prstGeom prst="rect">
              <a:avLst/>
            </a:prstGeom>
            <a:noFill/>
            <a:ln>
              <a:noFill/>
            </a:ln>
          </p:spPr>
        </p:pic>
      </p:grpSp>
      <p:sp>
        <p:nvSpPr>
          <p:cNvPr id="450" name="Google Shape;450;p42"/>
          <p:cNvSpPr/>
          <p:nvPr/>
        </p:nvSpPr>
        <p:spPr>
          <a:xfrm>
            <a:off x="3527388" y="3776500"/>
            <a:ext cx="2064000" cy="803400"/>
          </a:xfrm>
          <a:prstGeom prst="roundRect">
            <a:avLst>
              <a:gd fmla="val 16667" name="adj"/>
            </a:avLst>
          </a:pr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2"/>
          <p:cNvSpPr txBox="1"/>
          <p:nvPr/>
        </p:nvSpPr>
        <p:spPr>
          <a:xfrm>
            <a:off x="4293241" y="4027114"/>
            <a:ext cx="1342500" cy="32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sz="1000">
                <a:solidFill>
                  <a:srgbClr val="FFFFFF"/>
                </a:solidFill>
                <a:latin typeface="Fira Sans Extra Condensed"/>
                <a:ea typeface="Fira Sans Extra Condensed"/>
                <a:cs typeface="Fira Sans Extra Condensed"/>
                <a:sym typeface="Fira Sans Extra Condensed"/>
              </a:rPr>
              <a:t>Pilotage RH et Rémunération Groupe</a:t>
            </a:r>
            <a:endParaRPr b="1" sz="1000">
              <a:solidFill>
                <a:srgbClr val="FFFFFF"/>
              </a:solidFill>
              <a:latin typeface="Fira Sans Extra Condensed"/>
              <a:ea typeface="Fira Sans Extra Condensed"/>
              <a:cs typeface="Fira Sans Extra Condensed"/>
              <a:sym typeface="Fira Sans Extra Condensed"/>
            </a:endParaRPr>
          </a:p>
        </p:txBody>
      </p:sp>
      <p:pic>
        <p:nvPicPr>
          <p:cNvPr id="452" name="Google Shape;452;p42"/>
          <p:cNvPicPr preferRelativeResize="0"/>
          <p:nvPr/>
        </p:nvPicPr>
        <p:blipFill>
          <a:blip r:embed="rId6">
            <a:alphaModFix/>
          </a:blip>
          <a:stretch>
            <a:fillRect/>
          </a:stretch>
        </p:blipFill>
        <p:spPr>
          <a:xfrm>
            <a:off x="3655975" y="3891712"/>
            <a:ext cx="548700" cy="54872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gtEl>
                                        <p:attrNameLst>
                                          <p:attrName>style.visibility</p:attrName>
                                        </p:attrNameLst>
                                      </p:cBhvr>
                                      <p:to>
                                        <p:strVal val="visible"/>
                                      </p:to>
                                    </p:set>
                                    <p:animEffect filter="fade" transition="in">
                                      <p:cBhvr>
                                        <p:cTn dur="1000"/>
                                        <p:tgtEl>
                                          <p:spTgt spid="408"/>
                                        </p:tgtEl>
                                      </p:cBhvr>
                                    </p:animEffect>
                                  </p:childTnLst>
                                </p:cTn>
                              </p:par>
                              <p:par>
                                <p:cTn fill="hold" nodeType="withEffect" presetClass="entr" presetID="10" presetSubtype="0">
                                  <p:stCondLst>
                                    <p:cond delay="0"/>
                                  </p:stCondLst>
                                  <p:childTnLst>
                                    <p:set>
                                      <p:cBhvr>
                                        <p:cTn dur="1" fill="hold">
                                          <p:stCondLst>
                                            <p:cond delay="0"/>
                                          </p:stCondLst>
                                        </p:cTn>
                                        <p:tgtEl>
                                          <p:spTgt spid="431"/>
                                        </p:tgtEl>
                                        <p:attrNameLst>
                                          <p:attrName>style.visibility</p:attrName>
                                        </p:attrNameLst>
                                      </p:cBhvr>
                                      <p:to>
                                        <p:strVal val="visible"/>
                                      </p:to>
                                    </p:set>
                                    <p:animEffect filter="fade" transition="in">
                                      <p:cBhvr>
                                        <p:cTn dur="1000"/>
                                        <p:tgtEl>
                                          <p:spTgt spid="4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4"/>
                                        </p:tgtEl>
                                        <p:attrNameLst>
                                          <p:attrName>style.visibility</p:attrName>
                                        </p:attrNameLst>
                                      </p:cBhvr>
                                      <p:to>
                                        <p:strVal val="visible"/>
                                      </p:to>
                                    </p:set>
                                    <p:animEffect filter="fade" transition="in">
                                      <p:cBhvr>
                                        <p:cTn dur="1000"/>
                                        <p:tgtEl>
                                          <p:spTgt spid="414"/>
                                        </p:tgtEl>
                                      </p:cBhvr>
                                    </p:animEffect>
                                  </p:childTnLst>
                                </p:cTn>
                              </p:par>
                              <p:par>
                                <p:cTn fill="hold" nodeType="withEffect" presetClass="entr" presetID="10" presetSubtype="0">
                                  <p:stCondLst>
                                    <p:cond delay="0"/>
                                  </p:stCondLst>
                                  <p:childTnLst>
                                    <p:set>
                                      <p:cBhvr>
                                        <p:cTn dur="1" fill="hold">
                                          <p:stCondLst>
                                            <p:cond delay="0"/>
                                          </p:stCondLst>
                                        </p:cTn>
                                        <p:tgtEl>
                                          <p:spTgt spid="412"/>
                                        </p:tgtEl>
                                        <p:attrNameLst>
                                          <p:attrName>style.visibility</p:attrName>
                                        </p:attrNameLst>
                                      </p:cBhvr>
                                      <p:to>
                                        <p:strVal val="visible"/>
                                      </p:to>
                                    </p:set>
                                    <p:animEffect filter="fade" transition="in">
                                      <p:cBhvr>
                                        <p:cTn dur="1000"/>
                                        <p:tgtEl>
                                          <p:spTgt spid="4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9"/>
                                        </p:tgtEl>
                                        <p:attrNameLst>
                                          <p:attrName>style.visibility</p:attrName>
                                        </p:attrNameLst>
                                      </p:cBhvr>
                                      <p:to>
                                        <p:strVal val="visible"/>
                                      </p:to>
                                    </p:set>
                                    <p:animEffect filter="fade" transition="in">
                                      <p:cBhvr>
                                        <p:cTn dur="1000"/>
                                        <p:tgtEl>
                                          <p:spTgt spid="409"/>
                                        </p:tgtEl>
                                      </p:cBhvr>
                                    </p:animEffect>
                                  </p:childTnLst>
                                </p:cTn>
                              </p:par>
                              <p:par>
                                <p:cTn fill="hold" nodeType="withEffect" presetClass="entr" presetID="10" presetSubtype="0">
                                  <p:stCondLst>
                                    <p:cond delay="0"/>
                                  </p:stCondLst>
                                  <p:childTnLst>
                                    <p:set>
                                      <p:cBhvr>
                                        <p:cTn dur="1" fill="hold">
                                          <p:stCondLst>
                                            <p:cond delay="0"/>
                                          </p:stCondLst>
                                        </p:cTn>
                                        <p:tgtEl>
                                          <p:spTgt spid="442"/>
                                        </p:tgtEl>
                                        <p:attrNameLst>
                                          <p:attrName>style.visibility</p:attrName>
                                        </p:attrNameLst>
                                      </p:cBhvr>
                                      <p:to>
                                        <p:strVal val="visible"/>
                                      </p:to>
                                    </p:set>
                                    <p:animEffect filter="fade" transition="in">
                                      <p:cBhvr>
                                        <p:cTn dur="1000"/>
                                        <p:tgtEl>
                                          <p:spTgt spid="4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5"/>
                                        </p:tgtEl>
                                        <p:attrNameLst>
                                          <p:attrName>style.visibility</p:attrName>
                                        </p:attrNameLst>
                                      </p:cBhvr>
                                      <p:to>
                                        <p:strVal val="visible"/>
                                      </p:to>
                                    </p:set>
                                    <p:animEffect filter="fade" transition="in">
                                      <p:cBhvr>
                                        <p:cTn dur="1000"/>
                                        <p:tgtEl>
                                          <p:spTgt spid="425"/>
                                        </p:tgtEl>
                                      </p:cBhvr>
                                    </p:animEffect>
                                  </p:childTnLst>
                                </p:cTn>
                              </p:par>
                              <p:par>
                                <p:cTn fill="hold" nodeType="withEffect" presetClass="entr" presetID="10" presetSubtype="0">
                                  <p:stCondLst>
                                    <p:cond delay="0"/>
                                  </p:stCondLst>
                                  <p:childTnLst>
                                    <p:set>
                                      <p:cBhvr>
                                        <p:cTn dur="1" fill="hold">
                                          <p:stCondLst>
                                            <p:cond delay="0"/>
                                          </p:stCondLst>
                                        </p:cTn>
                                        <p:tgtEl>
                                          <p:spTgt spid="446"/>
                                        </p:tgtEl>
                                        <p:attrNameLst>
                                          <p:attrName>style.visibility</p:attrName>
                                        </p:attrNameLst>
                                      </p:cBhvr>
                                      <p:to>
                                        <p:strVal val="visible"/>
                                      </p:to>
                                    </p:set>
                                    <p:animEffect filter="fade" transition="in">
                                      <p:cBhvr>
                                        <p:cTn dur="1000"/>
                                        <p:tgtEl>
                                          <p:spTgt spid="4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2"/>
                                        </p:tgtEl>
                                        <p:attrNameLst>
                                          <p:attrName>style.visibility</p:attrName>
                                        </p:attrNameLst>
                                      </p:cBhvr>
                                      <p:to>
                                        <p:strVal val="visible"/>
                                      </p:to>
                                    </p:set>
                                    <p:animEffect filter="fade" transition="in">
                                      <p:cBhvr>
                                        <p:cTn dur="1000"/>
                                        <p:tgtEl>
                                          <p:spTgt spid="422"/>
                                        </p:tgtEl>
                                      </p:cBhvr>
                                    </p:animEffect>
                                  </p:childTnLst>
                                </p:cTn>
                              </p:par>
                              <p:par>
                                <p:cTn fill="hold" nodeType="withEffect" presetClass="entr" presetID="10" presetSubtype="0">
                                  <p:stCondLst>
                                    <p:cond delay="0"/>
                                  </p:stCondLst>
                                  <p:childTnLst>
                                    <p:set>
                                      <p:cBhvr>
                                        <p:cTn dur="1" fill="hold">
                                          <p:stCondLst>
                                            <p:cond delay="0"/>
                                          </p:stCondLst>
                                        </p:cTn>
                                        <p:tgtEl>
                                          <p:spTgt spid="450"/>
                                        </p:tgtEl>
                                        <p:attrNameLst>
                                          <p:attrName>style.visibility</p:attrName>
                                        </p:attrNameLst>
                                      </p:cBhvr>
                                      <p:to>
                                        <p:strVal val="visible"/>
                                      </p:to>
                                    </p:set>
                                    <p:animEffect filter="fade" transition="in">
                                      <p:cBhvr>
                                        <p:cTn dur="1000"/>
                                        <p:tgtEl>
                                          <p:spTgt spid="4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gtEl>
                                        <p:attrNameLst>
                                          <p:attrName>style.visibility</p:attrName>
                                        </p:attrNameLst>
                                      </p:cBhvr>
                                      <p:to>
                                        <p:strVal val="visible"/>
                                      </p:to>
                                    </p:set>
                                    <p:animEffect filter="fade" transition="in">
                                      <p:cBhvr>
                                        <p:cTn dur="1000"/>
                                        <p:tgtEl>
                                          <p:spTgt spid="417"/>
                                        </p:tgtEl>
                                      </p:cBhvr>
                                    </p:animEffect>
                                  </p:childTnLst>
                                </p:cTn>
                              </p:par>
                              <p:par>
                                <p:cTn fill="hold" nodeType="with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1000"/>
                                        <p:tgtEl>
                                          <p:spTgt spid="4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5" name="Shape 1895"/>
        <p:cNvGrpSpPr/>
        <p:nvPr/>
      </p:nvGrpSpPr>
      <p:grpSpPr>
        <a:xfrm>
          <a:off x="0" y="0"/>
          <a:ext cx="0" cy="0"/>
          <a:chOff x="0" y="0"/>
          <a:chExt cx="0" cy="0"/>
        </a:xfrm>
      </p:grpSpPr>
      <p:sp>
        <p:nvSpPr>
          <p:cNvPr id="1896" name="Google Shape;1896;p96"/>
          <p:cNvSpPr txBox="1"/>
          <p:nvPr>
            <p:ph type="title"/>
          </p:nvPr>
        </p:nvSpPr>
        <p:spPr>
          <a:xfrm>
            <a:off x="2743200" y="300700"/>
            <a:ext cx="62781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Réalisation : </a:t>
            </a:r>
            <a:r>
              <a:rPr i="1" lang="en-GB">
                <a:latin typeface="Fira Sans Extra Condensed"/>
                <a:ea typeface="Fira Sans Extra Condensed"/>
                <a:cs typeface="Fira Sans Extra Condensed"/>
                <a:sym typeface="Fira Sans Extra Condensed"/>
              </a:rPr>
              <a:t>“Valider une fiche d'évaluation”</a:t>
            </a:r>
            <a:endParaRPr i="1">
              <a:latin typeface="Fira Sans Extra Condensed"/>
              <a:ea typeface="Fira Sans Extra Condensed"/>
              <a:cs typeface="Fira Sans Extra Condensed"/>
              <a:sym typeface="Fira Sans Extra Condensed"/>
            </a:endParaRPr>
          </a:p>
        </p:txBody>
      </p:sp>
      <p:sp>
        <p:nvSpPr>
          <p:cNvPr id="1897" name="Google Shape;1897;p9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898" name="Google Shape;1898;p96"/>
          <p:cNvSpPr/>
          <p:nvPr/>
        </p:nvSpPr>
        <p:spPr>
          <a:xfrm>
            <a:off x="-76207" y="5030225"/>
            <a:ext cx="9625500" cy="581400"/>
          </a:xfrm>
          <a:prstGeom prst="roundRect">
            <a:avLst>
              <a:gd fmla="val 16667" name="adj"/>
            </a:avLst>
          </a:prstGeom>
          <a:solidFill>
            <a:srgbClr val="0C79F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899" name="Google Shape;1899;p96"/>
          <p:cNvSpPr/>
          <p:nvPr/>
        </p:nvSpPr>
        <p:spPr>
          <a:xfrm>
            <a:off x="616613" y="1594836"/>
            <a:ext cx="544988" cy="62788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01</a:t>
            </a:r>
            <a:endParaRPr sz="600">
              <a:solidFill>
                <a:srgbClr val="FFFFFF"/>
              </a:solidFill>
              <a:latin typeface="Fira Sans Extra Condensed Medium"/>
              <a:ea typeface="Fira Sans Extra Condensed Medium"/>
              <a:cs typeface="Fira Sans Extra Condensed Medium"/>
              <a:sym typeface="Fira Sans Extra Condensed Medium"/>
            </a:endParaRPr>
          </a:p>
        </p:txBody>
      </p:sp>
      <p:sp>
        <p:nvSpPr>
          <p:cNvPr id="1900" name="Google Shape;1900;p96"/>
          <p:cNvSpPr txBox="1"/>
          <p:nvPr/>
        </p:nvSpPr>
        <p:spPr>
          <a:xfrm>
            <a:off x="1218744" y="1760542"/>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Authentication</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901" name="Google Shape;1901;p96"/>
          <p:cNvSpPr/>
          <p:nvPr/>
        </p:nvSpPr>
        <p:spPr>
          <a:xfrm>
            <a:off x="677409" y="1663423"/>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902" name="Google Shape;1902;p96"/>
          <p:cNvSpPr/>
          <p:nvPr/>
        </p:nvSpPr>
        <p:spPr>
          <a:xfrm>
            <a:off x="616626" y="2589395"/>
            <a:ext cx="544988" cy="627889"/>
          </a:xfrm>
          <a:custGeom>
            <a:rect b="b" l="l" r="r" t="t"/>
            <a:pathLst>
              <a:path extrusionOk="0" h="63152" w="54814">
                <a:moveTo>
                  <a:pt x="27510" y="1"/>
                </a:moveTo>
                <a:lnTo>
                  <a:pt x="120" y="15686"/>
                </a:lnTo>
                <a:lnTo>
                  <a:pt x="1" y="47261"/>
                </a:lnTo>
                <a:lnTo>
                  <a:pt x="27287" y="63151"/>
                </a:lnTo>
                <a:lnTo>
                  <a:pt x="54694" y="47466"/>
                </a:lnTo>
                <a:lnTo>
                  <a:pt x="54813" y="15874"/>
                </a:lnTo>
                <a:lnTo>
                  <a:pt x="27510"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02</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903" name="Google Shape;1903;p96"/>
          <p:cNvSpPr txBox="1"/>
          <p:nvPr/>
        </p:nvSpPr>
        <p:spPr>
          <a:xfrm>
            <a:off x="1218737" y="275653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Sélection d’un collaborateur</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904" name="Google Shape;1904;p96"/>
          <p:cNvSpPr/>
          <p:nvPr/>
        </p:nvSpPr>
        <p:spPr>
          <a:xfrm>
            <a:off x="677041" y="2657981"/>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905" name="Google Shape;1905;p96"/>
          <p:cNvSpPr/>
          <p:nvPr/>
        </p:nvSpPr>
        <p:spPr>
          <a:xfrm>
            <a:off x="614259" y="3655392"/>
            <a:ext cx="544988" cy="627889"/>
          </a:xfrm>
          <a:custGeom>
            <a:rect b="b" l="l" r="r" t="t"/>
            <a:pathLst>
              <a:path extrusionOk="0" h="63152" w="54814">
                <a:moveTo>
                  <a:pt x="27526" y="1"/>
                </a:moveTo>
                <a:lnTo>
                  <a:pt x="120" y="15686"/>
                </a:lnTo>
                <a:lnTo>
                  <a:pt x="1" y="47261"/>
                </a:lnTo>
                <a:lnTo>
                  <a:pt x="27287" y="63151"/>
                </a:lnTo>
                <a:lnTo>
                  <a:pt x="54694" y="47466"/>
                </a:lnTo>
                <a:lnTo>
                  <a:pt x="54813" y="15874"/>
                </a:lnTo>
                <a:lnTo>
                  <a:pt x="27526" y="1"/>
                </a:lnTo>
                <a:close/>
              </a:path>
            </a:pathLst>
          </a:custGeom>
          <a:solidFill>
            <a:srgbClr val="0C79F3"/>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03</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906" name="Google Shape;1906;p96"/>
          <p:cNvSpPr txBox="1"/>
          <p:nvPr/>
        </p:nvSpPr>
        <p:spPr>
          <a:xfrm>
            <a:off x="1218742" y="384219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0C79F3"/>
                </a:solidFill>
                <a:latin typeface="Fira Sans Extra Condensed Medium"/>
                <a:ea typeface="Fira Sans Extra Condensed Medium"/>
                <a:cs typeface="Fira Sans Extra Condensed Medium"/>
                <a:sym typeface="Fira Sans Extra Condensed Medium"/>
              </a:rPr>
              <a:t>Remplir le </a:t>
            </a:r>
            <a:endParaRPr sz="900">
              <a:solidFill>
                <a:srgbClr val="0C79F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900">
                <a:solidFill>
                  <a:srgbClr val="0C79F3"/>
                </a:solidFill>
                <a:latin typeface="Fira Sans Extra Condensed Medium"/>
                <a:ea typeface="Fira Sans Extra Condensed Medium"/>
                <a:cs typeface="Fira Sans Extra Condensed Medium"/>
                <a:sym typeface="Fira Sans Extra Condensed Medium"/>
              </a:rPr>
              <a:t>questionnaire</a:t>
            </a:r>
            <a:endParaRPr sz="900">
              <a:solidFill>
                <a:srgbClr val="0C79F3"/>
              </a:solidFill>
              <a:latin typeface="Fira Sans Extra Condensed Medium"/>
              <a:ea typeface="Fira Sans Extra Condensed Medium"/>
              <a:cs typeface="Fira Sans Extra Condensed Medium"/>
              <a:sym typeface="Fira Sans Extra Condensed Medium"/>
            </a:endParaRPr>
          </a:p>
        </p:txBody>
      </p:sp>
      <p:sp>
        <p:nvSpPr>
          <p:cNvPr id="1907" name="Google Shape;1907;p96"/>
          <p:cNvSpPr/>
          <p:nvPr/>
        </p:nvSpPr>
        <p:spPr>
          <a:xfrm>
            <a:off x="677402" y="3723979"/>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908" name="Google Shape;1908;p96"/>
          <p:cNvSpPr/>
          <p:nvPr/>
        </p:nvSpPr>
        <p:spPr>
          <a:xfrm rot="5400000">
            <a:off x="851839" y="2371109"/>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96"/>
          <p:cNvSpPr/>
          <p:nvPr/>
        </p:nvSpPr>
        <p:spPr>
          <a:xfrm rot="5400000">
            <a:off x="849828" y="3365655"/>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10" name="Google Shape;1910;p96"/>
          <p:cNvPicPr preferRelativeResize="0"/>
          <p:nvPr/>
        </p:nvPicPr>
        <p:blipFill>
          <a:blip r:embed="rId3">
            <a:alphaModFix/>
          </a:blip>
          <a:stretch>
            <a:fillRect/>
          </a:stretch>
        </p:blipFill>
        <p:spPr>
          <a:xfrm>
            <a:off x="2618175" y="1174525"/>
            <a:ext cx="6278102" cy="3479425"/>
          </a:xfrm>
          <a:prstGeom prst="rect">
            <a:avLst/>
          </a:prstGeom>
          <a:noFill/>
          <a:ln>
            <a:noFill/>
          </a:ln>
        </p:spPr>
      </p:pic>
      <p:sp>
        <p:nvSpPr>
          <p:cNvPr id="1911" name="Google Shape;1911;p96"/>
          <p:cNvSpPr/>
          <p:nvPr/>
        </p:nvSpPr>
        <p:spPr>
          <a:xfrm>
            <a:off x="-76197" y="266500"/>
            <a:ext cx="2880000" cy="581400"/>
          </a:xfrm>
          <a:prstGeom prst="roundRect">
            <a:avLst>
              <a:gd fmla="val 16667" name="adj"/>
            </a:avLst>
          </a:prstGeom>
          <a:solidFill>
            <a:srgbClr val="0C79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912" name="Google Shape;1912;p96"/>
          <p:cNvSpPr txBox="1"/>
          <p:nvPr/>
        </p:nvSpPr>
        <p:spPr>
          <a:xfrm flipH="1">
            <a:off x="-99" y="430450"/>
            <a:ext cx="27096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Conclusion et réalisation</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0"/>
                                        </p:tgtEl>
                                        <p:attrNameLst>
                                          <p:attrName>style.visibility</p:attrName>
                                        </p:attrNameLst>
                                      </p:cBhvr>
                                      <p:to>
                                        <p:strVal val="visible"/>
                                      </p:to>
                                    </p:set>
                                    <p:animEffect filter="fade" transition="in">
                                      <p:cBhvr>
                                        <p:cTn dur="1000"/>
                                        <p:tgtEl>
                                          <p:spTgt spid="19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6" name="Shape 1916"/>
        <p:cNvGrpSpPr/>
        <p:nvPr/>
      </p:nvGrpSpPr>
      <p:grpSpPr>
        <a:xfrm>
          <a:off x="0" y="0"/>
          <a:ext cx="0" cy="0"/>
          <a:chOff x="0" y="0"/>
          <a:chExt cx="0" cy="0"/>
        </a:xfrm>
      </p:grpSpPr>
      <p:sp>
        <p:nvSpPr>
          <p:cNvPr id="1917" name="Google Shape;1917;p97"/>
          <p:cNvSpPr txBox="1"/>
          <p:nvPr>
            <p:ph type="title"/>
          </p:nvPr>
        </p:nvSpPr>
        <p:spPr>
          <a:xfrm>
            <a:off x="2743200" y="300700"/>
            <a:ext cx="62781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Réalisation : </a:t>
            </a:r>
            <a:r>
              <a:rPr i="1" lang="en-GB">
                <a:latin typeface="Fira Sans Extra Condensed"/>
                <a:ea typeface="Fira Sans Extra Condensed"/>
                <a:cs typeface="Fira Sans Extra Condensed"/>
                <a:sym typeface="Fira Sans Extra Condensed"/>
              </a:rPr>
              <a:t>“Valider une fiche d'évaluation”</a:t>
            </a:r>
            <a:endParaRPr i="1">
              <a:latin typeface="Fira Sans Extra Condensed"/>
              <a:ea typeface="Fira Sans Extra Condensed"/>
              <a:cs typeface="Fira Sans Extra Condensed"/>
              <a:sym typeface="Fira Sans Extra Condensed"/>
            </a:endParaRPr>
          </a:p>
        </p:txBody>
      </p:sp>
      <p:sp>
        <p:nvSpPr>
          <p:cNvPr id="1918" name="Google Shape;1918;p9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919" name="Google Shape;1919;p97"/>
          <p:cNvSpPr/>
          <p:nvPr/>
        </p:nvSpPr>
        <p:spPr>
          <a:xfrm>
            <a:off x="-76197" y="266500"/>
            <a:ext cx="2880000" cy="581400"/>
          </a:xfrm>
          <a:prstGeom prst="roundRect">
            <a:avLst>
              <a:gd fmla="val 16667" name="adj"/>
            </a:avLst>
          </a:prstGeom>
          <a:solidFill>
            <a:srgbClr val="0C79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920" name="Google Shape;1920;p97"/>
          <p:cNvSpPr txBox="1"/>
          <p:nvPr/>
        </p:nvSpPr>
        <p:spPr>
          <a:xfrm flipH="1">
            <a:off x="644255" y="430450"/>
            <a:ext cx="14391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Conclusion</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921" name="Google Shape;1921;p97"/>
          <p:cNvSpPr/>
          <p:nvPr/>
        </p:nvSpPr>
        <p:spPr>
          <a:xfrm>
            <a:off x="-76207" y="5030225"/>
            <a:ext cx="9625500" cy="581400"/>
          </a:xfrm>
          <a:prstGeom prst="roundRect">
            <a:avLst>
              <a:gd fmla="val 16667" name="adj"/>
            </a:avLst>
          </a:prstGeom>
          <a:solidFill>
            <a:srgbClr val="0C79F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922" name="Google Shape;1922;p97"/>
          <p:cNvSpPr/>
          <p:nvPr/>
        </p:nvSpPr>
        <p:spPr>
          <a:xfrm>
            <a:off x="616613" y="1594836"/>
            <a:ext cx="544988" cy="62788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01</a:t>
            </a:r>
            <a:endParaRPr sz="600">
              <a:solidFill>
                <a:srgbClr val="FFFFFF"/>
              </a:solidFill>
              <a:latin typeface="Fira Sans Extra Condensed Medium"/>
              <a:ea typeface="Fira Sans Extra Condensed Medium"/>
              <a:cs typeface="Fira Sans Extra Condensed Medium"/>
              <a:sym typeface="Fira Sans Extra Condensed Medium"/>
            </a:endParaRPr>
          </a:p>
        </p:txBody>
      </p:sp>
      <p:sp>
        <p:nvSpPr>
          <p:cNvPr id="1923" name="Google Shape;1923;p97"/>
          <p:cNvSpPr txBox="1"/>
          <p:nvPr/>
        </p:nvSpPr>
        <p:spPr>
          <a:xfrm>
            <a:off x="1218744" y="1760542"/>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Authentication</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924" name="Google Shape;1924;p97"/>
          <p:cNvSpPr/>
          <p:nvPr/>
        </p:nvSpPr>
        <p:spPr>
          <a:xfrm>
            <a:off x="677409" y="1663423"/>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925" name="Google Shape;1925;p97"/>
          <p:cNvSpPr/>
          <p:nvPr/>
        </p:nvSpPr>
        <p:spPr>
          <a:xfrm>
            <a:off x="616626" y="2589395"/>
            <a:ext cx="544988" cy="627889"/>
          </a:xfrm>
          <a:custGeom>
            <a:rect b="b" l="l" r="r" t="t"/>
            <a:pathLst>
              <a:path extrusionOk="0" h="63152" w="54814">
                <a:moveTo>
                  <a:pt x="27510" y="1"/>
                </a:moveTo>
                <a:lnTo>
                  <a:pt x="120" y="15686"/>
                </a:lnTo>
                <a:lnTo>
                  <a:pt x="1" y="47261"/>
                </a:lnTo>
                <a:lnTo>
                  <a:pt x="27287" y="63151"/>
                </a:lnTo>
                <a:lnTo>
                  <a:pt x="54694" y="47466"/>
                </a:lnTo>
                <a:lnTo>
                  <a:pt x="54813" y="15874"/>
                </a:lnTo>
                <a:lnTo>
                  <a:pt x="27510"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02</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926" name="Google Shape;1926;p97"/>
          <p:cNvSpPr txBox="1"/>
          <p:nvPr/>
        </p:nvSpPr>
        <p:spPr>
          <a:xfrm>
            <a:off x="1218737" y="275653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Sélection d’un collaborateur</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927" name="Google Shape;1927;p97"/>
          <p:cNvSpPr/>
          <p:nvPr/>
        </p:nvSpPr>
        <p:spPr>
          <a:xfrm>
            <a:off x="677041" y="2657981"/>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928" name="Google Shape;1928;p97"/>
          <p:cNvSpPr/>
          <p:nvPr/>
        </p:nvSpPr>
        <p:spPr>
          <a:xfrm>
            <a:off x="614259" y="3655392"/>
            <a:ext cx="544988" cy="627889"/>
          </a:xfrm>
          <a:custGeom>
            <a:rect b="b" l="l" r="r" t="t"/>
            <a:pathLst>
              <a:path extrusionOk="0" h="63152" w="54814">
                <a:moveTo>
                  <a:pt x="27526" y="1"/>
                </a:moveTo>
                <a:lnTo>
                  <a:pt x="120" y="15686"/>
                </a:lnTo>
                <a:lnTo>
                  <a:pt x="1" y="47261"/>
                </a:lnTo>
                <a:lnTo>
                  <a:pt x="27287" y="63151"/>
                </a:lnTo>
                <a:lnTo>
                  <a:pt x="54694" y="47466"/>
                </a:lnTo>
                <a:lnTo>
                  <a:pt x="54813" y="15874"/>
                </a:lnTo>
                <a:lnTo>
                  <a:pt x="27526" y="1"/>
                </a:lnTo>
                <a:close/>
              </a:path>
            </a:pathLst>
          </a:custGeom>
          <a:solidFill>
            <a:srgbClr val="0C79F3"/>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03</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929" name="Google Shape;1929;p97"/>
          <p:cNvSpPr txBox="1"/>
          <p:nvPr/>
        </p:nvSpPr>
        <p:spPr>
          <a:xfrm>
            <a:off x="1218742" y="384219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0C79F3"/>
                </a:solidFill>
                <a:latin typeface="Fira Sans Extra Condensed Medium"/>
                <a:ea typeface="Fira Sans Extra Condensed Medium"/>
                <a:cs typeface="Fira Sans Extra Condensed Medium"/>
                <a:sym typeface="Fira Sans Extra Condensed Medium"/>
              </a:rPr>
              <a:t>Remplir le </a:t>
            </a:r>
            <a:endParaRPr sz="900">
              <a:solidFill>
                <a:srgbClr val="0C79F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900">
                <a:solidFill>
                  <a:srgbClr val="0C79F3"/>
                </a:solidFill>
                <a:latin typeface="Fira Sans Extra Condensed Medium"/>
                <a:ea typeface="Fira Sans Extra Condensed Medium"/>
                <a:cs typeface="Fira Sans Extra Condensed Medium"/>
                <a:sym typeface="Fira Sans Extra Condensed Medium"/>
              </a:rPr>
              <a:t>questionnaire</a:t>
            </a:r>
            <a:endParaRPr sz="900">
              <a:solidFill>
                <a:srgbClr val="0C79F3"/>
              </a:solidFill>
              <a:latin typeface="Fira Sans Extra Condensed Medium"/>
              <a:ea typeface="Fira Sans Extra Condensed Medium"/>
              <a:cs typeface="Fira Sans Extra Condensed Medium"/>
              <a:sym typeface="Fira Sans Extra Condensed Medium"/>
            </a:endParaRPr>
          </a:p>
        </p:txBody>
      </p:sp>
      <p:sp>
        <p:nvSpPr>
          <p:cNvPr id="1930" name="Google Shape;1930;p97"/>
          <p:cNvSpPr/>
          <p:nvPr/>
        </p:nvSpPr>
        <p:spPr>
          <a:xfrm>
            <a:off x="677402" y="3723979"/>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931" name="Google Shape;1931;p97"/>
          <p:cNvSpPr/>
          <p:nvPr/>
        </p:nvSpPr>
        <p:spPr>
          <a:xfrm rot="5400000">
            <a:off x="851839" y="2371109"/>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97"/>
          <p:cNvSpPr/>
          <p:nvPr/>
        </p:nvSpPr>
        <p:spPr>
          <a:xfrm rot="5400000">
            <a:off x="849828" y="3365655"/>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33" name="Google Shape;1933;p97"/>
          <p:cNvPicPr preferRelativeResize="0"/>
          <p:nvPr/>
        </p:nvPicPr>
        <p:blipFill>
          <a:blip r:embed="rId3">
            <a:alphaModFix/>
          </a:blip>
          <a:stretch>
            <a:fillRect/>
          </a:stretch>
        </p:blipFill>
        <p:spPr>
          <a:xfrm>
            <a:off x="2618169" y="1166700"/>
            <a:ext cx="6240917" cy="351051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3"/>
                                        </p:tgtEl>
                                        <p:attrNameLst>
                                          <p:attrName>style.visibility</p:attrName>
                                        </p:attrNameLst>
                                      </p:cBhvr>
                                      <p:to>
                                        <p:strVal val="visible"/>
                                      </p:to>
                                    </p:set>
                                    <p:animEffect filter="fade" transition="in">
                                      <p:cBhvr>
                                        <p:cTn dur="1000"/>
                                        <p:tgtEl>
                                          <p:spTgt spid="19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7" name="Shape 1937"/>
        <p:cNvGrpSpPr/>
        <p:nvPr/>
      </p:nvGrpSpPr>
      <p:grpSpPr>
        <a:xfrm>
          <a:off x="0" y="0"/>
          <a:ext cx="0" cy="0"/>
          <a:chOff x="0" y="0"/>
          <a:chExt cx="0" cy="0"/>
        </a:xfrm>
      </p:grpSpPr>
      <p:sp>
        <p:nvSpPr>
          <p:cNvPr id="1938" name="Google Shape;1938;p98"/>
          <p:cNvSpPr txBox="1"/>
          <p:nvPr>
            <p:ph type="title"/>
          </p:nvPr>
        </p:nvSpPr>
        <p:spPr>
          <a:xfrm>
            <a:off x="2743200" y="300700"/>
            <a:ext cx="62781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Réalisation : </a:t>
            </a:r>
            <a:r>
              <a:rPr i="1" lang="en-GB">
                <a:latin typeface="Fira Sans Extra Condensed"/>
                <a:ea typeface="Fira Sans Extra Condensed"/>
                <a:cs typeface="Fira Sans Extra Condensed"/>
                <a:sym typeface="Fira Sans Extra Condensed"/>
              </a:rPr>
              <a:t>“Valider une fiche d'évaluation”</a:t>
            </a:r>
            <a:endParaRPr i="1">
              <a:latin typeface="Fira Sans Extra Condensed"/>
              <a:ea typeface="Fira Sans Extra Condensed"/>
              <a:cs typeface="Fira Sans Extra Condensed"/>
              <a:sym typeface="Fira Sans Extra Condensed"/>
            </a:endParaRPr>
          </a:p>
        </p:txBody>
      </p:sp>
      <p:sp>
        <p:nvSpPr>
          <p:cNvPr id="1939" name="Google Shape;1939;p9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940" name="Google Shape;1940;p98"/>
          <p:cNvSpPr/>
          <p:nvPr/>
        </p:nvSpPr>
        <p:spPr>
          <a:xfrm>
            <a:off x="-76197" y="266500"/>
            <a:ext cx="2880000" cy="581400"/>
          </a:xfrm>
          <a:prstGeom prst="roundRect">
            <a:avLst>
              <a:gd fmla="val 16667" name="adj"/>
            </a:avLst>
          </a:prstGeom>
          <a:solidFill>
            <a:srgbClr val="0C79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941" name="Google Shape;1941;p98"/>
          <p:cNvSpPr txBox="1"/>
          <p:nvPr/>
        </p:nvSpPr>
        <p:spPr>
          <a:xfrm flipH="1">
            <a:off x="644255" y="430450"/>
            <a:ext cx="14391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III. Conclusion</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942" name="Google Shape;1942;p98"/>
          <p:cNvSpPr/>
          <p:nvPr/>
        </p:nvSpPr>
        <p:spPr>
          <a:xfrm>
            <a:off x="-76207" y="5030225"/>
            <a:ext cx="9625500" cy="581400"/>
          </a:xfrm>
          <a:prstGeom prst="roundRect">
            <a:avLst>
              <a:gd fmla="val 16667" name="adj"/>
            </a:avLst>
          </a:prstGeom>
          <a:solidFill>
            <a:srgbClr val="0C79F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943" name="Google Shape;1943;p98"/>
          <p:cNvSpPr/>
          <p:nvPr/>
        </p:nvSpPr>
        <p:spPr>
          <a:xfrm>
            <a:off x="616613" y="1594836"/>
            <a:ext cx="544988" cy="62788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01</a:t>
            </a:r>
            <a:endParaRPr sz="600">
              <a:solidFill>
                <a:srgbClr val="FFFFFF"/>
              </a:solidFill>
              <a:latin typeface="Fira Sans Extra Condensed Medium"/>
              <a:ea typeface="Fira Sans Extra Condensed Medium"/>
              <a:cs typeface="Fira Sans Extra Condensed Medium"/>
              <a:sym typeface="Fira Sans Extra Condensed Medium"/>
            </a:endParaRPr>
          </a:p>
        </p:txBody>
      </p:sp>
      <p:sp>
        <p:nvSpPr>
          <p:cNvPr id="1944" name="Google Shape;1944;p98"/>
          <p:cNvSpPr txBox="1"/>
          <p:nvPr/>
        </p:nvSpPr>
        <p:spPr>
          <a:xfrm>
            <a:off x="1218744" y="1760542"/>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Authentication</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945" name="Google Shape;1945;p98"/>
          <p:cNvSpPr/>
          <p:nvPr/>
        </p:nvSpPr>
        <p:spPr>
          <a:xfrm>
            <a:off x="677409" y="1663423"/>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946" name="Google Shape;1946;p98"/>
          <p:cNvSpPr/>
          <p:nvPr/>
        </p:nvSpPr>
        <p:spPr>
          <a:xfrm>
            <a:off x="616626" y="2589395"/>
            <a:ext cx="544988" cy="627889"/>
          </a:xfrm>
          <a:custGeom>
            <a:rect b="b" l="l" r="r" t="t"/>
            <a:pathLst>
              <a:path extrusionOk="0" h="63152" w="54814">
                <a:moveTo>
                  <a:pt x="27510" y="1"/>
                </a:moveTo>
                <a:lnTo>
                  <a:pt x="120" y="15686"/>
                </a:lnTo>
                <a:lnTo>
                  <a:pt x="1" y="47261"/>
                </a:lnTo>
                <a:lnTo>
                  <a:pt x="27287" y="63151"/>
                </a:lnTo>
                <a:lnTo>
                  <a:pt x="54694" y="47466"/>
                </a:lnTo>
                <a:lnTo>
                  <a:pt x="54813" y="15874"/>
                </a:lnTo>
                <a:lnTo>
                  <a:pt x="27510"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02</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947" name="Google Shape;1947;p98"/>
          <p:cNvSpPr txBox="1"/>
          <p:nvPr/>
        </p:nvSpPr>
        <p:spPr>
          <a:xfrm>
            <a:off x="1218737" y="275653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CCCCCC"/>
                </a:solidFill>
                <a:latin typeface="Fira Sans Extra Condensed Medium"/>
                <a:ea typeface="Fira Sans Extra Condensed Medium"/>
                <a:cs typeface="Fira Sans Extra Condensed Medium"/>
                <a:sym typeface="Fira Sans Extra Condensed Medium"/>
              </a:rPr>
              <a:t>Sélection d’un collaborateur</a:t>
            </a:r>
            <a:endParaRPr sz="900">
              <a:solidFill>
                <a:srgbClr val="CCCCCC"/>
              </a:solidFill>
              <a:latin typeface="Fira Sans Extra Condensed Medium"/>
              <a:ea typeface="Fira Sans Extra Condensed Medium"/>
              <a:cs typeface="Fira Sans Extra Condensed Medium"/>
              <a:sym typeface="Fira Sans Extra Condensed Medium"/>
            </a:endParaRPr>
          </a:p>
        </p:txBody>
      </p:sp>
      <p:sp>
        <p:nvSpPr>
          <p:cNvPr id="1948" name="Google Shape;1948;p98"/>
          <p:cNvSpPr/>
          <p:nvPr/>
        </p:nvSpPr>
        <p:spPr>
          <a:xfrm>
            <a:off x="677041" y="2657981"/>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949" name="Google Shape;1949;p98"/>
          <p:cNvSpPr/>
          <p:nvPr/>
        </p:nvSpPr>
        <p:spPr>
          <a:xfrm>
            <a:off x="614259" y="3655392"/>
            <a:ext cx="544988" cy="627889"/>
          </a:xfrm>
          <a:custGeom>
            <a:rect b="b" l="l" r="r" t="t"/>
            <a:pathLst>
              <a:path extrusionOk="0" h="63152" w="54814">
                <a:moveTo>
                  <a:pt x="27526" y="1"/>
                </a:moveTo>
                <a:lnTo>
                  <a:pt x="120" y="15686"/>
                </a:lnTo>
                <a:lnTo>
                  <a:pt x="1" y="47261"/>
                </a:lnTo>
                <a:lnTo>
                  <a:pt x="27287" y="63151"/>
                </a:lnTo>
                <a:lnTo>
                  <a:pt x="54694" y="47466"/>
                </a:lnTo>
                <a:lnTo>
                  <a:pt x="54813" y="15874"/>
                </a:lnTo>
                <a:lnTo>
                  <a:pt x="27526" y="1"/>
                </a:lnTo>
                <a:close/>
              </a:path>
            </a:pathLst>
          </a:custGeom>
          <a:solidFill>
            <a:srgbClr val="0C79F3"/>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GB" sz="1800">
                <a:solidFill>
                  <a:srgbClr val="FFFFFF"/>
                </a:solidFill>
                <a:latin typeface="Fira Sans Extra Condensed Medium"/>
                <a:ea typeface="Fira Sans Extra Condensed Medium"/>
                <a:cs typeface="Fira Sans Extra Condensed Medium"/>
                <a:sym typeface="Fira Sans Extra Condensed Medium"/>
              </a:rPr>
              <a:t>03</a:t>
            </a:r>
            <a:endParaRPr sz="200">
              <a:solidFill>
                <a:srgbClr val="FFFFFF"/>
              </a:solidFill>
              <a:latin typeface="Fira Sans Extra Condensed Medium"/>
              <a:ea typeface="Fira Sans Extra Condensed Medium"/>
              <a:cs typeface="Fira Sans Extra Condensed Medium"/>
              <a:sym typeface="Fira Sans Extra Condensed Medium"/>
            </a:endParaRPr>
          </a:p>
        </p:txBody>
      </p:sp>
      <p:sp>
        <p:nvSpPr>
          <p:cNvPr id="1950" name="Google Shape;1950;p98"/>
          <p:cNvSpPr txBox="1"/>
          <p:nvPr/>
        </p:nvSpPr>
        <p:spPr>
          <a:xfrm>
            <a:off x="1218742" y="3842196"/>
            <a:ext cx="894600" cy="2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900">
                <a:solidFill>
                  <a:srgbClr val="0C79F3"/>
                </a:solidFill>
                <a:latin typeface="Fira Sans Extra Condensed Medium"/>
                <a:ea typeface="Fira Sans Extra Condensed Medium"/>
                <a:cs typeface="Fira Sans Extra Condensed Medium"/>
                <a:sym typeface="Fira Sans Extra Condensed Medium"/>
              </a:rPr>
              <a:t>Remplir le </a:t>
            </a:r>
            <a:endParaRPr sz="900">
              <a:solidFill>
                <a:srgbClr val="0C79F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900">
                <a:solidFill>
                  <a:srgbClr val="0C79F3"/>
                </a:solidFill>
                <a:latin typeface="Fira Sans Extra Condensed Medium"/>
                <a:ea typeface="Fira Sans Extra Condensed Medium"/>
                <a:cs typeface="Fira Sans Extra Condensed Medium"/>
                <a:sym typeface="Fira Sans Extra Condensed Medium"/>
              </a:rPr>
              <a:t>questionnaire</a:t>
            </a:r>
            <a:endParaRPr sz="900">
              <a:solidFill>
                <a:srgbClr val="0C79F3"/>
              </a:solidFill>
              <a:latin typeface="Fira Sans Extra Condensed Medium"/>
              <a:ea typeface="Fira Sans Extra Condensed Medium"/>
              <a:cs typeface="Fira Sans Extra Condensed Medium"/>
              <a:sym typeface="Fira Sans Extra Condensed Medium"/>
            </a:endParaRPr>
          </a:p>
        </p:txBody>
      </p:sp>
      <p:sp>
        <p:nvSpPr>
          <p:cNvPr id="1951" name="Google Shape;1951;p98"/>
          <p:cNvSpPr/>
          <p:nvPr/>
        </p:nvSpPr>
        <p:spPr>
          <a:xfrm>
            <a:off x="677402" y="3723979"/>
            <a:ext cx="423438" cy="487849"/>
          </a:xfrm>
          <a:custGeom>
            <a:rect b="b" l="l" r="r" t="t"/>
            <a:pathLst>
              <a:path extrusionOk="0" h="63152" w="54814">
                <a:moveTo>
                  <a:pt x="27527" y="1"/>
                </a:moveTo>
                <a:lnTo>
                  <a:pt x="120" y="15686"/>
                </a:lnTo>
                <a:lnTo>
                  <a:pt x="1" y="47261"/>
                </a:lnTo>
                <a:lnTo>
                  <a:pt x="27288" y="63151"/>
                </a:lnTo>
                <a:lnTo>
                  <a:pt x="54694" y="47466"/>
                </a:lnTo>
                <a:lnTo>
                  <a:pt x="54813" y="15874"/>
                </a:lnTo>
                <a:lnTo>
                  <a:pt x="27527"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Fira Sans Extra Condensed Medium"/>
              <a:ea typeface="Fira Sans Extra Condensed Medium"/>
              <a:cs typeface="Fira Sans Extra Condensed Medium"/>
              <a:sym typeface="Fira Sans Extra Condensed Medium"/>
            </a:endParaRPr>
          </a:p>
        </p:txBody>
      </p:sp>
      <p:sp>
        <p:nvSpPr>
          <p:cNvPr id="1952" name="Google Shape;1952;p98"/>
          <p:cNvSpPr/>
          <p:nvPr/>
        </p:nvSpPr>
        <p:spPr>
          <a:xfrm rot="5400000">
            <a:off x="851839" y="2371109"/>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98"/>
          <p:cNvSpPr/>
          <p:nvPr/>
        </p:nvSpPr>
        <p:spPr>
          <a:xfrm rot="5400000">
            <a:off x="849828" y="3365655"/>
            <a:ext cx="73853" cy="69893"/>
          </a:xfrm>
          <a:custGeom>
            <a:rect b="b" l="l" r="r" t="t"/>
            <a:pathLst>
              <a:path extrusionOk="0" h="5454" w="5763">
                <a:moveTo>
                  <a:pt x="2959" y="0"/>
                </a:moveTo>
                <a:cubicBezTo>
                  <a:pt x="2771" y="0"/>
                  <a:pt x="2584" y="71"/>
                  <a:pt x="2441" y="214"/>
                </a:cubicBezTo>
                <a:cubicBezTo>
                  <a:pt x="2167" y="500"/>
                  <a:pt x="2167" y="964"/>
                  <a:pt x="2441" y="1250"/>
                </a:cubicBezTo>
                <a:lnTo>
                  <a:pt x="3203" y="2000"/>
                </a:lnTo>
                <a:lnTo>
                  <a:pt x="726" y="2000"/>
                </a:lnTo>
                <a:cubicBezTo>
                  <a:pt x="322" y="2000"/>
                  <a:pt x="0" y="2322"/>
                  <a:pt x="0" y="2727"/>
                </a:cubicBezTo>
                <a:cubicBezTo>
                  <a:pt x="0" y="3131"/>
                  <a:pt x="322" y="3453"/>
                  <a:pt x="726" y="3453"/>
                </a:cubicBezTo>
                <a:lnTo>
                  <a:pt x="3203" y="3453"/>
                </a:lnTo>
                <a:lnTo>
                  <a:pt x="2441" y="4215"/>
                </a:lnTo>
                <a:cubicBezTo>
                  <a:pt x="2167" y="4501"/>
                  <a:pt x="2167" y="4953"/>
                  <a:pt x="2441" y="5239"/>
                </a:cubicBezTo>
                <a:cubicBezTo>
                  <a:pt x="2584" y="5382"/>
                  <a:pt x="2774" y="5453"/>
                  <a:pt x="2965" y="5453"/>
                </a:cubicBezTo>
                <a:cubicBezTo>
                  <a:pt x="3143" y="5453"/>
                  <a:pt x="3334" y="5382"/>
                  <a:pt x="3477" y="5239"/>
                </a:cubicBezTo>
                <a:lnTo>
                  <a:pt x="5477" y="3239"/>
                </a:lnTo>
                <a:cubicBezTo>
                  <a:pt x="5763" y="2953"/>
                  <a:pt x="5763" y="2500"/>
                  <a:pt x="5477" y="2215"/>
                </a:cubicBezTo>
                <a:lnTo>
                  <a:pt x="3477" y="214"/>
                </a:lnTo>
                <a:cubicBezTo>
                  <a:pt x="3334" y="71"/>
                  <a:pt x="3146" y="0"/>
                  <a:pt x="2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54" name="Google Shape;1954;p98"/>
          <p:cNvPicPr preferRelativeResize="0"/>
          <p:nvPr/>
        </p:nvPicPr>
        <p:blipFill>
          <a:blip r:embed="rId3">
            <a:alphaModFix/>
          </a:blip>
          <a:stretch>
            <a:fillRect/>
          </a:stretch>
        </p:blipFill>
        <p:spPr>
          <a:xfrm>
            <a:off x="2618169" y="1164750"/>
            <a:ext cx="6240917" cy="351051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4"/>
                                        </p:tgtEl>
                                        <p:attrNameLst>
                                          <p:attrName>style.visibility</p:attrName>
                                        </p:attrNameLst>
                                      </p:cBhvr>
                                      <p:to>
                                        <p:strVal val="visible"/>
                                      </p:to>
                                    </p:set>
                                    <p:animEffect filter="fade" transition="in">
                                      <p:cBhvr>
                                        <p:cTn dur="1000"/>
                                        <p:tgtEl>
                                          <p:spTgt spid="19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8" name="Shape 1958"/>
        <p:cNvGrpSpPr/>
        <p:nvPr/>
      </p:nvGrpSpPr>
      <p:grpSpPr>
        <a:xfrm>
          <a:off x="0" y="0"/>
          <a:ext cx="0" cy="0"/>
          <a:chOff x="0" y="0"/>
          <a:chExt cx="0" cy="0"/>
        </a:xfrm>
      </p:grpSpPr>
      <p:sp>
        <p:nvSpPr>
          <p:cNvPr id="1959" name="Google Shape;1959;p99"/>
          <p:cNvSpPr txBox="1"/>
          <p:nvPr>
            <p:ph idx="12" type="sldNum"/>
          </p:nvPr>
        </p:nvSpPr>
        <p:spPr>
          <a:xfrm>
            <a:off x="8595308" y="4682267"/>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GB" sz="1100"/>
              <a:t>‹#›</a:t>
            </a:fld>
            <a:endParaRPr sz="1100"/>
          </a:p>
        </p:txBody>
      </p:sp>
      <p:grpSp>
        <p:nvGrpSpPr>
          <p:cNvPr id="1960" name="Google Shape;1960;p99"/>
          <p:cNvGrpSpPr/>
          <p:nvPr/>
        </p:nvGrpSpPr>
        <p:grpSpPr>
          <a:xfrm>
            <a:off x="4944544" y="1194754"/>
            <a:ext cx="3243284" cy="2084303"/>
            <a:chOff x="961647" y="2401547"/>
            <a:chExt cx="1302628" cy="791878"/>
          </a:xfrm>
        </p:grpSpPr>
        <p:sp>
          <p:nvSpPr>
            <p:cNvPr id="1961" name="Google Shape;1961;p99"/>
            <p:cNvSpPr/>
            <p:nvPr/>
          </p:nvSpPr>
          <p:spPr>
            <a:xfrm>
              <a:off x="961647" y="2476847"/>
              <a:ext cx="595925" cy="698925"/>
            </a:xfrm>
            <a:custGeom>
              <a:rect b="b" l="l" r="r" t="t"/>
              <a:pathLst>
                <a:path extrusionOk="0" h="27957" w="23837">
                  <a:moveTo>
                    <a:pt x="18848" y="1"/>
                  </a:moveTo>
                  <a:cubicBezTo>
                    <a:pt x="18598" y="1"/>
                    <a:pt x="18336" y="13"/>
                    <a:pt x="18074" y="25"/>
                  </a:cubicBezTo>
                  <a:lnTo>
                    <a:pt x="17908" y="25"/>
                  </a:lnTo>
                  <a:cubicBezTo>
                    <a:pt x="17872" y="25"/>
                    <a:pt x="17836" y="48"/>
                    <a:pt x="17800" y="48"/>
                  </a:cubicBezTo>
                  <a:cubicBezTo>
                    <a:pt x="17396" y="96"/>
                    <a:pt x="16979" y="168"/>
                    <a:pt x="16586" y="275"/>
                  </a:cubicBezTo>
                  <a:cubicBezTo>
                    <a:pt x="16550" y="275"/>
                    <a:pt x="16526" y="275"/>
                    <a:pt x="16503" y="287"/>
                  </a:cubicBezTo>
                  <a:cubicBezTo>
                    <a:pt x="16360" y="322"/>
                    <a:pt x="16229" y="370"/>
                    <a:pt x="16086" y="418"/>
                  </a:cubicBezTo>
                  <a:cubicBezTo>
                    <a:pt x="15991" y="441"/>
                    <a:pt x="15907" y="465"/>
                    <a:pt x="15824" y="501"/>
                  </a:cubicBezTo>
                  <a:cubicBezTo>
                    <a:pt x="15550" y="596"/>
                    <a:pt x="15276" y="703"/>
                    <a:pt x="15002" y="822"/>
                  </a:cubicBezTo>
                  <a:cubicBezTo>
                    <a:pt x="14538" y="1025"/>
                    <a:pt x="14086" y="1263"/>
                    <a:pt x="13645" y="1537"/>
                  </a:cubicBezTo>
                  <a:lnTo>
                    <a:pt x="13502" y="1620"/>
                  </a:lnTo>
                  <a:lnTo>
                    <a:pt x="13395" y="1680"/>
                  </a:lnTo>
                  <a:cubicBezTo>
                    <a:pt x="13300" y="1751"/>
                    <a:pt x="13193" y="1811"/>
                    <a:pt x="13086" y="1882"/>
                  </a:cubicBezTo>
                  <a:cubicBezTo>
                    <a:pt x="12943" y="1977"/>
                    <a:pt x="12824" y="2096"/>
                    <a:pt x="12693" y="2192"/>
                  </a:cubicBezTo>
                  <a:cubicBezTo>
                    <a:pt x="12407" y="2394"/>
                    <a:pt x="12133" y="2608"/>
                    <a:pt x="11859" y="2835"/>
                  </a:cubicBezTo>
                  <a:cubicBezTo>
                    <a:pt x="11669" y="3001"/>
                    <a:pt x="11466" y="3168"/>
                    <a:pt x="11276" y="3347"/>
                  </a:cubicBezTo>
                  <a:cubicBezTo>
                    <a:pt x="11014" y="3597"/>
                    <a:pt x="10764" y="3835"/>
                    <a:pt x="10514" y="4097"/>
                  </a:cubicBezTo>
                  <a:cubicBezTo>
                    <a:pt x="10419" y="4192"/>
                    <a:pt x="10323" y="4287"/>
                    <a:pt x="10216" y="4394"/>
                  </a:cubicBezTo>
                  <a:cubicBezTo>
                    <a:pt x="10121" y="4501"/>
                    <a:pt x="10049" y="4609"/>
                    <a:pt x="9954" y="4716"/>
                  </a:cubicBezTo>
                  <a:cubicBezTo>
                    <a:pt x="9752" y="4954"/>
                    <a:pt x="9549" y="5204"/>
                    <a:pt x="9359" y="5454"/>
                  </a:cubicBezTo>
                  <a:cubicBezTo>
                    <a:pt x="9252" y="5585"/>
                    <a:pt x="9145" y="5704"/>
                    <a:pt x="9049" y="5835"/>
                  </a:cubicBezTo>
                  <a:cubicBezTo>
                    <a:pt x="8954" y="5966"/>
                    <a:pt x="8871" y="6097"/>
                    <a:pt x="8787" y="6216"/>
                  </a:cubicBezTo>
                  <a:cubicBezTo>
                    <a:pt x="8656" y="6395"/>
                    <a:pt x="8537" y="6573"/>
                    <a:pt x="8418" y="6764"/>
                  </a:cubicBezTo>
                  <a:cubicBezTo>
                    <a:pt x="8335" y="6883"/>
                    <a:pt x="8252" y="6990"/>
                    <a:pt x="8180" y="7121"/>
                  </a:cubicBezTo>
                  <a:cubicBezTo>
                    <a:pt x="8037" y="7335"/>
                    <a:pt x="7918" y="7561"/>
                    <a:pt x="7787" y="7788"/>
                  </a:cubicBezTo>
                  <a:cubicBezTo>
                    <a:pt x="7704" y="7919"/>
                    <a:pt x="7632" y="8049"/>
                    <a:pt x="7561" y="8180"/>
                  </a:cubicBezTo>
                  <a:cubicBezTo>
                    <a:pt x="7525" y="8240"/>
                    <a:pt x="7490" y="8288"/>
                    <a:pt x="7466" y="8335"/>
                  </a:cubicBezTo>
                  <a:cubicBezTo>
                    <a:pt x="7251" y="8740"/>
                    <a:pt x="7049" y="9145"/>
                    <a:pt x="6859" y="9550"/>
                  </a:cubicBezTo>
                  <a:cubicBezTo>
                    <a:pt x="6847" y="9585"/>
                    <a:pt x="6835" y="9621"/>
                    <a:pt x="6811" y="9657"/>
                  </a:cubicBezTo>
                  <a:cubicBezTo>
                    <a:pt x="6775" y="9752"/>
                    <a:pt x="6740" y="9859"/>
                    <a:pt x="6692" y="9954"/>
                  </a:cubicBezTo>
                  <a:cubicBezTo>
                    <a:pt x="6573" y="10228"/>
                    <a:pt x="6454" y="10502"/>
                    <a:pt x="6347" y="10788"/>
                  </a:cubicBezTo>
                  <a:cubicBezTo>
                    <a:pt x="6251" y="11014"/>
                    <a:pt x="6168" y="11252"/>
                    <a:pt x="6085" y="11478"/>
                  </a:cubicBezTo>
                  <a:lnTo>
                    <a:pt x="5823" y="11598"/>
                  </a:lnTo>
                  <a:cubicBezTo>
                    <a:pt x="5537" y="11728"/>
                    <a:pt x="5251" y="11883"/>
                    <a:pt x="4977" y="12050"/>
                  </a:cubicBezTo>
                  <a:cubicBezTo>
                    <a:pt x="4954" y="12074"/>
                    <a:pt x="4918" y="12086"/>
                    <a:pt x="4882" y="12109"/>
                  </a:cubicBezTo>
                  <a:lnTo>
                    <a:pt x="4751" y="12181"/>
                  </a:lnTo>
                  <a:cubicBezTo>
                    <a:pt x="4739" y="12205"/>
                    <a:pt x="4715" y="12217"/>
                    <a:pt x="4692" y="12229"/>
                  </a:cubicBezTo>
                  <a:cubicBezTo>
                    <a:pt x="4430" y="12419"/>
                    <a:pt x="4168" y="12621"/>
                    <a:pt x="3918" y="12824"/>
                  </a:cubicBezTo>
                  <a:lnTo>
                    <a:pt x="3763" y="12967"/>
                  </a:lnTo>
                  <a:cubicBezTo>
                    <a:pt x="3549" y="13157"/>
                    <a:pt x="3346" y="13372"/>
                    <a:pt x="3144" y="13586"/>
                  </a:cubicBezTo>
                  <a:cubicBezTo>
                    <a:pt x="3108" y="13622"/>
                    <a:pt x="3072" y="13645"/>
                    <a:pt x="3037" y="13681"/>
                  </a:cubicBezTo>
                  <a:cubicBezTo>
                    <a:pt x="3013" y="13717"/>
                    <a:pt x="3013" y="13717"/>
                    <a:pt x="2989" y="13741"/>
                  </a:cubicBezTo>
                  <a:cubicBezTo>
                    <a:pt x="2787" y="13979"/>
                    <a:pt x="2584" y="14217"/>
                    <a:pt x="2394" y="14479"/>
                  </a:cubicBezTo>
                  <a:cubicBezTo>
                    <a:pt x="2382" y="14491"/>
                    <a:pt x="2370" y="14503"/>
                    <a:pt x="2358" y="14515"/>
                  </a:cubicBezTo>
                  <a:cubicBezTo>
                    <a:pt x="2310" y="14574"/>
                    <a:pt x="2275" y="14646"/>
                    <a:pt x="2227" y="14705"/>
                  </a:cubicBezTo>
                  <a:cubicBezTo>
                    <a:pt x="2120" y="14860"/>
                    <a:pt x="2013" y="15015"/>
                    <a:pt x="1906" y="15181"/>
                  </a:cubicBezTo>
                  <a:cubicBezTo>
                    <a:pt x="1894" y="15217"/>
                    <a:pt x="1870" y="15241"/>
                    <a:pt x="1846" y="15265"/>
                  </a:cubicBezTo>
                  <a:cubicBezTo>
                    <a:pt x="1798" y="15348"/>
                    <a:pt x="1751" y="15431"/>
                    <a:pt x="1715" y="15503"/>
                  </a:cubicBezTo>
                  <a:cubicBezTo>
                    <a:pt x="1632" y="15634"/>
                    <a:pt x="1560" y="15753"/>
                    <a:pt x="1501" y="15872"/>
                  </a:cubicBezTo>
                  <a:cubicBezTo>
                    <a:pt x="1477" y="15908"/>
                    <a:pt x="1453" y="15943"/>
                    <a:pt x="1441" y="15979"/>
                  </a:cubicBezTo>
                  <a:cubicBezTo>
                    <a:pt x="1394" y="16062"/>
                    <a:pt x="1346" y="16158"/>
                    <a:pt x="1310" y="16241"/>
                  </a:cubicBezTo>
                  <a:cubicBezTo>
                    <a:pt x="1251" y="16348"/>
                    <a:pt x="1191" y="16467"/>
                    <a:pt x="1144" y="16574"/>
                  </a:cubicBezTo>
                  <a:cubicBezTo>
                    <a:pt x="1120" y="16610"/>
                    <a:pt x="1108" y="16646"/>
                    <a:pt x="1084" y="16681"/>
                  </a:cubicBezTo>
                  <a:cubicBezTo>
                    <a:pt x="1036" y="16777"/>
                    <a:pt x="1001" y="16884"/>
                    <a:pt x="965" y="16979"/>
                  </a:cubicBezTo>
                  <a:cubicBezTo>
                    <a:pt x="917" y="17074"/>
                    <a:pt x="870" y="17193"/>
                    <a:pt x="822" y="17301"/>
                  </a:cubicBezTo>
                  <a:lnTo>
                    <a:pt x="786" y="17396"/>
                  </a:lnTo>
                  <a:cubicBezTo>
                    <a:pt x="751" y="17503"/>
                    <a:pt x="715" y="17610"/>
                    <a:pt x="667" y="17717"/>
                  </a:cubicBezTo>
                  <a:cubicBezTo>
                    <a:pt x="632" y="17824"/>
                    <a:pt x="596" y="17944"/>
                    <a:pt x="560" y="18051"/>
                  </a:cubicBezTo>
                  <a:cubicBezTo>
                    <a:pt x="548" y="18075"/>
                    <a:pt x="536" y="18098"/>
                    <a:pt x="524" y="18122"/>
                  </a:cubicBezTo>
                  <a:cubicBezTo>
                    <a:pt x="501" y="18229"/>
                    <a:pt x="477" y="18336"/>
                    <a:pt x="441" y="18444"/>
                  </a:cubicBezTo>
                  <a:cubicBezTo>
                    <a:pt x="405" y="18575"/>
                    <a:pt x="370" y="18706"/>
                    <a:pt x="334" y="18837"/>
                  </a:cubicBezTo>
                  <a:cubicBezTo>
                    <a:pt x="334" y="18860"/>
                    <a:pt x="322" y="18884"/>
                    <a:pt x="310" y="18908"/>
                  </a:cubicBezTo>
                  <a:cubicBezTo>
                    <a:pt x="286" y="18991"/>
                    <a:pt x="274" y="19075"/>
                    <a:pt x="263" y="19158"/>
                  </a:cubicBezTo>
                  <a:cubicBezTo>
                    <a:pt x="227" y="19325"/>
                    <a:pt x="191" y="19503"/>
                    <a:pt x="155" y="19670"/>
                  </a:cubicBezTo>
                  <a:cubicBezTo>
                    <a:pt x="155" y="19718"/>
                    <a:pt x="143" y="19753"/>
                    <a:pt x="132" y="19789"/>
                  </a:cubicBezTo>
                  <a:cubicBezTo>
                    <a:pt x="132" y="19825"/>
                    <a:pt x="120" y="19908"/>
                    <a:pt x="120" y="19956"/>
                  </a:cubicBezTo>
                  <a:cubicBezTo>
                    <a:pt x="84" y="20206"/>
                    <a:pt x="60" y="20444"/>
                    <a:pt x="36" y="20682"/>
                  </a:cubicBezTo>
                  <a:cubicBezTo>
                    <a:pt x="36" y="20742"/>
                    <a:pt x="24" y="20801"/>
                    <a:pt x="12" y="20861"/>
                  </a:cubicBezTo>
                  <a:cubicBezTo>
                    <a:pt x="12" y="20920"/>
                    <a:pt x="12" y="20932"/>
                    <a:pt x="12" y="20968"/>
                  </a:cubicBezTo>
                  <a:cubicBezTo>
                    <a:pt x="1" y="21289"/>
                    <a:pt x="1" y="21611"/>
                    <a:pt x="12" y="21920"/>
                  </a:cubicBezTo>
                  <a:cubicBezTo>
                    <a:pt x="143" y="24432"/>
                    <a:pt x="1263" y="26218"/>
                    <a:pt x="2870" y="26921"/>
                  </a:cubicBezTo>
                  <a:lnTo>
                    <a:pt x="5287" y="27957"/>
                  </a:lnTo>
                  <a:cubicBezTo>
                    <a:pt x="3680" y="27254"/>
                    <a:pt x="2560" y="25480"/>
                    <a:pt x="2429" y="22968"/>
                  </a:cubicBezTo>
                  <a:cubicBezTo>
                    <a:pt x="2418" y="22647"/>
                    <a:pt x="2418" y="22325"/>
                    <a:pt x="2429" y="22004"/>
                  </a:cubicBezTo>
                  <a:cubicBezTo>
                    <a:pt x="2429" y="21908"/>
                    <a:pt x="2441" y="21825"/>
                    <a:pt x="2453" y="21730"/>
                  </a:cubicBezTo>
                  <a:cubicBezTo>
                    <a:pt x="2465" y="21480"/>
                    <a:pt x="2501" y="21242"/>
                    <a:pt x="2525" y="21003"/>
                  </a:cubicBezTo>
                  <a:cubicBezTo>
                    <a:pt x="2549" y="20908"/>
                    <a:pt x="2560" y="20813"/>
                    <a:pt x="2572" y="20718"/>
                  </a:cubicBezTo>
                  <a:cubicBezTo>
                    <a:pt x="2596" y="20539"/>
                    <a:pt x="2644" y="20372"/>
                    <a:pt x="2679" y="20206"/>
                  </a:cubicBezTo>
                  <a:cubicBezTo>
                    <a:pt x="2703" y="20099"/>
                    <a:pt x="2715" y="19991"/>
                    <a:pt x="2751" y="19884"/>
                  </a:cubicBezTo>
                  <a:cubicBezTo>
                    <a:pt x="2775" y="19741"/>
                    <a:pt x="2822" y="19610"/>
                    <a:pt x="2858" y="19479"/>
                  </a:cubicBezTo>
                  <a:cubicBezTo>
                    <a:pt x="2894" y="19348"/>
                    <a:pt x="2930" y="19218"/>
                    <a:pt x="2965" y="19098"/>
                  </a:cubicBezTo>
                  <a:cubicBezTo>
                    <a:pt x="3013" y="18967"/>
                    <a:pt x="3049" y="18872"/>
                    <a:pt x="3084" y="18765"/>
                  </a:cubicBezTo>
                  <a:cubicBezTo>
                    <a:pt x="3132" y="18622"/>
                    <a:pt x="3180" y="18479"/>
                    <a:pt x="3239" y="18348"/>
                  </a:cubicBezTo>
                  <a:cubicBezTo>
                    <a:pt x="3275" y="18241"/>
                    <a:pt x="3322" y="18134"/>
                    <a:pt x="3370" y="18015"/>
                  </a:cubicBezTo>
                  <a:cubicBezTo>
                    <a:pt x="3430" y="17884"/>
                    <a:pt x="3489" y="17753"/>
                    <a:pt x="3549" y="17622"/>
                  </a:cubicBezTo>
                  <a:cubicBezTo>
                    <a:pt x="3608" y="17491"/>
                    <a:pt x="3656" y="17396"/>
                    <a:pt x="3715" y="17289"/>
                  </a:cubicBezTo>
                  <a:cubicBezTo>
                    <a:pt x="3775" y="17170"/>
                    <a:pt x="3846" y="17039"/>
                    <a:pt x="3906" y="16920"/>
                  </a:cubicBezTo>
                  <a:cubicBezTo>
                    <a:pt x="3977" y="16801"/>
                    <a:pt x="4049" y="16670"/>
                    <a:pt x="4120" y="16551"/>
                  </a:cubicBezTo>
                  <a:cubicBezTo>
                    <a:pt x="4192" y="16431"/>
                    <a:pt x="4251" y="16336"/>
                    <a:pt x="4323" y="16229"/>
                  </a:cubicBezTo>
                  <a:cubicBezTo>
                    <a:pt x="4418" y="16062"/>
                    <a:pt x="4537" y="15908"/>
                    <a:pt x="4644" y="15753"/>
                  </a:cubicBezTo>
                  <a:cubicBezTo>
                    <a:pt x="4692" y="15681"/>
                    <a:pt x="4751" y="15598"/>
                    <a:pt x="4787" y="15527"/>
                  </a:cubicBezTo>
                  <a:cubicBezTo>
                    <a:pt x="4989" y="15265"/>
                    <a:pt x="5192" y="15027"/>
                    <a:pt x="5394" y="14788"/>
                  </a:cubicBezTo>
                  <a:cubicBezTo>
                    <a:pt x="5442" y="14729"/>
                    <a:pt x="5489" y="14681"/>
                    <a:pt x="5549" y="14634"/>
                  </a:cubicBezTo>
                  <a:cubicBezTo>
                    <a:pt x="5751" y="14419"/>
                    <a:pt x="5954" y="14205"/>
                    <a:pt x="6168" y="14014"/>
                  </a:cubicBezTo>
                  <a:cubicBezTo>
                    <a:pt x="6228" y="13967"/>
                    <a:pt x="6275" y="13919"/>
                    <a:pt x="6323" y="13884"/>
                  </a:cubicBezTo>
                  <a:cubicBezTo>
                    <a:pt x="6573" y="13669"/>
                    <a:pt x="6835" y="13467"/>
                    <a:pt x="7097" y="13288"/>
                  </a:cubicBezTo>
                  <a:cubicBezTo>
                    <a:pt x="7192" y="13217"/>
                    <a:pt x="7287" y="13157"/>
                    <a:pt x="7394" y="13098"/>
                  </a:cubicBezTo>
                  <a:cubicBezTo>
                    <a:pt x="7656" y="12931"/>
                    <a:pt x="7942" y="12776"/>
                    <a:pt x="8240" y="12645"/>
                  </a:cubicBezTo>
                  <a:lnTo>
                    <a:pt x="8502" y="12526"/>
                  </a:lnTo>
                  <a:cubicBezTo>
                    <a:pt x="8680" y="12014"/>
                    <a:pt x="8883" y="11502"/>
                    <a:pt x="9097" y="11002"/>
                  </a:cubicBezTo>
                  <a:cubicBezTo>
                    <a:pt x="9133" y="10907"/>
                    <a:pt x="9168" y="10812"/>
                    <a:pt x="9216" y="10705"/>
                  </a:cubicBezTo>
                  <a:cubicBezTo>
                    <a:pt x="9442" y="10204"/>
                    <a:pt x="9692" y="9716"/>
                    <a:pt x="9954" y="9228"/>
                  </a:cubicBezTo>
                  <a:cubicBezTo>
                    <a:pt x="10038" y="9097"/>
                    <a:pt x="10109" y="8966"/>
                    <a:pt x="10192" y="8835"/>
                  </a:cubicBezTo>
                  <a:cubicBezTo>
                    <a:pt x="10383" y="8490"/>
                    <a:pt x="10597" y="8145"/>
                    <a:pt x="10823" y="7811"/>
                  </a:cubicBezTo>
                  <a:cubicBezTo>
                    <a:pt x="10942" y="7633"/>
                    <a:pt x="11061" y="7454"/>
                    <a:pt x="11192" y="7276"/>
                  </a:cubicBezTo>
                  <a:cubicBezTo>
                    <a:pt x="11371" y="7014"/>
                    <a:pt x="11562" y="6764"/>
                    <a:pt x="11764" y="6514"/>
                  </a:cubicBezTo>
                  <a:cubicBezTo>
                    <a:pt x="11954" y="6264"/>
                    <a:pt x="12157" y="6014"/>
                    <a:pt x="12359" y="5763"/>
                  </a:cubicBezTo>
                  <a:cubicBezTo>
                    <a:pt x="12550" y="5549"/>
                    <a:pt x="12728" y="5347"/>
                    <a:pt x="12919" y="5144"/>
                  </a:cubicBezTo>
                  <a:cubicBezTo>
                    <a:pt x="13169" y="4894"/>
                    <a:pt x="13419" y="4644"/>
                    <a:pt x="13681" y="4406"/>
                  </a:cubicBezTo>
                  <a:cubicBezTo>
                    <a:pt x="13871" y="4228"/>
                    <a:pt x="14062" y="4049"/>
                    <a:pt x="14264" y="3882"/>
                  </a:cubicBezTo>
                  <a:cubicBezTo>
                    <a:pt x="14538" y="3656"/>
                    <a:pt x="14812" y="3454"/>
                    <a:pt x="15086" y="3251"/>
                  </a:cubicBezTo>
                  <a:cubicBezTo>
                    <a:pt x="15372" y="3049"/>
                    <a:pt x="15622" y="2846"/>
                    <a:pt x="15907" y="2680"/>
                  </a:cubicBezTo>
                  <a:cubicBezTo>
                    <a:pt x="15955" y="2644"/>
                    <a:pt x="16003" y="2620"/>
                    <a:pt x="16050" y="2585"/>
                  </a:cubicBezTo>
                  <a:cubicBezTo>
                    <a:pt x="16491" y="2323"/>
                    <a:pt x="16943" y="2084"/>
                    <a:pt x="17408" y="1870"/>
                  </a:cubicBezTo>
                  <a:cubicBezTo>
                    <a:pt x="17681" y="1751"/>
                    <a:pt x="17955" y="1644"/>
                    <a:pt x="18229" y="1549"/>
                  </a:cubicBezTo>
                  <a:cubicBezTo>
                    <a:pt x="18312" y="1525"/>
                    <a:pt x="18408" y="1501"/>
                    <a:pt x="18491" y="1465"/>
                  </a:cubicBezTo>
                  <a:cubicBezTo>
                    <a:pt x="18670" y="1418"/>
                    <a:pt x="18824" y="1370"/>
                    <a:pt x="18991" y="1322"/>
                  </a:cubicBezTo>
                  <a:cubicBezTo>
                    <a:pt x="19396" y="1215"/>
                    <a:pt x="19801" y="1144"/>
                    <a:pt x="20217" y="1096"/>
                  </a:cubicBezTo>
                  <a:cubicBezTo>
                    <a:pt x="20313" y="1096"/>
                    <a:pt x="20396" y="1084"/>
                    <a:pt x="20491" y="1072"/>
                  </a:cubicBezTo>
                  <a:cubicBezTo>
                    <a:pt x="20676" y="1064"/>
                    <a:pt x="20856" y="1056"/>
                    <a:pt x="21037" y="1056"/>
                  </a:cubicBezTo>
                  <a:cubicBezTo>
                    <a:pt x="21113" y="1056"/>
                    <a:pt x="21188" y="1057"/>
                    <a:pt x="21265" y="1061"/>
                  </a:cubicBezTo>
                  <a:lnTo>
                    <a:pt x="21515" y="1061"/>
                  </a:lnTo>
                  <a:cubicBezTo>
                    <a:pt x="21813" y="1072"/>
                    <a:pt x="22099" y="1108"/>
                    <a:pt x="22396" y="1156"/>
                  </a:cubicBezTo>
                  <a:cubicBezTo>
                    <a:pt x="22420" y="1156"/>
                    <a:pt x="22444" y="1168"/>
                    <a:pt x="22468" y="1180"/>
                  </a:cubicBezTo>
                  <a:cubicBezTo>
                    <a:pt x="22932" y="1275"/>
                    <a:pt x="23396" y="1418"/>
                    <a:pt x="23837" y="1596"/>
                  </a:cubicBezTo>
                  <a:lnTo>
                    <a:pt x="21420" y="560"/>
                  </a:lnTo>
                  <a:cubicBezTo>
                    <a:pt x="21241" y="477"/>
                    <a:pt x="21063" y="406"/>
                    <a:pt x="20872" y="346"/>
                  </a:cubicBezTo>
                  <a:cubicBezTo>
                    <a:pt x="20848" y="334"/>
                    <a:pt x="20825" y="334"/>
                    <a:pt x="20801" y="334"/>
                  </a:cubicBezTo>
                  <a:cubicBezTo>
                    <a:pt x="20551" y="251"/>
                    <a:pt x="20313" y="179"/>
                    <a:pt x="20051" y="132"/>
                  </a:cubicBezTo>
                  <a:lnTo>
                    <a:pt x="19991" y="120"/>
                  </a:lnTo>
                  <a:lnTo>
                    <a:pt x="19979" y="120"/>
                  </a:lnTo>
                  <a:cubicBezTo>
                    <a:pt x="19694" y="60"/>
                    <a:pt x="19396" y="37"/>
                    <a:pt x="19098" y="13"/>
                  </a:cubicBezTo>
                  <a:lnTo>
                    <a:pt x="19027" y="1"/>
                  </a:ln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99"/>
            <p:cNvSpPr/>
            <p:nvPr/>
          </p:nvSpPr>
          <p:spPr>
            <a:xfrm>
              <a:off x="1566497" y="2401547"/>
              <a:ext cx="288750" cy="169400"/>
            </a:xfrm>
            <a:custGeom>
              <a:rect b="b" l="l" r="r" t="t"/>
              <a:pathLst>
                <a:path extrusionOk="0" h="6776" w="11550">
                  <a:moveTo>
                    <a:pt x="11507" y="1387"/>
                  </a:moveTo>
                  <a:lnTo>
                    <a:pt x="11549" y="1406"/>
                  </a:lnTo>
                  <a:cubicBezTo>
                    <a:pt x="11535" y="1399"/>
                    <a:pt x="11521" y="1393"/>
                    <a:pt x="11507" y="1387"/>
                  </a:cubicBezTo>
                  <a:close/>
                  <a:moveTo>
                    <a:pt x="7596" y="1"/>
                  </a:moveTo>
                  <a:cubicBezTo>
                    <a:pt x="7513" y="1"/>
                    <a:pt x="7430" y="12"/>
                    <a:pt x="7334" y="12"/>
                  </a:cubicBezTo>
                  <a:lnTo>
                    <a:pt x="6894" y="12"/>
                  </a:lnTo>
                  <a:cubicBezTo>
                    <a:pt x="6727" y="24"/>
                    <a:pt x="6549" y="72"/>
                    <a:pt x="6382" y="108"/>
                  </a:cubicBezTo>
                  <a:cubicBezTo>
                    <a:pt x="6275" y="120"/>
                    <a:pt x="6179" y="132"/>
                    <a:pt x="6072" y="167"/>
                  </a:cubicBezTo>
                  <a:cubicBezTo>
                    <a:pt x="6048" y="167"/>
                    <a:pt x="6013" y="167"/>
                    <a:pt x="5989" y="179"/>
                  </a:cubicBezTo>
                  <a:cubicBezTo>
                    <a:pt x="5656" y="263"/>
                    <a:pt x="5334" y="382"/>
                    <a:pt x="5025" y="524"/>
                  </a:cubicBezTo>
                  <a:cubicBezTo>
                    <a:pt x="4715" y="655"/>
                    <a:pt x="4417" y="822"/>
                    <a:pt x="4132" y="1001"/>
                  </a:cubicBezTo>
                  <a:cubicBezTo>
                    <a:pt x="4108" y="1025"/>
                    <a:pt x="4072" y="1036"/>
                    <a:pt x="4036" y="1048"/>
                  </a:cubicBezTo>
                  <a:cubicBezTo>
                    <a:pt x="3941" y="1108"/>
                    <a:pt x="3858" y="1167"/>
                    <a:pt x="3762" y="1239"/>
                  </a:cubicBezTo>
                  <a:cubicBezTo>
                    <a:pt x="3727" y="1251"/>
                    <a:pt x="3703" y="1286"/>
                    <a:pt x="3667" y="1310"/>
                  </a:cubicBezTo>
                  <a:cubicBezTo>
                    <a:pt x="3381" y="1501"/>
                    <a:pt x="3096" y="1727"/>
                    <a:pt x="2834" y="1953"/>
                  </a:cubicBezTo>
                  <a:cubicBezTo>
                    <a:pt x="2572" y="2191"/>
                    <a:pt x="2310" y="2453"/>
                    <a:pt x="2060" y="2727"/>
                  </a:cubicBezTo>
                  <a:cubicBezTo>
                    <a:pt x="2036" y="2751"/>
                    <a:pt x="2012" y="2775"/>
                    <a:pt x="1988" y="2799"/>
                  </a:cubicBezTo>
                  <a:cubicBezTo>
                    <a:pt x="1929" y="2858"/>
                    <a:pt x="1893" y="2918"/>
                    <a:pt x="1834" y="2977"/>
                  </a:cubicBezTo>
                  <a:cubicBezTo>
                    <a:pt x="1667" y="3168"/>
                    <a:pt x="1512" y="3370"/>
                    <a:pt x="1345" y="3572"/>
                  </a:cubicBezTo>
                  <a:cubicBezTo>
                    <a:pt x="1310" y="3632"/>
                    <a:pt x="1262" y="3680"/>
                    <a:pt x="1226" y="3739"/>
                  </a:cubicBezTo>
                  <a:cubicBezTo>
                    <a:pt x="1179" y="3787"/>
                    <a:pt x="1143" y="3846"/>
                    <a:pt x="1107" y="3894"/>
                  </a:cubicBezTo>
                  <a:cubicBezTo>
                    <a:pt x="1012" y="4037"/>
                    <a:pt x="917" y="4180"/>
                    <a:pt x="810" y="4323"/>
                  </a:cubicBezTo>
                  <a:cubicBezTo>
                    <a:pt x="762" y="4406"/>
                    <a:pt x="703" y="4477"/>
                    <a:pt x="655" y="4561"/>
                  </a:cubicBezTo>
                  <a:cubicBezTo>
                    <a:pt x="619" y="4620"/>
                    <a:pt x="595" y="4668"/>
                    <a:pt x="560" y="4727"/>
                  </a:cubicBezTo>
                  <a:cubicBezTo>
                    <a:pt x="488" y="4846"/>
                    <a:pt x="405" y="4977"/>
                    <a:pt x="345" y="5096"/>
                  </a:cubicBezTo>
                  <a:cubicBezTo>
                    <a:pt x="298" y="5180"/>
                    <a:pt x="238" y="5263"/>
                    <a:pt x="191" y="5346"/>
                  </a:cubicBezTo>
                  <a:cubicBezTo>
                    <a:pt x="131" y="5477"/>
                    <a:pt x="60" y="5608"/>
                    <a:pt x="0" y="5727"/>
                  </a:cubicBezTo>
                  <a:lnTo>
                    <a:pt x="2417" y="6775"/>
                  </a:lnTo>
                  <a:cubicBezTo>
                    <a:pt x="2524" y="6561"/>
                    <a:pt x="2631" y="6359"/>
                    <a:pt x="2750" y="6144"/>
                  </a:cubicBezTo>
                  <a:cubicBezTo>
                    <a:pt x="2822" y="6025"/>
                    <a:pt x="2893" y="5894"/>
                    <a:pt x="2977" y="5775"/>
                  </a:cubicBezTo>
                  <a:cubicBezTo>
                    <a:pt x="3048" y="5656"/>
                    <a:pt x="3131" y="5513"/>
                    <a:pt x="3227" y="5382"/>
                  </a:cubicBezTo>
                  <a:cubicBezTo>
                    <a:pt x="3310" y="5239"/>
                    <a:pt x="3417" y="5096"/>
                    <a:pt x="3524" y="4954"/>
                  </a:cubicBezTo>
                  <a:cubicBezTo>
                    <a:pt x="3596" y="4846"/>
                    <a:pt x="3679" y="4739"/>
                    <a:pt x="3762" y="4632"/>
                  </a:cubicBezTo>
                  <a:cubicBezTo>
                    <a:pt x="3905" y="4430"/>
                    <a:pt x="4084" y="4227"/>
                    <a:pt x="4239" y="4037"/>
                  </a:cubicBezTo>
                  <a:cubicBezTo>
                    <a:pt x="4322" y="3953"/>
                    <a:pt x="4393" y="3858"/>
                    <a:pt x="4465" y="3775"/>
                  </a:cubicBezTo>
                  <a:cubicBezTo>
                    <a:pt x="4715" y="3513"/>
                    <a:pt x="4977" y="3251"/>
                    <a:pt x="5239" y="3013"/>
                  </a:cubicBezTo>
                  <a:cubicBezTo>
                    <a:pt x="5513" y="2775"/>
                    <a:pt x="5787" y="2560"/>
                    <a:pt x="6072" y="2358"/>
                  </a:cubicBezTo>
                  <a:cubicBezTo>
                    <a:pt x="6227" y="2251"/>
                    <a:pt x="6382" y="2156"/>
                    <a:pt x="6537" y="2060"/>
                  </a:cubicBezTo>
                  <a:cubicBezTo>
                    <a:pt x="6822" y="1882"/>
                    <a:pt x="7120" y="1715"/>
                    <a:pt x="7430" y="1572"/>
                  </a:cubicBezTo>
                  <a:cubicBezTo>
                    <a:pt x="7775" y="1429"/>
                    <a:pt x="8120" y="1310"/>
                    <a:pt x="8477" y="1215"/>
                  </a:cubicBezTo>
                  <a:cubicBezTo>
                    <a:pt x="8573" y="1191"/>
                    <a:pt x="8680" y="1179"/>
                    <a:pt x="8775" y="1167"/>
                  </a:cubicBezTo>
                  <a:cubicBezTo>
                    <a:pt x="9013" y="1108"/>
                    <a:pt x="9251" y="1084"/>
                    <a:pt x="9489" y="1060"/>
                  </a:cubicBezTo>
                  <a:lnTo>
                    <a:pt x="9739" y="1060"/>
                  </a:lnTo>
                  <a:cubicBezTo>
                    <a:pt x="10025" y="1060"/>
                    <a:pt x="10311" y="1072"/>
                    <a:pt x="10597" y="1132"/>
                  </a:cubicBezTo>
                  <a:lnTo>
                    <a:pt x="10620" y="1132"/>
                  </a:lnTo>
                  <a:cubicBezTo>
                    <a:pt x="10927" y="1177"/>
                    <a:pt x="11222" y="1266"/>
                    <a:pt x="11507" y="1387"/>
                  </a:cubicBezTo>
                  <a:lnTo>
                    <a:pt x="11507" y="1387"/>
                  </a:lnTo>
                  <a:lnTo>
                    <a:pt x="9132" y="358"/>
                  </a:lnTo>
                  <a:cubicBezTo>
                    <a:pt x="9013" y="310"/>
                    <a:pt x="8894" y="263"/>
                    <a:pt x="8775" y="227"/>
                  </a:cubicBezTo>
                  <a:cubicBezTo>
                    <a:pt x="8596" y="167"/>
                    <a:pt x="8406" y="108"/>
                    <a:pt x="8215" y="72"/>
                  </a:cubicBezTo>
                  <a:lnTo>
                    <a:pt x="8192" y="72"/>
                  </a:lnTo>
                  <a:cubicBezTo>
                    <a:pt x="8001" y="36"/>
                    <a:pt x="7799" y="12"/>
                    <a:pt x="75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99"/>
            <p:cNvSpPr/>
            <p:nvPr/>
          </p:nvSpPr>
          <p:spPr>
            <a:xfrm>
              <a:off x="1015300" y="2426475"/>
              <a:ext cx="1059075" cy="766950"/>
            </a:xfrm>
            <a:custGeom>
              <a:rect b="b" l="l" r="r" t="t"/>
              <a:pathLst>
                <a:path extrusionOk="0" h="30678" w="42363">
                  <a:moveTo>
                    <a:pt x="31771" y="1"/>
                  </a:moveTo>
                  <a:cubicBezTo>
                    <a:pt x="31030" y="1"/>
                    <a:pt x="30238" y="171"/>
                    <a:pt x="29421" y="530"/>
                  </a:cubicBezTo>
                  <a:cubicBezTo>
                    <a:pt x="27361" y="1447"/>
                    <a:pt x="25563" y="3400"/>
                    <a:pt x="24396" y="5745"/>
                  </a:cubicBezTo>
                  <a:cubicBezTo>
                    <a:pt x="23026" y="3983"/>
                    <a:pt x="21089" y="3004"/>
                    <a:pt x="18867" y="3004"/>
                  </a:cubicBezTo>
                  <a:cubicBezTo>
                    <a:pt x="17711" y="3004"/>
                    <a:pt x="16476" y="3270"/>
                    <a:pt x="15205" y="3828"/>
                  </a:cubicBezTo>
                  <a:cubicBezTo>
                    <a:pt x="11240" y="5590"/>
                    <a:pt x="7930" y="9746"/>
                    <a:pt x="6299" y="14484"/>
                  </a:cubicBezTo>
                  <a:lnTo>
                    <a:pt x="6037" y="14591"/>
                  </a:lnTo>
                  <a:cubicBezTo>
                    <a:pt x="2608" y="16103"/>
                    <a:pt x="0" y="20735"/>
                    <a:pt x="215" y="24914"/>
                  </a:cubicBezTo>
                  <a:cubicBezTo>
                    <a:pt x="383" y="28200"/>
                    <a:pt x="2241" y="30241"/>
                    <a:pt x="4683" y="30241"/>
                  </a:cubicBezTo>
                  <a:cubicBezTo>
                    <a:pt x="5356" y="30241"/>
                    <a:pt x="6073" y="30087"/>
                    <a:pt x="6811" y="29760"/>
                  </a:cubicBezTo>
                  <a:lnTo>
                    <a:pt x="8418" y="29046"/>
                  </a:lnTo>
                  <a:cubicBezTo>
                    <a:pt x="9660" y="30103"/>
                    <a:pt x="11193" y="30678"/>
                    <a:pt x="12894" y="30678"/>
                  </a:cubicBezTo>
                  <a:cubicBezTo>
                    <a:pt x="14048" y="30678"/>
                    <a:pt x="15280" y="30413"/>
                    <a:pt x="16550" y="29855"/>
                  </a:cubicBezTo>
                  <a:cubicBezTo>
                    <a:pt x="19693" y="28462"/>
                    <a:pt x="22420" y="25545"/>
                    <a:pt x="24229" y="22057"/>
                  </a:cubicBezTo>
                  <a:lnTo>
                    <a:pt x="36338" y="16711"/>
                  </a:lnTo>
                  <a:cubicBezTo>
                    <a:pt x="39755" y="15199"/>
                    <a:pt x="42363" y="10579"/>
                    <a:pt x="42148" y="6388"/>
                  </a:cubicBezTo>
                  <a:cubicBezTo>
                    <a:pt x="41980" y="3112"/>
                    <a:pt x="40122" y="1072"/>
                    <a:pt x="37681" y="1072"/>
                  </a:cubicBezTo>
                  <a:cubicBezTo>
                    <a:pt x="37008" y="1072"/>
                    <a:pt x="36291" y="1227"/>
                    <a:pt x="35552" y="1554"/>
                  </a:cubicBezTo>
                  <a:lnTo>
                    <a:pt x="35255" y="1685"/>
                  </a:lnTo>
                  <a:cubicBezTo>
                    <a:pt x="34384" y="604"/>
                    <a:pt x="33167" y="1"/>
                    <a:pt x="3177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99"/>
            <p:cNvSpPr/>
            <p:nvPr/>
          </p:nvSpPr>
          <p:spPr>
            <a:xfrm>
              <a:off x="2165072" y="2660222"/>
              <a:ext cx="68200" cy="17275"/>
            </a:xfrm>
            <a:custGeom>
              <a:rect b="b" l="l" r="r" t="t"/>
              <a:pathLst>
                <a:path extrusionOk="0" h="691" w="2728">
                  <a:moveTo>
                    <a:pt x="834" y="0"/>
                  </a:moveTo>
                  <a:cubicBezTo>
                    <a:pt x="774" y="0"/>
                    <a:pt x="715" y="24"/>
                    <a:pt x="643" y="36"/>
                  </a:cubicBezTo>
                  <a:lnTo>
                    <a:pt x="524" y="48"/>
                  </a:lnTo>
                  <a:lnTo>
                    <a:pt x="489" y="60"/>
                  </a:lnTo>
                  <a:cubicBezTo>
                    <a:pt x="370" y="95"/>
                    <a:pt x="239" y="143"/>
                    <a:pt x="120" y="191"/>
                  </a:cubicBezTo>
                  <a:lnTo>
                    <a:pt x="1" y="250"/>
                  </a:lnTo>
                  <a:lnTo>
                    <a:pt x="1024" y="691"/>
                  </a:lnTo>
                  <a:lnTo>
                    <a:pt x="1144" y="643"/>
                  </a:lnTo>
                  <a:cubicBezTo>
                    <a:pt x="1275" y="584"/>
                    <a:pt x="1405" y="536"/>
                    <a:pt x="1548" y="500"/>
                  </a:cubicBezTo>
                  <a:cubicBezTo>
                    <a:pt x="1584" y="488"/>
                    <a:pt x="1632" y="488"/>
                    <a:pt x="1667" y="476"/>
                  </a:cubicBezTo>
                  <a:cubicBezTo>
                    <a:pt x="1763" y="464"/>
                    <a:pt x="1846" y="453"/>
                    <a:pt x="1941" y="441"/>
                  </a:cubicBezTo>
                  <a:lnTo>
                    <a:pt x="2037" y="441"/>
                  </a:lnTo>
                  <a:cubicBezTo>
                    <a:pt x="2144" y="441"/>
                    <a:pt x="2263" y="453"/>
                    <a:pt x="2370" y="464"/>
                  </a:cubicBezTo>
                  <a:cubicBezTo>
                    <a:pt x="2489" y="488"/>
                    <a:pt x="2608" y="524"/>
                    <a:pt x="2727" y="572"/>
                  </a:cubicBezTo>
                  <a:lnTo>
                    <a:pt x="1703" y="131"/>
                  </a:lnTo>
                  <a:cubicBezTo>
                    <a:pt x="1656" y="107"/>
                    <a:pt x="1608" y="95"/>
                    <a:pt x="1572" y="83"/>
                  </a:cubicBezTo>
                  <a:cubicBezTo>
                    <a:pt x="1501" y="60"/>
                    <a:pt x="1417" y="36"/>
                    <a:pt x="1346" y="24"/>
                  </a:cubicBezTo>
                  <a:cubicBezTo>
                    <a:pt x="1263" y="12"/>
                    <a:pt x="1191" y="0"/>
                    <a:pt x="112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99"/>
            <p:cNvSpPr/>
            <p:nvPr/>
          </p:nvSpPr>
          <p:spPr>
            <a:xfrm>
              <a:off x="2050472" y="2648897"/>
              <a:ext cx="121775" cy="71775"/>
            </a:xfrm>
            <a:custGeom>
              <a:rect b="b" l="l" r="r" t="t"/>
              <a:pathLst>
                <a:path extrusionOk="0" h="2871" w="4871">
                  <a:moveTo>
                    <a:pt x="4780" y="556"/>
                  </a:moveTo>
                  <a:lnTo>
                    <a:pt x="4870" y="596"/>
                  </a:lnTo>
                  <a:cubicBezTo>
                    <a:pt x="4841" y="581"/>
                    <a:pt x="4811" y="568"/>
                    <a:pt x="4780" y="556"/>
                  </a:cubicBezTo>
                  <a:close/>
                  <a:moveTo>
                    <a:pt x="2906" y="1"/>
                  </a:moveTo>
                  <a:cubicBezTo>
                    <a:pt x="2846" y="1"/>
                    <a:pt x="2763" y="24"/>
                    <a:pt x="2691" y="36"/>
                  </a:cubicBezTo>
                  <a:cubicBezTo>
                    <a:pt x="2656" y="48"/>
                    <a:pt x="2608" y="48"/>
                    <a:pt x="2572" y="60"/>
                  </a:cubicBezTo>
                  <a:cubicBezTo>
                    <a:pt x="2549" y="60"/>
                    <a:pt x="2537" y="60"/>
                    <a:pt x="2537" y="72"/>
                  </a:cubicBezTo>
                  <a:cubicBezTo>
                    <a:pt x="2394" y="108"/>
                    <a:pt x="2251" y="155"/>
                    <a:pt x="2120" y="215"/>
                  </a:cubicBezTo>
                  <a:cubicBezTo>
                    <a:pt x="1989" y="275"/>
                    <a:pt x="1870" y="346"/>
                    <a:pt x="1739" y="417"/>
                  </a:cubicBezTo>
                  <a:lnTo>
                    <a:pt x="1703" y="441"/>
                  </a:lnTo>
                  <a:cubicBezTo>
                    <a:pt x="1668" y="465"/>
                    <a:pt x="1620" y="489"/>
                    <a:pt x="1584" y="513"/>
                  </a:cubicBezTo>
                  <a:lnTo>
                    <a:pt x="1548" y="548"/>
                  </a:lnTo>
                  <a:cubicBezTo>
                    <a:pt x="1429" y="632"/>
                    <a:pt x="1310" y="727"/>
                    <a:pt x="1191" y="822"/>
                  </a:cubicBezTo>
                  <a:cubicBezTo>
                    <a:pt x="1084" y="929"/>
                    <a:pt x="977" y="1037"/>
                    <a:pt x="870" y="1144"/>
                  </a:cubicBezTo>
                  <a:cubicBezTo>
                    <a:pt x="858" y="1156"/>
                    <a:pt x="846" y="1167"/>
                    <a:pt x="834" y="1179"/>
                  </a:cubicBezTo>
                  <a:cubicBezTo>
                    <a:pt x="822" y="1191"/>
                    <a:pt x="798" y="1227"/>
                    <a:pt x="775" y="1251"/>
                  </a:cubicBezTo>
                  <a:cubicBezTo>
                    <a:pt x="703" y="1334"/>
                    <a:pt x="632" y="1418"/>
                    <a:pt x="572" y="1501"/>
                  </a:cubicBezTo>
                  <a:cubicBezTo>
                    <a:pt x="548" y="1525"/>
                    <a:pt x="536" y="1548"/>
                    <a:pt x="513" y="1572"/>
                  </a:cubicBezTo>
                  <a:lnTo>
                    <a:pt x="465" y="1644"/>
                  </a:lnTo>
                  <a:cubicBezTo>
                    <a:pt x="429" y="1703"/>
                    <a:pt x="382" y="1763"/>
                    <a:pt x="346" y="1822"/>
                  </a:cubicBezTo>
                  <a:cubicBezTo>
                    <a:pt x="322" y="1858"/>
                    <a:pt x="298" y="1894"/>
                    <a:pt x="274" y="1918"/>
                  </a:cubicBezTo>
                  <a:cubicBezTo>
                    <a:pt x="251" y="1953"/>
                    <a:pt x="251" y="1965"/>
                    <a:pt x="239" y="1989"/>
                  </a:cubicBezTo>
                  <a:cubicBezTo>
                    <a:pt x="203" y="2049"/>
                    <a:pt x="179" y="2096"/>
                    <a:pt x="144" y="2156"/>
                  </a:cubicBezTo>
                  <a:cubicBezTo>
                    <a:pt x="120" y="2203"/>
                    <a:pt x="96" y="2227"/>
                    <a:pt x="84" y="2263"/>
                  </a:cubicBezTo>
                  <a:cubicBezTo>
                    <a:pt x="60" y="2299"/>
                    <a:pt x="24" y="2370"/>
                    <a:pt x="1" y="2418"/>
                  </a:cubicBezTo>
                  <a:lnTo>
                    <a:pt x="1025" y="2870"/>
                  </a:lnTo>
                  <a:cubicBezTo>
                    <a:pt x="1060" y="2775"/>
                    <a:pt x="1120" y="2680"/>
                    <a:pt x="1167" y="2596"/>
                  </a:cubicBezTo>
                  <a:cubicBezTo>
                    <a:pt x="1203" y="2549"/>
                    <a:pt x="1227" y="2489"/>
                    <a:pt x="1263" y="2441"/>
                  </a:cubicBezTo>
                  <a:cubicBezTo>
                    <a:pt x="1287" y="2382"/>
                    <a:pt x="1322" y="2322"/>
                    <a:pt x="1358" y="2275"/>
                  </a:cubicBezTo>
                  <a:cubicBezTo>
                    <a:pt x="1406" y="2203"/>
                    <a:pt x="1441" y="2144"/>
                    <a:pt x="1489" y="2084"/>
                  </a:cubicBezTo>
                  <a:cubicBezTo>
                    <a:pt x="1525" y="2025"/>
                    <a:pt x="1548" y="2001"/>
                    <a:pt x="1584" y="1953"/>
                  </a:cubicBezTo>
                  <a:cubicBezTo>
                    <a:pt x="1656" y="1870"/>
                    <a:pt x="1715" y="1787"/>
                    <a:pt x="1787" y="1703"/>
                  </a:cubicBezTo>
                  <a:cubicBezTo>
                    <a:pt x="1822" y="1668"/>
                    <a:pt x="1858" y="1620"/>
                    <a:pt x="1882" y="1596"/>
                  </a:cubicBezTo>
                  <a:cubicBezTo>
                    <a:pt x="1989" y="1477"/>
                    <a:pt x="2096" y="1370"/>
                    <a:pt x="2215" y="1263"/>
                  </a:cubicBezTo>
                  <a:cubicBezTo>
                    <a:pt x="2322" y="1167"/>
                    <a:pt x="2441" y="1072"/>
                    <a:pt x="2560" y="989"/>
                  </a:cubicBezTo>
                  <a:cubicBezTo>
                    <a:pt x="2632" y="953"/>
                    <a:pt x="2691" y="906"/>
                    <a:pt x="2763" y="858"/>
                  </a:cubicBezTo>
                  <a:cubicBezTo>
                    <a:pt x="2882" y="786"/>
                    <a:pt x="3013" y="715"/>
                    <a:pt x="3144" y="656"/>
                  </a:cubicBezTo>
                  <a:cubicBezTo>
                    <a:pt x="3287" y="596"/>
                    <a:pt x="3430" y="548"/>
                    <a:pt x="3584" y="513"/>
                  </a:cubicBezTo>
                  <a:cubicBezTo>
                    <a:pt x="3632" y="501"/>
                    <a:pt x="3668" y="501"/>
                    <a:pt x="3715" y="489"/>
                  </a:cubicBezTo>
                  <a:cubicBezTo>
                    <a:pt x="3811" y="465"/>
                    <a:pt x="3918" y="453"/>
                    <a:pt x="4013" y="441"/>
                  </a:cubicBezTo>
                  <a:lnTo>
                    <a:pt x="4120" y="441"/>
                  </a:lnTo>
                  <a:cubicBezTo>
                    <a:pt x="4239" y="441"/>
                    <a:pt x="4358" y="453"/>
                    <a:pt x="4477" y="477"/>
                  </a:cubicBezTo>
                  <a:cubicBezTo>
                    <a:pt x="4585" y="495"/>
                    <a:pt x="4686" y="520"/>
                    <a:pt x="4780" y="556"/>
                  </a:cubicBezTo>
                  <a:lnTo>
                    <a:pt x="4780" y="556"/>
                  </a:lnTo>
                  <a:lnTo>
                    <a:pt x="3846" y="144"/>
                  </a:lnTo>
                  <a:cubicBezTo>
                    <a:pt x="3799" y="132"/>
                    <a:pt x="3751" y="108"/>
                    <a:pt x="3703" y="84"/>
                  </a:cubicBezTo>
                  <a:cubicBezTo>
                    <a:pt x="3620" y="60"/>
                    <a:pt x="3549" y="48"/>
                    <a:pt x="3465" y="24"/>
                  </a:cubicBezTo>
                  <a:cubicBezTo>
                    <a:pt x="3382" y="13"/>
                    <a:pt x="3299" y="1"/>
                    <a:pt x="321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99"/>
            <p:cNvSpPr/>
            <p:nvPr/>
          </p:nvSpPr>
          <p:spPr>
            <a:xfrm>
              <a:off x="1879975" y="2954350"/>
              <a:ext cx="43500" cy="22350"/>
            </a:xfrm>
            <a:custGeom>
              <a:rect b="b" l="l" r="r" t="t"/>
              <a:pathLst>
                <a:path extrusionOk="0" h="894" w="1740">
                  <a:moveTo>
                    <a:pt x="1" y="1"/>
                  </a:moveTo>
                  <a:cubicBezTo>
                    <a:pt x="215" y="180"/>
                    <a:pt x="465" y="334"/>
                    <a:pt x="727" y="453"/>
                  </a:cubicBezTo>
                  <a:lnTo>
                    <a:pt x="1646" y="853"/>
                  </a:lnTo>
                  <a:lnTo>
                    <a:pt x="1646" y="853"/>
                  </a:lnTo>
                  <a:cubicBezTo>
                    <a:pt x="1420" y="749"/>
                    <a:pt x="1213" y="611"/>
                    <a:pt x="1025" y="453"/>
                  </a:cubicBezTo>
                  <a:lnTo>
                    <a:pt x="1" y="1"/>
                  </a:lnTo>
                  <a:close/>
                  <a:moveTo>
                    <a:pt x="1646" y="853"/>
                  </a:moveTo>
                  <a:cubicBezTo>
                    <a:pt x="1676" y="867"/>
                    <a:pt x="1708" y="881"/>
                    <a:pt x="1739" y="894"/>
                  </a:cubicBezTo>
                  <a:lnTo>
                    <a:pt x="1646" y="853"/>
                  </a:ln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99"/>
            <p:cNvSpPr/>
            <p:nvPr/>
          </p:nvSpPr>
          <p:spPr>
            <a:xfrm>
              <a:off x="1794797" y="2680447"/>
              <a:ext cx="251825" cy="295300"/>
            </a:xfrm>
            <a:custGeom>
              <a:rect b="b" l="l" r="r" t="t"/>
              <a:pathLst>
                <a:path extrusionOk="0" h="11812" w="10073">
                  <a:moveTo>
                    <a:pt x="7965" y="1"/>
                  </a:moveTo>
                  <a:cubicBezTo>
                    <a:pt x="7858" y="1"/>
                    <a:pt x="7751" y="1"/>
                    <a:pt x="7632" y="13"/>
                  </a:cubicBezTo>
                  <a:lnTo>
                    <a:pt x="7573" y="13"/>
                  </a:lnTo>
                  <a:cubicBezTo>
                    <a:pt x="7549" y="13"/>
                    <a:pt x="7537" y="13"/>
                    <a:pt x="7525" y="25"/>
                  </a:cubicBezTo>
                  <a:cubicBezTo>
                    <a:pt x="7346" y="36"/>
                    <a:pt x="7180" y="72"/>
                    <a:pt x="7001" y="108"/>
                  </a:cubicBezTo>
                  <a:lnTo>
                    <a:pt x="6965" y="108"/>
                  </a:lnTo>
                  <a:cubicBezTo>
                    <a:pt x="6918" y="132"/>
                    <a:pt x="6858" y="156"/>
                    <a:pt x="6799" y="167"/>
                  </a:cubicBezTo>
                  <a:lnTo>
                    <a:pt x="6680" y="203"/>
                  </a:lnTo>
                  <a:cubicBezTo>
                    <a:pt x="6572" y="239"/>
                    <a:pt x="6453" y="286"/>
                    <a:pt x="6334" y="346"/>
                  </a:cubicBezTo>
                  <a:cubicBezTo>
                    <a:pt x="6144" y="429"/>
                    <a:pt x="5953" y="525"/>
                    <a:pt x="5763" y="644"/>
                  </a:cubicBezTo>
                  <a:lnTo>
                    <a:pt x="5703" y="679"/>
                  </a:lnTo>
                  <a:lnTo>
                    <a:pt x="5656" y="703"/>
                  </a:lnTo>
                  <a:lnTo>
                    <a:pt x="5525" y="787"/>
                  </a:lnTo>
                  <a:cubicBezTo>
                    <a:pt x="5465" y="822"/>
                    <a:pt x="5418" y="870"/>
                    <a:pt x="5358" y="918"/>
                  </a:cubicBezTo>
                  <a:cubicBezTo>
                    <a:pt x="5239" y="1001"/>
                    <a:pt x="5120" y="1096"/>
                    <a:pt x="5013" y="1191"/>
                  </a:cubicBezTo>
                  <a:cubicBezTo>
                    <a:pt x="4929" y="1263"/>
                    <a:pt x="4846" y="1334"/>
                    <a:pt x="4763" y="1406"/>
                  </a:cubicBezTo>
                  <a:cubicBezTo>
                    <a:pt x="4656" y="1513"/>
                    <a:pt x="4548" y="1620"/>
                    <a:pt x="4441" y="1727"/>
                  </a:cubicBezTo>
                  <a:cubicBezTo>
                    <a:pt x="4394" y="1763"/>
                    <a:pt x="4358" y="1799"/>
                    <a:pt x="4310" y="1846"/>
                  </a:cubicBezTo>
                  <a:cubicBezTo>
                    <a:pt x="4275" y="1894"/>
                    <a:pt x="4239" y="1941"/>
                    <a:pt x="4203" y="1989"/>
                  </a:cubicBezTo>
                  <a:cubicBezTo>
                    <a:pt x="4120" y="2084"/>
                    <a:pt x="4036" y="2191"/>
                    <a:pt x="3953" y="2299"/>
                  </a:cubicBezTo>
                  <a:cubicBezTo>
                    <a:pt x="3905" y="2346"/>
                    <a:pt x="3858" y="2394"/>
                    <a:pt x="3822" y="2453"/>
                  </a:cubicBezTo>
                  <a:cubicBezTo>
                    <a:pt x="3774" y="2513"/>
                    <a:pt x="3751" y="2561"/>
                    <a:pt x="3703" y="2620"/>
                  </a:cubicBezTo>
                  <a:lnTo>
                    <a:pt x="3560" y="2846"/>
                  </a:lnTo>
                  <a:cubicBezTo>
                    <a:pt x="3524" y="2894"/>
                    <a:pt x="3489" y="2942"/>
                    <a:pt x="3453" y="3001"/>
                  </a:cubicBezTo>
                  <a:cubicBezTo>
                    <a:pt x="3405" y="3084"/>
                    <a:pt x="3346" y="3180"/>
                    <a:pt x="3286" y="3275"/>
                  </a:cubicBezTo>
                  <a:cubicBezTo>
                    <a:pt x="3262" y="3334"/>
                    <a:pt x="3227" y="3394"/>
                    <a:pt x="3191" y="3442"/>
                  </a:cubicBezTo>
                  <a:cubicBezTo>
                    <a:pt x="3179" y="3465"/>
                    <a:pt x="3167" y="3489"/>
                    <a:pt x="3155" y="3513"/>
                  </a:cubicBezTo>
                  <a:cubicBezTo>
                    <a:pt x="3072" y="3680"/>
                    <a:pt x="2977" y="3846"/>
                    <a:pt x="2905" y="4025"/>
                  </a:cubicBezTo>
                  <a:cubicBezTo>
                    <a:pt x="2893" y="4037"/>
                    <a:pt x="2893" y="4061"/>
                    <a:pt x="2881" y="4073"/>
                  </a:cubicBezTo>
                  <a:cubicBezTo>
                    <a:pt x="2870" y="4108"/>
                    <a:pt x="2846" y="4156"/>
                    <a:pt x="2834" y="4192"/>
                  </a:cubicBezTo>
                  <a:cubicBezTo>
                    <a:pt x="2786" y="4311"/>
                    <a:pt x="2727" y="4430"/>
                    <a:pt x="2679" y="4549"/>
                  </a:cubicBezTo>
                  <a:cubicBezTo>
                    <a:pt x="2643" y="4644"/>
                    <a:pt x="2608" y="4739"/>
                    <a:pt x="2572" y="4847"/>
                  </a:cubicBezTo>
                  <a:lnTo>
                    <a:pt x="2465" y="4894"/>
                  </a:lnTo>
                  <a:cubicBezTo>
                    <a:pt x="2346" y="4942"/>
                    <a:pt x="2215" y="5013"/>
                    <a:pt x="2108" y="5085"/>
                  </a:cubicBezTo>
                  <a:lnTo>
                    <a:pt x="2060" y="5108"/>
                  </a:lnTo>
                  <a:lnTo>
                    <a:pt x="2012" y="5144"/>
                  </a:lnTo>
                  <a:lnTo>
                    <a:pt x="1989" y="5156"/>
                  </a:lnTo>
                  <a:cubicBezTo>
                    <a:pt x="1869" y="5239"/>
                    <a:pt x="1762" y="5323"/>
                    <a:pt x="1655" y="5406"/>
                  </a:cubicBezTo>
                  <a:lnTo>
                    <a:pt x="1596" y="5466"/>
                  </a:lnTo>
                  <a:cubicBezTo>
                    <a:pt x="1500" y="5549"/>
                    <a:pt x="1417" y="5644"/>
                    <a:pt x="1322" y="5728"/>
                  </a:cubicBezTo>
                  <a:lnTo>
                    <a:pt x="1286" y="5775"/>
                  </a:lnTo>
                  <a:cubicBezTo>
                    <a:pt x="1274" y="5775"/>
                    <a:pt x="1274" y="5787"/>
                    <a:pt x="1262" y="5799"/>
                  </a:cubicBezTo>
                  <a:cubicBezTo>
                    <a:pt x="1179" y="5894"/>
                    <a:pt x="1096" y="6001"/>
                    <a:pt x="1012" y="6109"/>
                  </a:cubicBezTo>
                  <a:lnTo>
                    <a:pt x="1000" y="6121"/>
                  </a:lnTo>
                  <a:cubicBezTo>
                    <a:pt x="976" y="6144"/>
                    <a:pt x="965" y="6180"/>
                    <a:pt x="941" y="6204"/>
                  </a:cubicBezTo>
                  <a:cubicBezTo>
                    <a:pt x="893" y="6275"/>
                    <a:pt x="846" y="6335"/>
                    <a:pt x="810" y="6406"/>
                  </a:cubicBezTo>
                  <a:lnTo>
                    <a:pt x="774" y="6442"/>
                  </a:lnTo>
                  <a:cubicBezTo>
                    <a:pt x="762" y="6478"/>
                    <a:pt x="738" y="6513"/>
                    <a:pt x="726" y="6537"/>
                  </a:cubicBezTo>
                  <a:cubicBezTo>
                    <a:pt x="703" y="6573"/>
                    <a:pt x="655" y="6644"/>
                    <a:pt x="631" y="6692"/>
                  </a:cubicBezTo>
                  <a:lnTo>
                    <a:pt x="607" y="6740"/>
                  </a:lnTo>
                  <a:cubicBezTo>
                    <a:pt x="584" y="6775"/>
                    <a:pt x="572" y="6811"/>
                    <a:pt x="548" y="6847"/>
                  </a:cubicBezTo>
                  <a:cubicBezTo>
                    <a:pt x="524" y="6883"/>
                    <a:pt x="500" y="6942"/>
                    <a:pt x="476" y="6990"/>
                  </a:cubicBezTo>
                  <a:lnTo>
                    <a:pt x="453" y="7037"/>
                  </a:lnTo>
                  <a:cubicBezTo>
                    <a:pt x="441" y="7085"/>
                    <a:pt x="417" y="7121"/>
                    <a:pt x="405" y="7168"/>
                  </a:cubicBezTo>
                  <a:cubicBezTo>
                    <a:pt x="381" y="7204"/>
                    <a:pt x="369" y="7252"/>
                    <a:pt x="345" y="7299"/>
                  </a:cubicBezTo>
                  <a:cubicBezTo>
                    <a:pt x="345" y="7311"/>
                    <a:pt x="334" y="7323"/>
                    <a:pt x="334" y="7335"/>
                  </a:cubicBezTo>
                  <a:cubicBezTo>
                    <a:pt x="310" y="7383"/>
                    <a:pt x="298" y="7430"/>
                    <a:pt x="286" y="7478"/>
                  </a:cubicBezTo>
                  <a:cubicBezTo>
                    <a:pt x="262" y="7525"/>
                    <a:pt x="250" y="7573"/>
                    <a:pt x="226" y="7621"/>
                  </a:cubicBezTo>
                  <a:cubicBezTo>
                    <a:pt x="226" y="7633"/>
                    <a:pt x="226" y="7633"/>
                    <a:pt x="226" y="7645"/>
                  </a:cubicBezTo>
                  <a:cubicBezTo>
                    <a:pt x="214" y="7692"/>
                    <a:pt x="203" y="7740"/>
                    <a:pt x="179" y="7775"/>
                  </a:cubicBezTo>
                  <a:cubicBezTo>
                    <a:pt x="167" y="7823"/>
                    <a:pt x="155" y="7895"/>
                    <a:pt x="143" y="7954"/>
                  </a:cubicBezTo>
                  <a:lnTo>
                    <a:pt x="131" y="7978"/>
                  </a:lnTo>
                  <a:cubicBezTo>
                    <a:pt x="119" y="8014"/>
                    <a:pt x="119" y="8049"/>
                    <a:pt x="107" y="8085"/>
                  </a:cubicBezTo>
                  <a:cubicBezTo>
                    <a:pt x="95" y="8156"/>
                    <a:pt x="72" y="8228"/>
                    <a:pt x="60" y="8299"/>
                  </a:cubicBezTo>
                  <a:lnTo>
                    <a:pt x="60" y="8347"/>
                  </a:lnTo>
                  <a:cubicBezTo>
                    <a:pt x="60" y="8371"/>
                    <a:pt x="60" y="8407"/>
                    <a:pt x="48" y="8430"/>
                  </a:cubicBezTo>
                  <a:cubicBezTo>
                    <a:pt x="36" y="8526"/>
                    <a:pt x="24" y="8633"/>
                    <a:pt x="12" y="8728"/>
                  </a:cubicBezTo>
                  <a:cubicBezTo>
                    <a:pt x="12" y="8752"/>
                    <a:pt x="0" y="8776"/>
                    <a:pt x="0" y="8799"/>
                  </a:cubicBezTo>
                  <a:cubicBezTo>
                    <a:pt x="0" y="8835"/>
                    <a:pt x="0" y="8835"/>
                    <a:pt x="0" y="8847"/>
                  </a:cubicBezTo>
                  <a:cubicBezTo>
                    <a:pt x="0" y="8990"/>
                    <a:pt x="0" y="9121"/>
                    <a:pt x="0" y="9252"/>
                  </a:cubicBezTo>
                  <a:cubicBezTo>
                    <a:pt x="60" y="10312"/>
                    <a:pt x="524" y="11074"/>
                    <a:pt x="1215" y="11371"/>
                  </a:cubicBezTo>
                  <a:lnTo>
                    <a:pt x="2227" y="11812"/>
                  </a:lnTo>
                  <a:cubicBezTo>
                    <a:pt x="1548" y="11514"/>
                    <a:pt x="1084" y="10776"/>
                    <a:pt x="1024" y="9704"/>
                  </a:cubicBezTo>
                  <a:cubicBezTo>
                    <a:pt x="1012" y="9573"/>
                    <a:pt x="1024" y="9430"/>
                    <a:pt x="1024" y="9299"/>
                  </a:cubicBezTo>
                  <a:lnTo>
                    <a:pt x="1036" y="9180"/>
                  </a:lnTo>
                  <a:cubicBezTo>
                    <a:pt x="1036" y="9073"/>
                    <a:pt x="1048" y="8978"/>
                    <a:pt x="1072" y="8871"/>
                  </a:cubicBezTo>
                  <a:lnTo>
                    <a:pt x="1084" y="8752"/>
                  </a:lnTo>
                  <a:cubicBezTo>
                    <a:pt x="1096" y="8680"/>
                    <a:pt x="1107" y="8609"/>
                    <a:pt x="1131" y="8537"/>
                  </a:cubicBezTo>
                  <a:cubicBezTo>
                    <a:pt x="1143" y="8490"/>
                    <a:pt x="1143" y="8442"/>
                    <a:pt x="1155" y="8395"/>
                  </a:cubicBezTo>
                  <a:cubicBezTo>
                    <a:pt x="1167" y="8347"/>
                    <a:pt x="1191" y="8287"/>
                    <a:pt x="1203" y="8228"/>
                  </a:cubicBezTo>
                  <a:lnTo>
                    <a:pt x="1250" y="8061"/>
                  </a:lnTo>
                  <a:cubicBezTo>
                    <a:pt x="1274" y="8014"/>
                    <a:pt x="1286" y="7966"/>
                    <a:pt x="1298" y="7918"/>
                  </a:cubicBezTo>
                  <a:cubicBezTo>
                    <a:pt x="1322" y="7859"/>
                    <a:pt x="1346" y="7799"/>
                    <a:pt x="1369" y="7740"/>
                  </a:cubicBezTo>
                  <a:cubicBezTo>
                    <a:pt x="1393" y="7680"/>
                    <a:pt x="1405" y="7645"/>
                    <a:pt x="1429" y="7597"/>
                  </a:cubicBezTo>
                  <a:cubicBezTo>
                    <a:pt x="1441" y="7561"/>
                    <a:pt x="1477" y="7490"/>
                    <a:pt x="1500" y="7430"/>
                  </a:cubicBezTo>
                  <a:cubicBezTo>
                    <a:pt x="1524" y="7383"/>
                    <a:pt x="1548" y="7335"/>
                    <a:pt x="1572" y="7287"/>
                  </a:cubicBezTo>
                  <a:cubicBezTo>
                    <a:pt x="1596" y="7252"/>
                    <a:pt x="1619" y="7192"/>
                    <a:pt x="1655" y="7133"/>
                  </a:cubicBezTo>
                  <a:cubicBezTo>
                    <a:pt x="1679" y="7085"/>
                    <a:pt x="1715" y="7037"/>
                    <a:pt x="1738" y="6990"/>
                  </a:cubicBezTo>
                  <a:cubicBezTo>
                    <a:pt x="1774" y="6942"/>
                    <a:pt x="1798" y="6894"/>
                    <a:pt x="1822" y="6847"/>
                  </a:cubicBezTo>
                  <a:cubicBezTo>
                    <a:pt x="1869" y="6775"/>
                    <a:pt x="1917" y="6716"/>
                    <a:pt x="1965" y="6644"/>
                  </a:cubicBezTo>
                  <a:lnTo>
                    <a:pt x="2024" y="6549"/>
                  </a:lnTo>
                  <a:cubicBezTo>
                    <a:pt x="2108" y="6442"/>
                    <a:pt x="2191" y="6347"/>
                    <a:pt x="2286" y="6240"/>
                  </a:cubicBezTo>
                  <a:cubicBezTo>
                    <a:pt x="2310" y="6216"/>
                    <a:pt x="2322" y="6204"/>
                    <a:pt x="2346" y="6180"/>
                  </a:cubicBezTo>
                  <a:cubicBezTo>
                    <a:pt x="2429" y="6085"/>
                    <a:pt x="2524" y="6001"/>
                    <a:pt x="2608" y="5918"/>
                  </a:cubicBezTo>
                  <a:lnTo>
                    <a:pt x="2679" y="5859"/>
                  </a:lnTo>
                  <a:cubicBezTo>
                    <a:pt x="2786" y="5763"/>
                    <a:pt x="2893" y="5680"/>
                    <a:pt x="3001" y="5609"/>
                  </a:cubicBezTo>
                  <a:lnTo>
                    <a:pt x="3132" y="5525"/>
                  </a:lnTo>
                  <a:cubicBezTo>
                    <a:pt x="3239" y="5454"/>
                    <a:pt x="3358" y="5394"/>
                    <a:pt x="3489" y="5335"/>
                  </a:cubicBezTo>
                  <a:lnTo>
                    <a:pt x="3596" y="5287"/>
                  </a:lnTo>
                  <a:cubicBezTo>
                    <a:pt x="3667" y="5073"/>
                    <a:pt x="3763" y="4858"/>
                    <a:pt x="3846" y="4644"/>
                  </a:cubicBezTo>
                  <a:cubicBezTo>
                    <a:pt x="3870" y="4597"/>
                    <a:pt x="3882" y="4561"/>
                    <a:pt x="3905" y="4513"/>
                  </a:cubicBezTo>
                  <a:cubicBezTo>
                    <a:pt x="4001" y="4311"/>
                    <a:pt x="4108" y="4096"/>
                    <a:pt x="4215" y="3894"/>
                  </a:cubicBezTo>
                  <a:cubicBezTo>
                    <a:pt x="4251" y="3835"/>
                    <a:pt x="4286" y="3787"/>
                    <a:pt x="4310" y="3727"/>
                  </a:cubicBezTo>
                  <a:cubicBezTo>
                    <a:pt x="4394" y="3573"/>
                    <a:pt x="4489" y="3430"/>
                    <a:pt x="4584" y="3299"/>
                  </a:cubicBezTo>
                  <a:cubicBezTo>
                    <a:pt x="4632" y="3215"/>
                    <a:pt x="4679" y="3144"/>
                    <a:pt x="4739" y="3061"/>
                  </a:cubicBezTo>
                  <a:cubicBezTo>
                    <a:pt x="4810" y="2953"/>
                    <a:pt x="4894" y="2846"/>
                    <a:pt x="4977" y="2739"/>
                  </a:cubicBezTo>
                  <a:cubicBezTo>
                    <a:pt x="5060" y="2644"/>
                    <a:pt x="5144" y="2537"/>
                    <a:pt x="5227" y="2430"/>
                  </a:cubicBezTo>
                  <a:cubicBezTo>
                    <a:pt x="5322" y="2334"/>
                    <a:pt x="5382" y="2251"/>
                    <a:pt x="5465" y="2168"/>
                  </a:cubicBezTo>
                  <a:cubicBezTo>
                    <a:pt x="5572" y="2060"/>
                    <a:pt x="5679" y="1953"/>
                    <a:pt x="5787" y="1858"/>
                  </a:cubicBezTo>
                  <a:cubicBezTo>
                    <a:pt x="5870" y="1775"/>
                    <a:pt x="5953" y="1703"/>
                    <a:pt x="6037" y="1632"/>
                  </a:cubicBezTo>
                  <a:cubicBezTo>
                    <a:pt x="6156" y="1537"/>
                    <a:pt x="6263" y="1453"/>
                    <a:pt x="6382" y="1370"/>
                  </a:cubicBezTo>
                  <a:cubicBezTo>
                    <a:pt x="6501" y="1275"/>
                    <a:pt x="6608" y="1191"/>
                    <a:pt x="6727" y="1120"/>
                  </a:cubicBezTo>
                  <a:lnTo>
                    <a:pt x="6787" y="1084"/>
                  </a:lnTo>
                  <a:cubicBezTo>
                    <a:pt x="6977" y="977"/>
                    <a:pt x="7168" y="870"/>
                    <a:pt x="7370" y="787"/>
                  </a:cubicBezTo>
                  <a:cubicBezTo>
                    <a:pt x="7477" y="739"/>
                    <a:pt x="7596" y="691"/>
                    <a:pt x="7715" y="656"/>
                  </a:cubicBezTo>
                  <a:cubicBezTo>
                    <a:pt x="7751" y="644"/>
                    <a:pt x="7787" y="632"/>
                    <a:pt x="7823" y="620"/>
                  </a:cubicBezTo>
                  <a:cubicBezTo>
                    <a:pt x="7894" y="608"/>
                    <a:pt x="7954" y="584"/>
                    <a:pt x="8025" y="560"/>
                  </a:cubicBezTo>
                  <a:cubicBezTo>
                    <a:pt x="8192" y="525"/>
                    <a:pt x="8370" y="489"/>
                    <a:pt x="8549" y="465"/>
                  </a:cubicBezTo>
                  <a:lnTo>
                    <a:pt x="8656" y="453"/>
                  </a:lnTo>
                  <a:lnTo>
                    <a:pt x="9097" y="453"/>
                  </a:lnTo>
                  <a:cubicBezTo>
                    <a:pt x="9216" y="453"/>
                    <a:pt x="9347" y="477"/>
                    <a:pt x="9466" y="489"/>
                  </a:cubicBezTo>
                  <a:lnTo>
                    <a:pt x="9489" y="501"/>
                  </a:lnTo>
                  <a:cubicBezTo>
                    <a:pt x="9597" y="525"/>
                    <a:pt x="9704" y="548"/>
                    <a:pt x="9811" y="584"/>
                  </a:cubicBezTo>
                  <a:cubicBezTo>
                    <a:pt x="9894" y="608"/>
                    <a:pt x="9990" y="644"/>
                    <a:pt x="10073" y="679"/>
                  </a:cubicBezTo>
                  <a:lnTo>
                    <a:pt x="9049" y="239"/>
                  </a:lnTo>
                  <a:cubicBezTo>
                    <a:pt x="8977" y="203"/>
                    <a:pt x="8906" y="167"/>
                    <a:pt x="8823" y="144"/>
                  </a:cubicBezTo>
                  <a:lnTo>
                    <a:pt x="8787" y="132"/>
                  </a:lnTo>
                  <a:cubicBezTo>
                    <a:pt x="8680" y="108"/>
                    <a:pt x="8585" y="72"/>
                    <a:pt x="8477" y="60"/>
                  </a:cubicBezTo>
                  <a:lnTo>
                    <a:pt x="8442" y="48"/>
                  </a:lnTo>
                  <a:cubicBezTo>
                    <a:pt x="8323" y="25"/>
                    <a:pt x="8192" y="13"/>
                    <a:pt x="807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99"/>
            <p:cNvSpPr/>
            <p:nvPr/>
          </p:nvSpPr>
          <p:spPr>
            <a:xfrm>
              <a:off x="1816575" y="2658350"/>
              <a:ext cx="447700" cy="324350"/>
            </a:xfrm>
            <a:custGeom>
              <a:rect b="b" l="l" r="r" t="t"/>
              <a:pathLst>
                <a:path extrusionOk="0" h="12974" w="17908">
                  <a:moveTo>
                    <a:pt x="13433" y="0"/>
                  </a:moveTo>
                  <a:cubicBezTo>
                    <a:pt x="13120" y="0"/>
                    <a:pt x="12787" y="71"/>
                    <a:pt x="12443" y="221"/>
                  </a:cubicBezTo>
                  <a:cubicBezTo>
                    <a:pt x="11562" y="613"/>
                    <a:pt x="10812" y="1435"/>
                    <a:pt x="10312" y="2435"/>
                  </a:cubicBezTo>
                  <a:cubicBezTo>
                    <a:pt x="9734" y="1686"/>
                    <a:pt x="8921" y="1274"/>
                    <a:pt x="7987" y="1274"/>
                  </a:cubicBezTo>
                  <a:cubicBezTo>
                    <a:pt x="7496" y="1274"/>
                    <a:pt x="6971" y="1388"/>
                    <a:pt x="6430" y="1625"/>
                  </a:cubicBezTo>
                  <a:cubicBezTo>
                    <a:pt x="4751" y="2364"/>
                    <a:pt x="3358" y="4126"/>
                    <a:pt x="2656" y="6126"/>
                  </a:cubicBezTo>
                  <a:lnTo>
                    <a:pt x="2549" y="6174"/>
                  </a:lnTo>
                  <a:cubicBezTo>
                    <a:pt x="1096" y="6817"/>
                    <a:pt x="1" y="8769"/>
                    <a:pt x="84" y="10543"/>
                  </a:cubicBezTo>
                  <a:cubicBezTo>
                    <a:pt x="159" y="11923"/>
                    <a:pt x="942" y="12785"/>
                    <a:pt x="1975" y="12785"/>
                  </a:cubicBezTo>
                  <a:cubicBezTo>
                    <a:pt x="2262" y="12785"/>
                    <a:pt x="2567" y="12719"/>
                    <a:pt x="2882" y="12579"/>
                  </a:cubicBezTo>
                  <a:lnTo>
                    <a:pt x="3561" y="12282"/>
                  </a:lnTo>
                  <a:cubicBezTo>
                    <a:pt x="4087" y="12729"/>
                    <a:pt x="4736" y="12973"/>
                    <a:pt x="5454" y="12973"/>
                  </a:cubicBezTo>
                  <a:cubicBezTo>
                    <a:pt x="5940" y="12973"/>
                    <a:pt x="6457" y="12862"/>
                    <a:pt x="6990" y="12627"/>
                  </a:cubicBezTo>
                  <a:cubicBezTo>
                    <a:pt x="8323" y="12043"/>
                    <a:pt x="9478" y="10805"/>
                    <a:pt x="10240" y="9329"/>
                  </a:cubicBezTo>
                  <a:lnTo>
                    <a:pt x="15360" y="7067"/>
                  </a:lnTo>
                  <a:cubicBezTo>
                    <a:pt x="16812" y="6424"/>
                    <a:pt x="17908" y="4471"/>
                    <a:pt x="17825" y="2709"/>
                  </a:cubicBezTo>
                  <a:cubicBezTo>
                    <a:pt x="17750" y="1319"/>
                    <a:pt x="16967" y="456"/>
                    <a:pt x="15933" y="456"/>
                  </a:cubicBezTo>
                  <a:cubicBezTo>
                    <a:pt x="15647" y="456"/>
                    <a:pt x="15341" y="522"/>
                    <a:pt x="15027" y="661"/>
                  </a:cubicBezTo>
                  <a:lnTo>
                    <a:pt x="14907" y="709"/>
                  </a:lnTo>
                  <a:cubicBezTo>
                    <a:pt x="14535" y="251"/>
                    <a:pt x="14020" y="0"/>
                    <a:pt x="13433"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9" name="Google Shape;1969;p99"/>
          <p:cNvSpPr/>
          <p:nvPr/>
        </p:nvSpPr>
        <p:spPr>
          <a:xfrm flipH="1">
            <a:off x="6550899" y="4080009"/>
            <a:ext cx="190800" cy="2016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99"/>
          <p:cNvSpPr/>
          <p:nvPr/>
        </p:nvSpPr>
        <p:spPr>
          <a:xfrm flipH="1">
            <a:off x="6661058" y="3813995"/>
            <a:ext cx="143400" cy="1518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99"/>
          <p:cNvSpPr/>
          <p:nvPr/>
        </p:nvSpPr>
        <p:spPr>
          <a:xfrm flipH="1">
            <a:off x="6422962" y="3653112"/>
            <a:ext cx="162000" cy="1710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99"/>
          <p:cNvSpPr/>
          <p:nvPr/>
        </p:nvSpPr>
        <p:spPr>
          <a:xfrm flipH="1">
            <a:off x="6649341" y="3448251"/>
            <a:ext cx="130800" cy="1383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99"/>
          <p:cNvSpPr/>
          <p:nvPr/>
        </p:nvSpPr>
        <p:spPr>
          <a:xfrm flipH="1">
            <a:off x="6474551" y="3252462"/>
            <a:ext cx="110400" cy="1170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99"/>
          <p:cNvSpPr/>
          <p:nvPr/>
        </p:nvSpPr>
        <p:spPr>
          <a:xfrm flipH="1">
            <a:off x="6652899" y="3085562"/>
            <a:ext cx="88800" cy="93900"/>
          </a:xfrm>
          <a:prstGeom prst="rect">
            <a:avLst/>
          </a:pr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99"/>
          <p:cNvSpPr/>
          <p:nvPr/>
        </p:nvSpPr>
        <p:spPr>
          <a:xfrm>
            <a:off x="-76207" y="5030225"/>
            <a:ext cx="9625500" cy="581400"/>
          </a:xfrm>
          <a:prstGeom prst="roundRect">
            <a:avLst>
              <a:gd fmla="val 16667" name="adj"/>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1976" name="Google Shape;1976;p99"/>
          <p:cNvSpPr txBox="1"/>
          <p:nvPr>
            <p:ph idx="4294967295" type="ctrTitle"/>
          </p:nvPr>
        </p:nvSpPr>
        <p:spPr>
          <a:xfrm>
            <a:off x="609600" y="1678000"/>
            <a:ext cx="3962400" cy="1501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5200">
                <a:solidFill>
                  <a:schemeClr val="dk1"/>
                </a:solidFill>
              </a:rPr>
              <a:t>Conclusion</a:t>
            </a:r>
            <a:endParaRPr sz="5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9"/>
                                        </p:tgtEl>
                                        <p:attrNameLst>
                                          <p:attrName>style.visibility</p:attrName>
                                        </p:attrNameLst>
                                      </p:cBhvr>
                                      <p:to>
                                        <p:strVal val="visible"/>
                                      </p:to>
                                    </p:set>
                                    <p:animEffect filter="fade" transition="in">
                                      <p:cBhvr>
                                        <p:cTn dur="200"/>
                                        <p:tgtEl>
                                          <p:spTgt spid="1969"/>
                                        </p:tgtEl>
                                      </p:cBhvr>
                                    </p:animEffect>
                                  </p:childTnLst>
                                </p:cTn>
                              </p:par>
                            </p:childTnLst>
                          </p:cTn>
                        </p:par>
                        <p:par>
                          <p:cTn fill="hold">
                            <p:stCondLst>
                              <p:cond delay="200"/>
                            </p:stCondLst>
                            <p:childTnLst>
                              <p:par>
                                <p:cTn fill="hold" nodeType="afterEffect" presetClass="entr" presetID="10" presetSubtype="0">
                                  <p:stCondLst>
                                    <p:cond delay="0"/>
                                  </p:stCondLst>
                                  <p:childTnLst>
                                    <p:set>
                                      <p:cBhvr>
                                        <p:cTn dur="1" fill="hold">
                                          <p:stCondLst>
                                            <p:cond delay="0"/>
                                          </p:stCondLst>
                                        </p:cTn>
                                        <p:tgtEl>
                                          <p:spTgt spid="1970"/>
                                        </p:tgtEl>
                                        <p:attrNameLst>
                                          <p:attrName>style.visibility</p:attrName>
                                        </p:attrNameLst>
                                      </p:cBhvr>
                                      <p:to>
                                        <p:strVal val="visible"/>
                                      </p:to>
                                    </p:set>
                                    <p:animEffect filter="fade" transition="in">
                                      <p:cBhvr>
                                        <p:cTn dur="200"/>
                                        <p:tgtEl>
                                          <p:spTgt spid="1970"/>
                                        </p:tgtEl>
                                      </p:cBhvr>
                                    </p:animEffect>
                                  </p:childTnLst>
                                </p:cTn>
                              </p:par>
                            </p:childTnLst>
                          </p:cTn>
                        </p:par>
                        <p:par>
                          <p:cTn fill="hold">
                            <p:stCondLst>
                              <p:cond delay="400"/>
                            </p:stCondLst>
                            <p:childTnLst>
                              <p:par>
                                <p:cTn fill="hold" nodeType="afterEffect" presetClass="entr" presetID="10" presetSubtype="0">
                                  <p:stCondLst>
                                    <p:cond delay="0"/>
                                  </p:stCondLst>
                                  <p:childTnLst>
                                    <p:set>
                                      <p:cBhvr>
                                        <p:cTn dur="1" fill="hold">
                                          <p:stCondLst>
                                            <p:cond delay="0"/>
                                          </p:stCondLst>
                                        </p:cTn>
                                        <p:tgtEl>
                                          <p:spTgt spid="1971"/>
                                        </p:tgtEl>
                                        <p:attrNameLst>
                                          <p:attrName>style.visibility</p:attrName>
                                        </p:attrNameLst>
                                      </p:cBhvr>
                                      <p:to>
                                        <p:strVal val="visible"/>
                                      </p:to>
                                    </p:set>
                                    <p:animEffect filter="fade" transition="in">
                                      <p:cBhvr>
                                        <p:cTn dur="200"/>
                                        <p:tgtEl>
                                          <p:spTgt spid="1971"/>
                                        </p:tgtEl>
                                      </p:cBhvr>
                                    </p:animEffect>
                                  </p:childTnLst>
                                </p:cTn>
                              </p:par>
                            </p:childTnLst>
                          </p:cTn>
                        </p:par>
                        <p:par>
                          <p:cTn fill="hold">
                            <p:stCondLst>
                              <p:cond delay="600"/>
                            </p:stCondLst>
                            <p:childTnLst>
                              <p:par>
                                <p:cTn fill="hold" nodeType="afterEffect" presetClass="entr" presetID="10" presetSubtype="0">
                                  <p:stCondLst>
                                    <p:cond delay="0"/>
                                  </p:stCondLst>
                                  <p:childTnLst>
                                    <p:set>
                                      <p:cBhvr>
                                        <p:cTn dur="1" fill="hold">
                                          <p:stCondLst>
                                            <p:cond delay="0"/>
                                          </p:stCondLst>
                                        </p:cTn>
                                        <p:tgtEl>
                                          <p:spTgt spid="1972"/>
                                        </p:tgtEl>
                                        <p:attrNameLst>
                                          <p:attrName>style.visibility</p:attrName>
                                        </p:attrNameLst>
                                      </p:cBhvr>
                                      <p:to>
                                        <p:strVal val="visible"/>
                                      </p:to>
                                    </p:set>
                                    <p:animEffect filter="fade" transition="in">
                                      <p:cBhvr>
                                        <p:cTn dur="200"/>
                                        <p:tgtEl>
                                          <p:spTgt spid="1972"/>
                                        </p:tgtEl>
                                      </p:cBhvr>
                                    </p:animEffect>
                                  </p:childTnLst>
                                </p:cTn>
                              </p:par>
                            </p:childTnLst>
                          </p:cTn>
                        </p:par>
                        <p:par>
                          <p:cTn fill="hold">
                            <p:stCondLst>
                              <p:cond delay="800"/>
                            </p:stCondLst>
                            <p:childTnLst>
                              <p:par>
                                <p:cTn fill="hold" nodeType="afterEffect" presetClass="entr" presetID="10" presetSubtype="0">
                                  <p:stCondLst>
                                    <p:cond delay="0"/>
                                  </p:stCondLst>
                                  <p:childTnLst>
                                    <p:set>
                                      <p:cBhvr>
                                        <p:cTn dur="1" fill="hold">
                                          <p:stCondLst>
                                            <p:cond delay="0"/>
                                          </p:stCondLst>
                                        </p:cTn>
                                        <p:tgtEl>
                                          <p:spTgt spid="1973"/>
                                        </p:tgtEl>
                                        <p:attrNameLst>
                                          <p:attrName>style.visibility</p:attrName>
                                        </p:attrNameLst>
                                      </p:cBhvr>
                                      <p:to>
                                        <p:strVal val="visible"/>
                                      </p:to>
                                    </p:set>
                                    <p:animEffect filter="fade" transition="in">
                                      <p:cBhvr>
                                        <p:cTn dur="200"/>
                                        <p:tgtEl>
                                          <p:spTgt spid="197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74"/>
                                        </p:tgtEl>
                                        <p:attrNameLst>
                                          <p:attrName>style.visibility</p:attrName>
                                        </p:attrNameLst>
                                      </p:cBhvr>
                                      <p:to>
                                        <p:strVal val="visible"/>
                                      </p:to>
                                    </p:set>
                                    <p:animEffect filter="fade" transition="in">
                                      <p:cBhvr>
                                        <p:cTn dur="200"/>
                                        <p:tgtEl>
                                          <p:spTgt spid="1974"/>
                                        </p:tgtEl>
                                      </p:cBhvr>
                                    </p:animEffect>
                                  </p:childTnLst>
                                </p:cTn>
                              </p:par>
                            </p:childTnLst>
                          </p:cTn>
                        </p:par>
                        <p:par>
                          <p:cTn fill="hold">
                            <p:stCondLst>
                              <p:cond delay="1200"/>
                            </p:stCondLst>
                            <p:childTnLst>
                              <p:par>
                                <p:cTn fill="hold" nodeType="afterEffect" presetClass="entr" presetID="10" presetSubtype="0">
                                  <p:stCondLst>
                                    <p:cond delay="0"/>
                                  </p:stCondLst>
                                  <p:childTnLst>
                                    <p:set>
                                      <p:cBhvr>
                                        <p:cTn dur="1" fill="hold">
                                          <p:stCondLst>
                                            <p:cond delay="0"/>
                                          </p:stCondLst>
                                        </p:cTn>
                                        <p:tgtEl>
                                          <p:spTgt spid="1960"/>
                                        </p:tgtEl>
                                        <p:attrNameLst>
                                          <p:attrName>style.visibility</p:attrName>
                                        </p:attrNameLst>
                                      </p:cBhvr>
                                      <p:to>
                                        <p:strVal val="visible"/>
                                      </p:to>
                                    </p:set>
                                    <p:animEffect filter="fade" transition="in">
                                      <p:cBhvr>
                                        <p:cTn dur="200"/>
                                        <p:tgtEl>
                                          <p:spTgt spid="19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43"/>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458" name="Google Shape;458;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459" name="Google Shape;459;p43"/>
          <p:cNvSpPr/>
          <p:nvPr/>
        </p:nvSpPr>
        <p:spPr>
          <a:xfrm>
            <a:off x="3687033" y="1903653"/>
            <a:ext cx="1881900" cy="1881900"/>
          </a:xfrm>
          <a:prstGeom prst="ellipse">
            <a:avLst/>
          </a:prstGeom>
          <a:solidFill>
            <a:srgbClr val="C46A0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rgbClr val="FFFFFF"/>
                </a:solidFill>
                <a:latin typeface="Fira Sans Extra Condensed"/>
                <a:ea typeface="Fira Sans Extra Condensed"/>
                <a:cs typeface="Fira Sans Extra Condensed"/>
                <a:sym typeface="Fira Sans Extra Condensed"/>
              </a:rPr>
              <a:t>Améliorer</a:t>
            </a:r>
            <a:r>
              <a:rPr b="1" lang="en-GB">
                <a:solidFill>
                  <a:srgbClr val="FFFFFF"/>
                </a:solidFill>
                <a:latin typeface="Fira Sans Extra Condensed"/>
                <a:ea typeface="Fira Sans Extra Condensed"/>
                <a:cs typeface="Fira Sans Extra Condensed"/>
                <a:sym typeface="Fira Sans Extra Condensed"/>
              </a:rPr>
              <a:t> la performance du GBP</a:t>
            </a:r>
            <a:endParaRPr b="1">
              <a:solidFill>
                <a:srgbClr val="FFFFFF"/>
              </a:solidFill>
              <a:latin typeface="Fira Sans Extra Condensed"/>
              <a:ea typeface="Fira Sans Extra Condensed"/>
              <a:cs typeface="Fira Sans Extra Condensed"/>
              <a:sym typeface="Fira Sans Extra Condensed"/>
            </a:endParaRPr>
          </a:p>
        </p:txBody>
      </p:sp>
      <p:grpSp>
        <p:nvGrpSpPr>
          <p:cNvPr id="460" name="Google Shape;460;p43"/>
          <p:cNvGrpSpPr/>
          <p:nvPr/>
        </p:nvGrpSpPr>
        <p:grpSpPr>
          <a:xfrm>
            <a:off x="4997816" y="1454337"/>
            <a:ext cx="1046134" cy="1046134"/>
            <a:chOff x="4957440" y="1563794"/>
            <a:chExt cx="1130100" cy="1130100"/>
          </a:xfrm>
        </p:grpSpPr>
        <p:sp>
          <p:nvSpPr>
            <p:cNvPr id="461" name="Google Shape;461;p43"/>
            <p:cNvSpPr/>
            <p:nvPr/>
          </p:nvSpPr>
          <p:spPr>
            <a:xfrm>
              <a:off x="4957440" y="1563794"/>
              <a:ext cx="1130100" cy="1130100"/>
            </a:xfrm>
            <a:prstGeom prst="ellipse">
              <a:avLst/>
            </a:pr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rgbClr val="FFFFFF"/>
                </a:solidFill>
                <a:latin typeface="Fira Sans Extra Condensed"/>
                <a:ea typeface="Fira Sans Extra Condensed"/>
                <a:cs typeface="Fira Sans Extra Condensed"/>
                <a:sym typeface="Fira Sans Extra Condensed"/>
              </a:endParaRPr>
            </a:p>
          </p:txBody>
        </p:sp>
        <p:sp>
          <p:nvSpPr>
            <p:cNvPr id="462" name="Google Shape;462;p43"/>
            <p:cNvSpPr/>
            <p:nvPr/>
          </p:nvSpPr>
          <p:spPr>
            <a:xfrm>
              <a:off x="5051250" y="1843970"/>
              <a:ext cx="217800" cy="2178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463" name="Google Shape;463;p43"/>
          <p:cNvGrpSpPr/>
          <p:nvPr/>
        </p:nvGrpSpPr>
        <p:grpSpPr>
          <a:xfrm>
            <a:off x="3211776" y="1607540"/>
            <a:ext cx="2832173" cy="2508726"/>
            <a:chOff x="3211776" y="1607540"/>
            <a:chExt cx="2832173" cy="2508726"/>
          </a:xfrm>
        </p:grpSpPr>
        <p:cxnSp>
          <p:nvCxnSpPr>
            <p:cNvPr id="464" name="Google Shape;464;p43"/>
            <p:cNvCxnSpPr>
              <a:stCxn id="465" idx="3"/>
              <a:endCxn id="466" idx="5"/>
            </p:cNvCxnSpPr>
            <p:nvPr/>
          </p:nvCxnSpPr>
          <p:spPr>
            <a:xfrm flipH="1" rot="5400000">
              <a:off x="4624173" y="3566966"/>
              <a:ext cx="26400" cy="1072200"/>
            </a:xfrm>
            <a:prstGeom prst="curvedConnector3">
              <a:avLst>
                <a:gd fmla="val -1482302" name="adj1"/>
              </a:avLst>
            </a:prstGeom>
            <a:noFill/>
            <a:ln cap="flat" cmpd="sng" w="19050">
              <a:solidFill>
                <a:srgbClr val="999999"/>
              </a:solidFill>
              <a:prstDash val="solid"/>
              <a:round/>
              <a:headEnd len="med" w="med" type="none"/>
              <a:tailEnd len="med" w="med" type="triangle"/>
            </a:ln>
          </p:spPr>
        </p:cxnSp>
        <p:cxnSp>
          <p:nvCxnSpPr>
            <p:cNvPr id="467" name="Google Shape;467;p43"/>
            <p:cNvCxnSpPr>
              <a:stCxn id="466" idx="1"/>
              <a:endCxn id="468" idx="2"/>
            </p:cNvCxnSpPr>
            <p:nvPr/>
          </p:nvCxnSpPr>
          <p:spPr>
            <a:xfrm flipH="1" rot="5400000">
              <a:off x="2600226" y="2588878"/>
              <a:ext cx="1372800" cy="149700"/>
            </a:xfrm>
            <a:prstGeom prst="curvedConnector4">
              <a:avLst>
                <a:gd fmla="val 36526" name="adj1"/>
                <a:gd fmla="val 259001" name="adj2"/>
              </a:avLst>
            </a:prstGeom>
            <a:noFill/>
            <a:ln cap="flat" cmpd="sng" w="19050">
              <a:solidFill>
                <a:srgbClr val="999999"/>
              </a:solidFill>
              <a:prstDash val="solid"/>
              <a:round/>
              <a:headEnd len="med" w="med" type="none"/>
              <a:tailEnd len="med" w="med" type="triangle"/>
            </a:ln>
          </p:spPr>
        </p:cxnSp>
        <p:cxnSp>
          <p:nvCxnSpPr>
            <p:cNvPr id="469" name="Google Shape;469;p43"/>
            <p:cNvCxnSpPr>
              <a:stCxn id="468" idx="7"/>
              <a:endCxn id="461" idx="1"/>
            </p:cNvCxnSpPr>
            <p:nvPr/>
          </p:nvCxnSpPr>
          <p:spPr>
            <a:xfrm flipH="1" rot="-5400000">
              <a:off x="4627558" y="1084790"/>
              <a:ext cx="600" cy="1046100"/>
            </a:xfrm>
            <a:prstGeom prst="curvedConnector3">
              <a:avLst>
                <a:gd fmla="val -65221286" name="adj1"/>
              </a:avLst>
            </a:prstGeom>
            <a:noFill/>
            <a:ln cap="flat" cmpd="sng" w="19050">
              <a:solidFill>
                <a:srgbClr val="999999"/>
              </a:solidFill>
              <a:prstDash val="solid"/>
              <a:round/>
              <a:headEnd len="med" w="med" type="none"/>
              <a:tailEnd len="med" w="med" type="triangle"/>
            </a:ln>
          </p:spPr>
        </p:cxnSp>
        <p:cxnSp>
          <p:nvCxnSpPr>
            <p:cNvPr id="470" name="Google Shape;470;p43"/>
            <p:cNvCxnSpPr>
              <a:stCxn id="461" idx="6"/>
              <a:endCxn id="465" idx="7"/>
            </p:cNvCxnSpPr>
            <p:nvPr/>
          </p:nvCxnSpPr>
          <p:spPr>
            <a:xfrm flipH="1">
              <a:off x="5913149" y="1977404"/>
              <a:ext cx="130800" cy="1399200"/>
            </a:xfrm>
            <a:prstGeom prst="curvedConnector4">
              <a:avLst>
                <a:gd fmla="val -182053" name="adj1"/>
                <a:gd fmla="val 63215" name="adj2"/>
              </a:avLst>
            </a:prstGeom>
            <a:noFill/>
            <a:ln cap="flat" cmpd="sng" w="19050">
              <a:solidFill>
                <a:srgbClr val="999999"/>
              </a:solidFill>
              <a:prstDash val="solid"/>
              <a:round/>
              <a:headEnd len="med" w="med" type="none"/>
              <a:tailEnd len="med" w="med" type="triangle"/>
            </a:ln>
          </p:spPr>
        </p:cxnSp>
      </p:grpSp>
      <p:sp>
        <p:nvSpPr>
          <p:cNvPr id="471" name="Google Shape;471;p43"/>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Entité de gestion de compétences</a:t>
            </a:r>
            <a:endParaRPr/>
          </a:p>
        </p:txBody>
      </p:sp>
      <p:sp>
        <p:nvSpPr>
          <p:cNvPr id="472" name="Google Shape;472;p43"/>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473" name="Google Shape;473;p43"/>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grpSp>
        <p:nvGrpSpPr>
          <p:cNvPr id="474" name="Google Shape;474;p43"/>
          <p:cNvGrpSpPr/>
          <p:nvPr/>
        </p:nvGrpSpPr>
        <p:grpSpPr>
          <a:xfrm>
            <a:off x="951000" y="2823862"/>
            <a:ext cx="1749928" cy="1302600"/>
            <a:chOff x="951000" y="2823862"/>
            <a:chExt cx="1749928" cy="1302600"/>
          </a:xfrm>
        </p:grpSpPr>
        <p:sp>
          <p:nvSpPr>
            <p:cNvPr id="475" name="Google Shape;475;p43"/>
            <p:cNvSpPr/>
            <p:nvPr/>
          </p:nvSpPr>
          <p:spPr>
            <a:xfrm>
              <a:off x="951028" y="2823862"/>
              <a:ext cx="1749900" cy="13026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3"/>
            <p:cNvSpPr txBox="1"/>
            <p:nvPr/>
          </p:nvSpPr>
          <p:spPr>
            <a:xfrm>
              <a:off x="951000" y="3486400"/>
              <a:ext cx="1749900" cy="59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E69138"/>
                  </a:solidFill>
                  <a:latin typeface="Fira Sans Extra Condensed"/>
                  <a:ea typeface="Fira Sans Extra Condensed"/>
                  <a:cs typeface="Fira Sans Extra Condensed"/>
                  <a:sym typeface="Fira Sans Extra Condensed"/>
                </a:rPr>
                <a:t>Concevoir et déployer le processus de gestion des compétences</a:t>
              </a:r>
              <a:endParaRPr b="1" sz="1200">
                <a:solidFill>
                  <a:srgbClr val="E69138"/>
                </a:solidFill>
                <a:latin typeface="Fira Sans Extra Condensed"/>
                <a:ea typeface="Fira Sans Extra Condensed"/>
                <a:cs typeface="Fira Sans Extra Condensed"/>
                <a:sym typeface="Fira Sans Extra Condensed"/>
              </a:endParaRPr>
            </a:p>
          </p:txBody>
        </p:sp>
        <p:grpSp>
          <p:nvGrpSpPr>
            <p:cNvPr id="477" name="Google Shape;477;p43"/>
            <p:cNvGrpSpPr/>
            <p:nvPr/>
          </p:nvGrpSpPr>
          <p:grpSpPr>
            <a:xfrm>
              <a:off x="1654694" y="3025590"/>
              <a:ext cx="342511" cy="397403"/>
              <a:chOff x="-48233050" y="3569725"/>
              <a:chExt cx="252050" cy="299475"/>
            </a:xfrm>
          </p:grpSpPr>
          <p:sp>
            <p:nvSpPr>
              <p:cNvPr id="478" name="Google Shape;478;p43"/>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9" name="Google Shape;479;p43"/>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80" name="Google Shape;480;p43"/>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grpSp>
        <p:nvGrpSpPr>
          <p:cNvPr id="481" name="Google Shape;481;p43"/>
          <p:cNvGrpSpPr/>
          <p:nvPr/>
        </p:nvGrpSpPr>
        <p:grpSpPr>
          <a:xfrm>
            <a:off x="3211877" y="1454337"/>
            <a:ext cx="1046134" cy="1046134"/>
            <a:chOff x="3211877" y="1454337"/>
            <a:chExt cx="1046134" cy="1046134"/>
          </a:xfrm>
        </p:grpSpPr>
        <p:grpSp>
          <p:nvGrpSpPr>
            <p:cNvPr id="482" name="Google Shape;482;p43"/>
            <p:cNvGrpSpPr/>
            <p:nvPr/>
          </p:nvGrpSpPr>
          <p:grpSpPr>
            <a:xfrm>
              <a:off x="3211877" y="1454337"/>
              <a:ext cx="1046134" cy="1046134"/>
              <a:chOff x="4957440" y="1563794"/>
              <a:chExt cx="1130100" cy="1130100"/>
            </a:xfrm>
          </p:grpSpPr>
          <p:sp>
            <p:nvSpPr>
              <p:cNvPr id="468" name="Google Shape;468;p43"/>
              <p:cNvSpPr/>
              <p:nvPr/>
            </p:nvSpPr>
            <p:spPr>
              <a:xfrm>
                <a:off x="4957440" y="1563794"/>
                <a:ext cx="1130100" cy="1130100"/>
              </a:xfrm>
              <a:prstGeom prst="ellipse">
                <a:avLst/>
              </a:pr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rgbClr val="FFFFFF"/>
                  </a:solidFill>
                  <a:latin typeface="Fira Sans Extra Condensed"/>
                  <a:ea typeface="Fira Sans Extra Condensed"/>
                  <a:cs typeface="Fira Sans Extra Condensed"/>
                  <a:sym typeface="Fira Sans Extra Condensed"/>
                </a:endParaRPr>
              </a:p>
            </p:txBody>
          </p:sp>
          <p:sp>
            <p:nvSpPr>
              <p:cNvPr id="483" name="Google Shape;483;p43"/>
              <p:cNvSpPr/>
              <p:nvPr/>
            </p:nvSpPr>
            <p:spPr>
              <a:xfrm>
                <a:off x="5051250" y="1843970"/>
                <a:ext cx="217800" cy="2178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484" name="Google Shape;484;p43"/>
            <p:cNvGrpSpPr/>
            <p:nvPr/>
          </p:nvGrpSpPr>
          <p:grpSpPr>
            <a:xfrm>
              <a:off x="3563682" y="1778690"/>
              <a:ext cx="342511" cy="397403"/>
              <a:chOff x="-48233050" y="3569725"/>
              <a:chExt cx="252050" cy="299475"/>
            </a:xfrm>
          </p:grpSpPr>
          <p:sp>
            <p:nvSpPr>
              <p:cNvPr id="485" name="Google Shape;485;p43"/>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86" name="Google Shape;486;p43"/>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87" name="Google Shape;487;p43"/>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grpSp>
        <p:nvGrpSpPr>
          <p:cNvPr id="488" name="Google Shape;488;p43"/>
          <p:cNvGrpSpPr/>
          <p:nvPr/>
        </p:nvGrpSpPr>
        <p:grpSpPr>
          <a:xfrm>
            <a:off x="5343721" y="1798603"/>
            <a:ext cx="354341" cy="357596"/>
            <a:chOff x="-45673275" y="3199325"/>
            <a:chExt cx="299325" cy="302075"/>
          </a:xfrm>
        </p:grpSpPr>
        <p:sp>
          <p:nvSpPr>
            <p:cNvPr id="489" name="Google Shape;489;p43"/>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90" name="Google Shape;490;p43"/>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91" name="Google Shape;491;p43"/>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492" name="Google Shape;492;p43"/>
          <p:cNvGrpSpPr/>
          <p:nvPr/>
        </p:nvGrpSpPr>
        <p:grpSpPr>
          <a:xfrm>
            <a:off x="6420575" y="1238375"/>
            <a:ext cx="1881900" cy="1302600"/>
            <a:chOff x="6420575" y="1238375"/>
            <a:chExt cx="1881900" cy="1302600"/>
          </a:xfrm>
        </p:grpSpPr>
        <p:sp>
          <p:nvSpPr>
            <p:cNvPr id="493" name="Google Shape;493;p43"/>
            <p:cNvSpPr/>
            <p:nvPr/>
          </p:nvSpPr>
          <p:spPr>
            <a:xfrm>
              <a:off x="6469650" y="1238375"/>
              <a:ext cx="1795500" cy="13026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3"/>
            <p:cNvSpPr txBox="1"/>
            <p:nvPr/>
          </p:nvSpPr>
          <p:spPr>
            <a:xfrm>
              <a:off x="6420575" y="1923650"/>
              <a:ext cx="1881900" cy="59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E69138"/>
                  </a:solidFill>
                  <a:latin typeface="Fira Sans Extra Condensed"/>
                  <a:ea typeface="Fira Sans Extra Condensed"/>
                  <a:cs typeface="Fira Sans Extra Condensed"/>
                  <a:sym typeface="Fira Sans Extra Condensed"/>
                </a:rPr>
                <a:t>Gérer les référentiels des emplois et des compétences</a:t>
              </a:r>
              <a:endParaRPr b="1" sz="1200">
                <a:solidFill>
                  <a:srgbClr val="E69138"/>
                </a:solidFill>
                <a:latin typeface="Fira Sans Extra Condensed"/>
                <a:ea typeface="Fira Sans Extra Condensed"/>
                <a:cs typeface="Fira Sans Extra Condensed"/>
                <a:sym typeface="Fira Sans Extra Condensed"/>
              </a:endParaRPr>
            </a:p>
          </p:txBody>
        </p:sp>
        <p:grpSp>
          <p:nvGrpSpPr>
            <p:cNvPr id="495" name="Google Shape;495;p43"/>
            <p:cNvGrpSpPr/>
            <p:nvPr/>
          </p:nvGrpSpPr>
          <p:grpSpPr>
            <a:xfrm>
              <a:off x="7190233" y="1493803"/>
              <a:ext cx="354341" cy="357596"/>
              <a:chOff x="-45673275" y="3199325"/>
              <a:chExt cx="299325" cy="302075"/>
            </a:xfrm>
          </p:grpSpPr>
          <p:sp>
            <p:nvSpPr>
              <p:cNvPr id="496" name="Google Shape;496;p43"/>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97" name="Google Shape;497;p43"/>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98" name="Google Shape;498;p43"/>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grpSp>
        <p:nvGrpSpPr>
          <p:cNvPr id="499" name="Google Shape;499;p43"/>
          <p:cNvGrpSpPr/>
          <p:nvPr/>
        </p:nvGrpSpPr>
        <p:grpSpPr>
          <a:xfrm>
            <a:off x="6469625" y="2823862"/>
            <a:ext cx="1749928" cy="1302600"/>
            <a:chOff x="6469625" y="2823862"/>
            <a:chExt cx="1749928" cy="1302600"/>
          </a:xfrm>
        </p:grpSpPr>
        <p:sp>
          <p:nvSpPr>
            <p:cNvPr id="500" name="Google Shape;500;p43"/>
            <p:cNvSpPr/>
            <p:nvPr/>
          </p:nvSpPr>
          <p:spPr>
            <a:xfrm>
              <a:off x="6469653" y="2823862"/>
              <a:ext cx="1749900" cy="13026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3"/>
            <p:cNvSpPr txBox="1"/>
            <p:nvPr/>
          </p:nvSpPr>
          <p:spPr>
            <a:xfrm>
              <a:off x="6469625" y="3391162"/>
              <a:ext cx="1749900" cy="59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E69138"/>
                  </a:solidFill>
                  <a:latin typeface="Fira Sans Extra Condensed"/>
                  <a:ea typeface="Fira Sans Extra Condensed"/>
                  <a:cs typeface="Fira Sans Extra Condensed"/>
                  <a:sym typeface="Fira Sans Extra Condensed"/>
                </a:rPr>
                <a:t>Accompagner les filiales et fondations du Groupe</a:t>
              </a:r>
              <a:endParaRPr b="1" sz="1200">
                <a:solidFill>
                  <a:srgbClr val="E69138"/>
                </a:solidFill>
                <a:latin typeface="Fira Sans Extra Condensed"/>
                <a:ea typeface="Fira Sans Extra Condensed"/>
                <a:cs typeface="Fira Sans Extra Condensed"/>
                <a:sym typeface="Fira Sans Extra Condensed"/>
              </a:endParaRPr>
            </a:p>
          </p:txBody>
        </p:sp>
        <p:grpSp>
          <p:nvGrpSpPr>
            <p:cNvPr id="502" name="Google Shape;502;p43"/>
            <p:cNvGrpSpPr/>
            <p:nvPr/>
          </p:nvGrpSpPr>
          <p:grpSpPr>
            <a:xfrm>
              <a:off x="7167280" y="3047687"/>
              <a:ext cx="354586" cy="353221"/>
              <a:chOff x="-35123050" y="3561225"/>
              <a:chExt cx="292225" cy="291100"/>
            </a:xfrm>
          </p:grpSpPr>
          <p:sp>
            <p:nvSpPr>
              <p:cNvPr id="503" name="Google Shape;503;p4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04" name="Google Shape;504;p4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grpSp>
        <p:nvGrpSpPr>
          <p:cNvPr id="505" name="Google Shape;505;p43"/>
          <p:cNvGrpSpPr/>
          <p:nvPr/>
        </p:nvGrpSpPr>
        <p:grpSpPr>
          <a:xfrm>
            <a:off x="4981925" y="3194494"/>
            <a:ext cx="1084479" cy="1074975"/>
            <a:chOff x="4981925" y="3194494"/>
            <a:chExt cx="1084479" cy="1074975"/>
          </a:xfrm>
        </p:grpSpPr>
        <p:grpSp>
          <p:nvGrpSpPr>
            <p:cNvPr id="506" name="Google Shape;506;p43"/>
            <p:cNvGrpSpPr/>
            <p:nvPr/>
          </p:nvGrpSpPr>
          <p:grpSpPr>
            <a:xfrm>
              <a:off x="4981925" y="3194494"/>
              <a:ext cx="1084479" cy="1074975"/>
              <a:chOff x="5009825" y="3369545"/>
              <a:chExt cx="1171523" cy="1161257"/>
            </a:xfrm>
          </p:grpSpPr>
          <p:sp>
            <p:nvSpPr>
              <p:cNvPr id="465" name="Google Shape;465;p43"/>
              <p:cNvSpPr/>
              <p:nvPr/>
            </p:nvSpPr>
            <p:spPr>
              <a:xfrm>
                <a:off x="5051248" y="3400702"/>
                <a:ext cx="1130100" cy="1130100"/>
              </a:xfrm>
              <a:prstGeom prst="ellipse">
                <a:avLst/>
              </a:pr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rgbClr val="FFFFFF"/>
                  </a:solidFill>
                  <a:latin typeface="Fira Sans Extra Condensed"/>
                  <a:ea typeface="Fira Sans Extra Condensed"/>
                  <a:cs typeface="Fira Sans Extra Condensed"/>
                  <a:sym typeface="Fira Sans Extra Condensed"/>
                </a:endParaRPr>
              </a:p>
            </p:txBody>
          </p:sp>
          <p:sp>
            <p:nvSpPr>
              <p:cNvPr id="507" name="Google Shape;507;p43"/>
              <p:cNvSpPr/>
              <p:nvPr/>
            </p:nvSpPr>
            <p:spPr>
              <a:xfrm>
                <a:off x="5724950" y="3369545"/>
                <a:ext cx="217800" cy="2178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08" name="Google Shape;508;p43"/>
              <p:cNvSpPr/>
              <p:nvPr/>
            </p:nvSpPr>
            <p:spPr>
              <a:xfrm>
                <a:off x="5009825" y="4169395"/>
                <a:ext cx="217800" cy="2178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509" name="Google Shape;509;p43"/>
            <p:cNvGrpSpPr/>
            <p:nvPr/>
          </p:nvGrpSpPr>
          <p:grpSpPr>
            <a:xfrm>
              <a:off x="5343593" y="3555387"/>
              <a:ext cx="354586" cy="353221"/>
              <a:chOff x="-35123050" y="3561225"/>
              <a:chExt cx="292225" cy="291100"/>
            </a:xfrm>
          </p:grpSpPr>
          <p:sp>
            <p:nvSpPr>
              <p:cNvPr id="510" name="Google Shape;510;p4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11" name="Google Shape;511;p4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grpSp>
        <p:nvGrpSpPr>
          <p:cNvPr id="512" name="Google Shape;512;p43"/>
          <p:cNvGrpSpPr/>
          <p:nvPr/>
        </p:nvGrpSpPr>
        <p:grpSpPr>
          <a:xfrm>
            <a:off x="951025" y="1238377"/>
            <a:ext cx="1749903" cy="1302600"/>
            <a:chOff x="951025" y="1238377"/>
            <a:chExt cx="1749903" cy="1302600"/>
          </a:xfrm>
        </p:grpSpPr>
        <p:sp>
          <p:nvSpPr>
            <p:cNvPr id="513" name="Google Shape;513;p43"/>
            <p:cNvSpPr/>
            <p:nvPr/>
          </p:nvSpPr>
          <p:spPr>
            <a:xfrm>
              <a:off x="951028" y="1238377"/>
              <a:ext cx="1749900" cy="13026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3"/>
            <p:cNvSpPr txBox="1"/>
            <p:nvPr/>
          </p:nvSpPr>
          <p:spPr>
            <a:xfrm>
              <a:off x="951025" y="1895025"/>
              <a:ext cx="1749900" cy="59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E69138"/>
                  </a:solidFill>
                  <a:latin typeface="Fira Sans Extra Condensed"/>
                  <a:ea typeface="Fira Sans Extra Condensed"/>
                  <a:cs typeface="Fira Sans Extra Condensed"/>
                  <a:sym typeface="Fira Sans Extra Condensed"/>
                </a:rPr>
                <a:t>Définir la politique d’évaluation et de gestion des compétences</a:t>
              </a:r>
              <a:endParaRPr b="1" sz="1200">
                <a:solidFill>
                  <a:srgbClr val="E69138"/>
                </a:solidFill>
                <a:latin typeface="Fira Sans Extra Condensed"/>
                <a:ea typeface="Fira Sans Extra Condensed"/>
                <a:cs typeface="Fira Sans Extra Condensed"/>
                <a:sym typeface="Fira Sans Extra Condensed"/>
              </a:endParaRPr>
            </a:p>
          </p:txBody>
        </p:sp>
        <p:grpSp>
          <p:nvGrpSpPr>
            <p:cNvPr id="515" name="Google Shape;515;p43"/>
            <p:cNvGrpSpPr/>
            <p:nvPr/>
          </p:nvGrpSpPr>
          <p:grpSpPr>
            <a:xfrm>
              <a:off x="1631971" y="1488082"/>
              <a:ext cx="387964" cy="369022"/>
              <a:chOff x="-6690625" y="3631325"/>
              <a:chExt cx="307225" cy="292225"/>
            </a:xfrm>
          </p:grpSpPr>
          <p:sp>
            <p:nvSpPr>
              <p:cNvPr id="516" name="Google Shape;516;p4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17" name="Google Shape;517;p4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18" name="Google Shape;518;p4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19" name="Google Shape;519;p4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20" name="Google Shape;520;p4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grpSp>
        <p:nvGrpSpPr>
          <p:cNvPr id="521" name="Google Shape;521;p43"/>
          <p:cNvGrpSpPr/>
          <p:nvPr/>
        </p:nvGrpSpPr>
        <p:grpSpPr>
          <a:xfrm>
            <a:off x="3208279" y="3196931"/>
            <a:ext cx="1046100" cy="1046100"/>
            <a:chOff x="3208279" y="3196931"/>
            <a:chExt cx="1046100" cy="1046100"/>
          </a:xfrm>
        </p:grpSpPr>
        <p:sp>
          <p:nvSpPr>
            <p:cNvPr id="466" name="Google Shape;466;p43"/>
            <p:cNvSpPr/>
            <p:nvPr/>
          </p:nvSpPr>
          <p:spPr>
            <a:xfrm>
              <a:off x="3208279" y="3196931"/>
              <a:ext cx="1046100" cy="1046100"/>
            </a:xfrm>
            <a:prstGeom prst="ellipse">
              <a:avLst/>
            </a:pr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rgbClr val="FFFFFF"/>
                </a:solidFill>
                <a:latin typeface="Fira Sans Extra Condensed"/>
                <a:ea typeface="Fira Sans Extra Condensed"/>
                <a:cs typeface="Fira Sans Extra Condensed"/>
                <a:sym typeface="Fira Sans Extra Condensed"/>
              </a:endParaRPr>
            </a:p>
          </p:txBody>
        </p:sp>
        <p:grpSp>
          <p:nvGrpSpPr>
            <p:cNvPr id="522" name="Google Shape;522;p43"/>
            <p:cNvGrpSpPr/>
            <p:nvPr/>
          </p:nvGrpSpPr>
          <p:grpSpPr>
            <a:xfrm>
              <a:off x="3537346" y="3535470"/>
              <a:ext cx="387964" cy="369022"/>
              <a:chOff x="-6690625" y="3631325"/>
              <a:chExt cx="307225" cy="292225"/>
            </a:xfrm>
          </p:grpSpPr>
          <p:sp>
            <p:nvSpPr>
              <p:cNvPr id="523" name="Google Shape;523;p4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24" name="Google Shape;524;p4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25" name="Google Shape;525;p4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26" name="Google Shape;526;p4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27" name="Google Shape;527;p4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9"/>
                                        </p:tgtEl>
                                        <p:attrNameLst>
                                          <p:attrName>style.visibility</p:attrName>
                                        </p:attrNameLst>
                                      </p:cBhvr>
                                      <p:to>
                                        <p:strVal val="visible"/>
                                      </p:to>
                                    </p:set>
                                    <p:animEffect filter="fade" transition="in">
                                      <p:cBhvr>
                                        <p:cTn dur="1000"/>
                                        <p:tgtEl>
                                          <p:spTgt spid="459"/>
                                        </p:tgtEl>
                                      </p:cBhvr>
                                    </p:animEffect>
                                  </p:childTnLst>
                                </p:cTn>
                              </p:par>
                              <p:par>
                                <p:cTn fill="hold" nodeType="withEffect" presetClass="entr" presetID="10" presetSubtype="0">
                                  <p:stCondLst>
                                    <p:cond delay="0"/>
                                  </p:stCondLst>
                                  <p:childTnLst>
                                    <p:set>
                                      <p:cBhvr>
                                        <p:cTn dur="1" fill="hold">
                                          <p:stCondLst>
                                            <p:cond delay="0"/>
                                          </p:stCondLst>
                                        </p:cTn>
                                        <p:tgtEl>
                                          <p:spTgt spid="463"/>
                                        </p:tgtEl>
                                        <p:attrNameLst>
                                          <p:attrName>style.visibility</p:attrName>
                                        </p:attrNameLst>
                                      </p:cBhvr>
                                      <p:to>
                                        <p:strVal val="visible"/>
                                      </p:to>
                                    </p:set>
                                    <p:animEffect filter="fade" transition="in">
                                      <p:cBhvr>
                                        <p:cTn dur="1000"/>
                                        <p:tgtEl>
                                          <p:spTgt spid="4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1"/>
                                        </p:tgtEl>
                                        <p:attrNameLst>
                                          <p:attrName>style.visibility</p:attrName>
                                        </p:attrNameLst>
                                      </p:cBhvr>
                                      <p:to>
                                        <p:strVal val="visible"/>
                                      </p:to>
                                    </p:set>
                                    <p:animEffect filter="fade" transition="in">
                                      <p:cBhvr>
                                        <p:cTn dur="1000"/>
                                        <p:tgtEl>
                                          <p:spTgt spid="521"/>
                                        </p:tgtEl>
                                      </p:cBhvr>
                                    </p:animEffect>
                                  </p:childTnLst>
                                </p:cTn>
                              </p:par>
                              <p:par>
                                <p:cTn fill="hold" nodeType="withEffect" presetClass="entr" presetID="10" presetSubtype="0">
                                  <p:stCondLst>
                                    <p:cond delay="0"/>
                                  </p:stCondLst>
                                  <p:childTnLst>
                                    <p:set>
                                      <p:cBhvr>
                                        <p:cTn dur="1" fill="hold">
                                          <p:stCondLst>
                                            <p:cond delay="0"/>
                                          </p:stCondLst>
                                        </p:cTn>
                                        <p:tgtEl>
                                          <p:spTgt spid="512"/>
                                        </p:tgtEl>
                                        <p:attrNameLst>
                                          <p:attrName>style.visibility</p:attrName>
                                        </p:attrNameLst>
                                      </p:cBhvr>
                                      <p:to>
                                        <p:strVal val="visible"/>
                                      </p:to>
                                    </p:set>
                                    <p:animEffect filter="fade" transition="in">
                                      <p:cBhvr>
                                        <p:cTn dur="1000"/>
                                        <p:tgtEl>
                                          <p:spTgt spid="5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gtEl>
                                        <p:attrNameLst>
                                          <p:attrName>style.visibility</p:attrName>
                                        </p:attrNameLst>
                                      </p:cBhvr>
                                      <p:to>
                                        <p:strVal val="visible"/>
                                      </p:to>
                                    </p:set>
                                    <p:animEffect filter="fade" transition="in">
                                      <p:cBhvr>
                                        <p:cTn dur="1000"/>
                                        <p:tgtEl>
                                          <p:spTgt spid="481"/>
                                        </p:tgtEl>
                                      </p:cBhvr>
                                    </p:animEffect>
                                  </p:childTnLst>
                                </p:cTn>
                              </p:par>
                              <p:par>
                                <p:cTn fill="hold" nodeType="withEffect" presetClass="entr" presetID="10" presetSubtype="0">
                                  <p:stCondLst>
                                    <p:cond delay="0"/>
                                  </p:stCondLst>
                                  <p:childTnLst>
                                    <p:set>
                                      <p:cBhvr>
                                        <p:cTn dur="1" fill="hold">
                                          <p:stCondLst>
                                            <p:cond delay="0"/>
                                          </p:stCondLst>
                                        </p:cTn>
                                        <p:tgtEl>
                                          <p:spTgt spid="474"/>
                                        </p:tgtEl>
                                        <p:attrNameLst>
                                          <p:attrName>style.visibility</p:attrName>
                                        </p:attrNameLst>
                                      </p:cBhvr>
                                      <p:to>
                                        <p:strVal val="visible"/>
                                      </p:to>
                                    </p:set>
                                    <p:animEffect filter="fade" transition="in">
                                      <p:cBhvr>
                                        <p:cTn dur="1000"/>
                                        <p:tgtEl>
                                          <p:spTgt spid="4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5"/>
                                        </p:tgtEl>
                                        <p:attrNameLst>
                                          <p:attrName>style.visibility</p:attrName>
                                        </p:attrNameLst>
                                      </p:cBhvr>
                                      <p:to>
                                        <p:strVal val="visible"/>
                                      </p:to>
                                    </p:set>
                                    <p:animEffect filter="fade" transition="in">
                                      <p:cBhvr>
                                        <p:cTn dur="1000"/>
                                        <p:tgtEl>
                                          <p:spTgt spid="505"/>
                                        </p:tgtEl>
                                      </p:cBhvr>
                                    </p:animEffect>
                                  </p:childTnLst>
                                </p:cTn>
                              </p:par>
                              <p:par>
                                <p:cTn fill="hold" nodeType="withEffect" presetClass="entr" presetID="10" presetSubtype="0">
                                  <p:stCondLst>
                                    <p:cond delay="0"/>
                                  </p:stCondLst>
                                  <p:childTnLst>
                                    <p:set>
                                      <p:cBhvr>
                                        <p:cTn dur="1" fill="hold">
                                          <p:stCondLst>
                                            <p:cond delay="0"/>
                                          </p:stCondLst>
                                        </p:cTn>
                                        <p:tgtEl>
                                          <p:spTgt spid="499"/>
                                        </p:tgtEl>
                                        <p:attrNameLst>
                                          <p:attrName>style.visibility</p:attrName>
                                        </p:attrNameLst>
                                      </p:cBhvr>
                                      <p:to>
                                        <p:strVal val="visible"/>
                                      </p:to>
                                    </p:set>
                                    <p:animEffect filter="fade" transition="in">
                                      <p:cBhvr>
                                        <p:cTn dur="1000"/>
                                        <p:tgtEl>
                                          <p:spTgt spid="4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0"/>
                                        </p:tgtEl>
                                        <p:attrNameLst>
                                          <p:attrName>style.visibility</p:attrName>
                                        </p:attrNameLst>
                                      </p:cBhvr>
                                      <p:to>
                                        <p:strVal val="visible"/>
                                      </p:to>
                                    </p:set>
                                    <p:animEffect filter="fade" transition="in">
                                      <p:cBhvr>
                                        <p:cTn dur="1000"/>
                                        <p:tgtEl>
                                          <p:spTgt spid="460"/>
                                        </p:tgtEl>
                                      </p:cBhvr>
                                    </p:animEffect>
                                  </p:childTnLst>
                                </p:cTn>
                              </p:par>
                              <p:par>
                                <p:cTn fill="hold" nodeType="withEffect" presetClass="entr" presetID="10" presetSubtype="0">
                                  <p:stCondLst>
                                    <p:cond delay="0"/>
                                  </p:stCondLst>
                                  <p:childTnLst>
                                    <p:set>
                                      <p:cBhvr>
                                        <p:cTn dur="1" fill="hold">
                                          <p:stCondLst>
                                            <p:cond delay="0"/>
                                          </p:stCondLst>
                                        </p:cTn>
                                        <p:tgtEl>
                                          <p:spTgt spid="492"/>
                                        </p:tgtEl>
                                        <p:attrNameLst>
                                          <p:attrName>style.visibility</p:attrName>
                                        </p:attrNameLst>
                                      </p:cBhvr>
                                      <p:to>
                                        <p:strVal val="visible"/>
                                      </p:to>
                                    </p:set>
                                    <p:animEffect filter="fade" transition="in">
                                      <p:cBhvr>
                                        <p:cTn dur="1000"/>
                                        <p:tgtEl>
                                          <p:spTgt spid="4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grpSp>
        <p:nvGrpSpPr>
          <p:cNvPr id="532" name="Google Shape;532;p44"/>
          <p:cNvGrpSpPr/>
          <p:nvPr/>
        </p:nvGrpSpPr>
        <p:grpSpPr>
          <a:xfrm>
            <a:off x="3511865" y="2429483"/>
            <a:ext cx="4162959" cy="2028000"/>
            <a:chOff x="3511865" y="2429483"/>
            <a:chExt cx="4162959" cy="2028000"/>
          </a:xfrm>
        </p:grpSpPr>
        <p:sp>
          <p:nvSpPr>
            <p:cNvPr id="533" name="Google Shape;533;p44"/>
            <p:cNvSpPr/>
            <p:nvPr/>
          </p:nvSpPr>
          <p:spPr>
            <a:xfrm flipH="1">
              <a:off x="3511865" y="2429483"/>
              <a:ext cx="2028000" cy="2028000"/>
            </a:xfrm>
            <a:prstGeom prst="ellipse">
              <a:avLst/>
            </a:prstGeom>
            <a:solidFill>
              <a:srgbClr val="8B8B8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FFFFFF"/>
                </a:solidFill>
                <a:latin typeface="Fira Sans Extra Condensed"/>
                <a:ea typeface="Fira Sans Extra Condensed"/>
                <a:cs typeface="Fira Sans Extra Condensed"/>
                <a:sym typeface="Fira Sans Extra Condensed"/>
              </a:endParaRPr>
            </a:p>
          </p:txBody>
        </p:sp>
        <p:cxnSp>
          <p:nvCxnSpPr>
            <p:cNvPr id="534" name="Google Shape;534;p44"/>
            <p:cNvCxnSpPr/>
            <p:nvPr/>
          </p:nvCxnSpPr>
          <p:spPr>
            <a:xfrm flipH="1" rot="10800000">
              <a:off x="5315275" y="4078525"/>
              <a:ext cx="1836300" cy="1200"/>
            </a:xfrm>
            <a:prstGeom prst="straightConnector1">
              <a:avLst/>
            </a:prstGeom>
            <a:noFill/>
            <a:ln cap="flat" cmpd="sng" w="9525">
              <a:solidFill>
                <a:schemeClr val="accent6"/>
              </a:solidFill>
              <a:prstDash val="solid"/>
              <a:round/>
              <a:headEnd len="med" w="med" type="none"/>
              <a:tailEnd len="med" w="med" type="diamond"/>
            </a:ln>
          </p:spPr>
        </p:cxnSp>
        <p:sp>
          <p:nvSpPr>
            <p:cNvPr id="535" name="Google Shape;535;p44"/>
            <p:cNvSpPr txBox="1"/>
            <p:nvPr/>
          </p:nvSpPr>
          <p:spPr>
            <a:xfrm>
              <a:off x="4924424" y="3561700"/>
              <a:ext cx="27504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8B8B89"/>
                  </a:solidFill>
                  <a:latin typeface="Fira Sans Extra Condensed Medium"/>
                  <a:ea typeface="Fira Sans Extra Condensed Medium"/>
                  <a:cs typeface="Fira Sans Extra Condensed Medium"/>
                  <a:sym typeface="Fira Sans Extra Condensed Medium"/>
                </a:rPr>
                <a:t>Référentiel des</a:t>
              </a:r>
              <a:endParaRPr sz="1800">
                <a:solidFill>
                  <a:srgbClr val="8B8B89"/>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1800">
                  <a:solidFill>
                    <a:srgbClr val="8B8B89"/>
                  </a:solidFill>
                  <a:latin typeface="Fira Sans Extra Condensed Medium"/>
                  <a:ea typeface="Fira Sans Extra Condensed Medium"/>
                  <a:cs typeface="Fira Sans Extra Condensed Medium"/>
                  <a:sym typeface="Fira Sans Extra Condensed Medium"/>
                </a:rPr>
                <a:t>Compétences</a:t>
              </a:r>
              <a:endParaRPr sz="1800">
                <a:solidFill>
                  <a:srgbClr val="8B8B89"/>
                </a:solidFill>
                <a:latin typeface="Fira Sans Extra Condensed Medium"/>
                <a:ea typeface="Fira Sans Extra Condensed Medium"/>
                <a:cs typeface="Fira Sans Extra Condensed Medium"/>
                <a:sym typeface="Fira Sans Extra Condensed Medium"/>
              </a:endParaRPr>
            </a:p>
          </p:txBody>
        </p:sp>
        <p:grpSp>
          <p:nvGrpSpPr>
            <p:cNvPr id="536" name="Google Shape;536;p44"/>
            <p:cNvGrpSpPr/>
            <p:nvPr/>
          </p:nvGrpSpPr>
          <p:grpSpPr>
            <a:xfrm>
              <a:off x="4313763" y="3615476"/>
              <a:ext cx="424182" cy="424211"/>
              <a:chOff x="3860400" y="3955025"/>
              <a:chExt cx="296175" cy="296175"/>
            </a:xfrm>
          </p:grpSpPr>
          <p:sp>
            <p:nvSpPr>
              <p:cNvPr id="537" name="Google Shape;537;p4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 name="Google Shape;542;p44"/>
          <p:cNvGrpSpPr/>
          <p:nvPr/>
        </p:nvGrpSpPr>
        <p:grpSpPr>
          <a:xfrm>
            <a:off x="636075" y="1308750"/>
            <a:ext cx="4189124" cy="2028000"/>
            <a:chOff x="636075" y="1308750"/>
            <a:chExt cx="4189124" cy="2028000"/>
          </a:xfrm>
        </p:grpSpPr>
        <p:sp>
          <p:nvSpPr>
            <p:cNvPr id="543" name="Google Shape;543;p44"/>
            <p:cNvSpPr/>
            <p:nvPr/>
          </p:nvSpPr>
          <p:spPr>
            <a:xfrm flipH="1">
              <a:off x="2797199" y="1308750"/>
              <a:ext cx="2028000" cy="2028000"/>
            </a:xfrm>
            <a:prstGeom prst="ellipse">
              <a:avLst/>
            </a:prstGeom>
            <a:solidFill>
              <a:srgbClr val="F5DFC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FFFFFF"/>
                </a:solidFill>
                <a:latin typeface="Fira Sans Extra Condensed"/>
                <a:ea typeface="Fira Sans Extra Condensed"/>
                <a:cs typeface="Fira Sans Extra Condensed"/>
                <a:sym typeface="Fira Sans Extra Condensed"/>
              </a:endParaRPr>
            </a:p>
          </p:txBody>
        </p:sp>
        <p:cxnSp>
          <p:nvCxnSpPr>
            <p:cNvPr id="544" name="Google Shape;544;p44"/>
            <p:cNvCxnSpPr/>
            <p:nvPr/>
          </p:nvCxnSpPr>
          <p:spPr>
            <a:xfrm flipH="1" rot="10800000">
              <a:off x="1095700" y="1840150"/>
              <a:ext cx="1836300" cy="1200"/>
            </a:xfrm>
            <a:prstGeom prst="straightConnector1">
              <a:avLst/>
            </a:prstGeom>
            <a:noFill/>
            <a:ln cap="flat" cmpd="sng" w="9525">
              <a:solidFill>
                <a:schemeClr val="accent6"/>
              </a:solidFill>
              <a:prstDash val="solid"/>
              <a:round/>
              <a:headEnd len="med" w="med" type="diamond"/>
              <a:tailEnd len="med" w="med" type="none"/>
            </a:ln>
          </p:spPr>
        </p:cxnSp>
        <p:sp>
          <p:nvSpPr>
            <p:cNvPr id="545" name="Google Shape;545;p44"/>
            <p:cNvSpPr txBox="1"/>
            <p:nvPr/>
          </p:nvSpPr>
          <p:spPr>
            <a:xfrm>
              <a:off x="636075" y="2041525"/>
              <a:ext cx="25596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666666"/>
                  </a:solidFill>
                  <a:latin typeface="Fira Sans Extra Condensed Medium"/>
                  <a:ea typeface="Fira Sans Extra Condensed Medium"/>
                  <a:cs typeface="Fira Sans Extra Condensed Medium"/>
                  <a:sym typeface="Fira Sans Extra Condensed Medium"/>
                </a:rPr>
                <a:t>Evaluation</a:t>
              </a:r>
              <a:r>
                <a:rPr lang="en-GB" sz="1800">
                  <a:solidFill>
                    <a:srgbClr val="666666"/>
                  </a:solidFill>
                  <a:latin typeface="Fira Sans Extra Condensed Medium"/>
                  <a:ea typeface="Fira Sans Extra Condensed Medium"/>
                  <a:cs typeface="Fira Sans Extra Condensed Medium"/>
                  <a:sym typeface="Fira Sans Extra Condensed Medium"/>
                </a:rPr>
                <a:t> des </a:t>
              </a:r>
              <a:endParaRPr sz="1800">
                <a:solidFill>
                  <a:srgbClr val="666666"/>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GB" sz="1800">
                  <a:solidFill>
                    <a:srgbClr val="666666"/>
                  </a:solidFill>
                  <a:latin typeface="Fira Sans Extra Condensed Medium"/>
                  <a:ea typeface="Fira Sans Extra Condensed Medium"/>
                  <a:cs typeface="Fira Sans Extra Condensed Medium"/>
                  <a:sym typeface="Fira Sans Extra Condensed Medium"/>
                </a:rPr>
                <a:t>Compétences</a:t>
              </a:r>
              <a:endParaRPr sz="1800">
                <a:solidFill>
                  <a:srgbClr val="666666"/>
                </a:solidFill>
                <a:latin typeface="Fira Sans Extra Condensed Medium"/>
                <a:ea typeface="Fira Sans Extra Condensed Medium"/>
                <a:cs typeface="Fira Sans Extra Condensed Medium"/>
                <a:sym typeface="Fira Sans Extra Condensed Medium"/>
              </a:endParaRPr>
            </a:p>
          </p:txBody>
        </p:sp>
        <p:grpSp>
          <p:nvGrpSpPr>
            <p:cNvPr id="546" name="Google Shape;546;p44"/>
            <p:cNvGrpSpPr/>
            <p:nvPr/>
          </p:nvGrpSpPr>
          <p:grpSpPr>
            <a:xfrm>
              <a:off x="3355524" y="1872457"/>
              <a:ext cx="424163" cy="423050"/>
              <a:chOff x="1310075" y="3253275"/>
              <a:chExt cx="296950" cy="296150"/>
            </a:xfrm>
          </p:grpSpPr>
          <p:sp>
            <p:nvSpPr>
              <p:cNvPr id="547" name="Google Shape;547;p4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0" name="Google Shape;550;p44"/>
          <p:cNvGrpSpPr/>
          <p:nvPr/>
        </p:nvGrpSpPr>
        <p:grpSpPr>
          <a:xfrm>
            <a:off x="4226532" y="1266996"/>
            <a:ext cx="4419842" cy="2028000"/>
            <a:chOff x="4226532" y="1266996"/>
            <a:chExt cx="4419842" cy="2028000"/>
          </a:xfrm>
        </p:grpSpPr>
        <p:sp>
          <p:nvSpPr>
            <p:cNvPr id="551" name="Google Shape;551;p44"/>
            <p:cNvSpPr/>
            <p:nvPr/>
          </p:nvSpPr>
          <p:spPr>
            <a:xfrm flipH="1">
              <a:off x="4226532" y="1266996"/>
              <a:ext cx="2028000" cy="2028000"/>
            </a:xfrm>
            <a:prstGeom prst="ellipse">
              <a:avLst/>
            </a:prstGeom>
            <a:solidFill>
              <a:srgbClr val="E67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FFFFFF"/>
                </a:solidFill>
                <a:latin typeface="Fira Sans Extra Condensed"/>
                <a:ea typeface="Fira Sans Extra Condensed"/>
                <a:cs typeface="Fira Sans Extra Condensed"/>
                <a:sym typeface="Fira Sans Extra Condensed"/>
              </a:endParaRPr>
            </a:p>
          </p:txBody>
        </p:sp>
        <p:cxnSp>
          <p:nvCxnSpPr>
            <p:cNvPr id="552" name="Google Shape;552;p44"/>
            <p:cNvCxnSpPr/>
            <p:nvPr/>
          </p:nvCxnSpPr>
          <p:spPr>
            <a:xfrm flipH="1" rot="10800000">
              <a:off x="5686750" y="1373425"/>
              <a:ext cx="1836300" cy="1200"/>
            </a:xfrm>
            <a:prstGeom prst="straightConnector1">
              <a:avLst/>
            </a:prstGeom>
            <a:noFill/>
            <a:ln cap="flat" cmpd="sng" w="9525">
              <a:solidFill>
                <a:schemeClr val="accent6"/>
              </a:solidFill>
              <a:prstDash val="solid"/>
              <a:round/>
              <a:headEnd len="med" w="med" type="none"/>
              <a:tailEnd len="med" w="med" type="diamond"/>
            </a:ln>
          </p:spPr>
        </p:cxnSp>
        <p:sp>
          <p:nvSpPr>
            <p:cNvPr id="553" name="Google Shape;553;p44"/>
            <p:cNvSpPr txBox="1"/>
            <p:nvPr/>
          </p:nvSpPr>
          <p:spPr>
            <a:xfrm>
              <a:off x="5895974" y="1481575"/>
              <a:ext cx="27504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B45F06"/>
                  </a:solidFill>
                  <a:latin typeface="Fira Sans Extra Condensed Medium"/>
                  <a:ea typeface="Fira Sans Extra Condensed Medium"/>
                  <a:cs typeface="Fira Sans Extra Condensed Medium"/>
                  <a:sym typeface="Fira Sans Extra Condensed Medium"/>
                </a:rPr>
                <a:t>Référentiel des Emplois</a:t>
              </a:r>
              <a:endParaRPr sz="1800">
                <a:solidFill>
                  <a:srgbClr val="B45F06"/>
                </a:solidFill>
                <a:latin typeface="Fira Sans Extra Condensed Medium"/>
                <a:ea typeface="Fira Sans Extra Condensed Medium"/>
                <a:cs typeface="Fira Sans Extra Condensed Medium"/>
                <a:sym typeface="Fira Sans Extra Condensed Medium"/>
              </a:endParaRPr>
            </a:p>
          </p:txBody>
        </p:sp>
        <p:grpSp>
          <p:nvGrpSpPr>
            <p:cNvPr id="554" name="Google Shape;554;p44"/>
            <p:cNvGrpSpPr/>
            <p:nvPr/>
          </p:nvGrpSpPr>
          <p:grpSpPr>
            <a:xfrm>
              <a:off x="5265937" y="1772586"/>
              <a:ext cx="420811" cy="522864"/>
              <a:chOff x="-2310650" y="3525775"/>
              <a:chExt cx="292250" cy="363125"/>
            </a:xfrm>
          </p:grpSpPr>
          <p:sp>
            <p:nvSpPr>
              <p:cNvPr id="555" name="Google Shape;555;p4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56" name="Google Shape;556;p4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57" name="Google Shape;557;p4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58" name="Google Shape;558;p4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sp>
        <p:nvSpPr>
          <p:cNvPr id="559" name="Google Shape;559;p44"/>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560" name="Google Shape;560;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561" name="Google Shape;561;p44"/>
          <p:cNvSpPr/>
          <p:nvPr/>
        </p:nvSpPr>
        <p:spPr>
          <a:xfrm flipH="1">
            <a:off x="3824173" y="2035425"/>
            <a:ext cx="1403400" cy="1403400"/>
          </a:xfrm>
          <a:prstGeom prst="ellipse">
            <a:avLst/>
          </a:prstGeom>
          <a:solidFill>
            <a:srgbClr val="FFFFFF"/>
          </a:solidFill>
          <a:ln cap="flat" cmpd="sng" w="2857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2200">
                <a:latin typeface="Fira Sans Extra Condensed"/>
                <a:ea typeface="Fira Sans Extra Condensed"/>
                <a:cs typeface="Fira Sans Extra Condensed"/>
                <a:sym typeface="Fira Sans Extra Condensed"/>
              </a:rPr>
              <a:t>REC</a:t>
            </a:r>
            <a:endParaRPr b="1" sz="2200">
              <a:latin typeface="Fira Sans Extra Condensed"/>
              <a:ea typeface="Fira Sans Extra Condensed"/>
              <a:cs typeface="Fira Sans Extra Condensed"/>
              <a:sym typeface="Fira Sans Extra Condensed"/>
            </a:endParaRPr>
          </a:p>
        </p:txBody>
      </p:sp>
      <p:sp>
        <p:nvSpPr>
          <p:cNvPr id="562" name="Google Shape;562;p44"/>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Entité de gestion de compétences</a:t>
            </a:r>
            <a:endParaRPr/>
          </a:p>
        </p:txBody>
      </p:sp>
      <p:sp>
        <p:nvSpPr>
          <p:cNvPr id="563" name="Google Shape;563;p44"/>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564" name="Google Shape;564;p44"/>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0"/>
                                        </p:tgtEl>
                                        <p:attrNameLst>
                                          <p:attrName>style.visibility</p:attrName>
                                        </p:attrNameLst>
                                      </p:cBhvr>
                                      <p:to>
                                        <p:strVal val="visible"/>
                                      </p:to>
                                    </p:set>
                                    <p:animEffect filter="fade" transition="in">
                                      <p:cBhvr>
                                        <p:cTn dur="1000"/>
                                        <p:tgtEl>
                                          <p:spTgt spid="5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2"/>
                                        </p:tgtEl>
                                        <p:attrNameLst>
                                          <p:attrName>style.visibility</p:attrName>
                                        </p:attrNameLst>
                                      </p:cBhvr>
                                      <p:to>
                                        <p:strVal val="visible"/>
                                      </p:to>
                                    </p:set>
                                    <p:animEffect filter="fade" transition="in">
                                      <p:cBhvr>
                                        <p:cTn dur="1000"/>
                                        <p:tgtEl>
                                          <p:spTgt spid="5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2"/>
                                        </p:tgtEl>
                                        <p:attrNameLst>
                                          <p:attrName>style.visibility</p:attrName>
                                        </p:attrNameLst>
                                      </p:cBhvr>
                                      <p:to>
                                        <p:strVal val="visible"/>
                                      </p:to>
                                    </p:set>
                                    <p:animEffect filter="fade" transition="in">
                                      <p:cBhvr>
                                        <p:cTn dur="1000"/>
                                        <p:tgtEl>
                                          <p:spTgt spid="5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45"/>
          <p:cNvSpPr/>
          <p:nvPr/>
        </p:nvSpPr>
        <p:spPr>
          <a:xfrm>
            <a:off x="-56307" y="4721850"/>
            <a:ext cx="96255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570" name="Google Shape;570;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en-GB" sz="1000">
                <a:solidFill>
                  <a:schemeClr val="lt1"/>
                </a:solidFill>
              </a:rPr>
              <a:t>‹#›</a:t>
            </a:fld>
            <a:endParaRPr b="1">
              <a:solidFill>
                <a:schemeClr val="lt1"/>
              </a:solidFill>
            </a:endParaRPr>
          </a:p>
        </p:txBody>
      </p:sp>
      <p:sp>
        <p:nvSpPr>
          <p:cNvPr id="571" name="Google Shape;571;p45"/>
          <p:cNvSpPr/>
          <p:nvPr/>
        </p:nvSpPr>
        <p:spPr>
          <a:xfrm flipH="1">
            <a:off x="4802907" y="1266996"/>
            <a:ext cx="2028000" cy="2028000"/>
          </a:xfrm>
          <a:prstGeom prst="ellipse">
            <a:avLst/>
          </a:prstGeom>
          <a:solidFill>
            <a:srgbClr val="E67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FFFFFF"/>
              </a:solidFill>
              <a:latin typeface="Fira Sans Extra Condensed"/>
              <a:ea typeface="Fira Sans Extra Condensed"/>
              <a:cs typeface="Fira Sans Extra Condensed"/>
              <a:sym typeface="Fira Sans Extra Condensed"/>
            </a:endParaRPr>
          </a:p>
        </p:txBody>
      </p:sp>
      <p:sp>
        <p:nvSpPr>
          <p:cNvPr id="572" name="Google Shape;572;p45"/>
          <p:cNvSpPr/>
          <p:nvPr/>
        </p:nvSpPr>
        <p:spPr>
          <a:xfrm flipH="1">
            <a:off x="4400548" y="2035425"/>
            <a:ext cx="1403400" cy="1403400"/>
          </a:xfrm>
          <a:prstGeom prst="ellipse">
            <a:avLst/>
          </a:prstGeom>
          <a:solidFill>
            <a:srgbClr val="FFFFFF"/>
          </a:solidFill>
          <a:ln cap="flat" cmpd="sng" w="2857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2200">
                <a:latin typeface="Fira Sans Extra Condensed"/>
                <a:ea typeface="Fira Sans Extra Condensed"/>
                <a:cs typeface="Fira Sans Extra Condensed"/>
                <a:sym typeface="Fira Sans Extra Condensed"/>
              </a:rPr>
              <a:t>REC</a:t>
            </a:r>
            <a:endParaRPr b="1" sz="2200">
              <a:latin typeface="Fira Sans Extra Condensed"/>
              <a:ea typeface="Fira Sans Extra Condensed"/>
              <a:cs typeface="Fira Sans Extra Condensed"/>
              <a:sym typeface="Fira Sans Extra Condensed"/>
            </a:endParaRPr>
          </a:p>
        </p:txBody>
      </p:sp>
      <p:cxnSp>
        <p:nvCxnSpPr>
          <p:cNvPr id="573" name="Google Shape;573;p45"/>
          <p:cNvCxnSpPr/>
          <p:nvPr/>
        </p:nvCxnSpPr>
        <p:spPr>
          <a:xfrm flipH="1" rot="10800000">
            <a:off x="6263125" y="1373425"/>
            <a:ext cx="1836300" cy="1200"/>
          </a:xfrm>
          <a:prstGeom prst="straightConnector1">
            <a:avLst/>
          </a:prstGeom>
          <a:noFill/>
          <a:ln cap="flat" cmpd="sng" w="9525">
            <a:solidFill>
              <a:schemeClr val="accent6"/>
            </a:solidFill>
            <a:prstDash val="solid"/>
            <a:round/>
            <a:headEnd len="med" w="med" type="none"/>
            <a:tailEnd len="med" w="med" type="diamond"/>
          </a:ln>
        </p:spPr>
      </p:cxnSp>
      <p:sp>
        <p:nvSpPr>
          <p:cNvPr id="574" name="Google Shape;574;p45"/>
          <p:cNvSpPr txBox="1"/>
          <p:nvPr/>
        </p:nvSpPr>
        <p:spPr>
          <a:xfrm>
            <a:off x="6472349" y="1481575"/>
            <a:ext cx="27504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B45F06"/>
                </a:solidFill>
                <a:latin typeface="Fira Sans Extra Condensed Medium"/>
                <a:ea typeface="Fira Sans Extra Condensed Medium"/>
                <a:cs typeface="Fira Sans Extra Condensed Medium"/>
                <a:sym typeface="Fira Sans Extra Condensed Medium"/>
              </a:rPr>
              <a:t>Référentiel des Emplois</a:t>
            </a:r>
            <a:endParaRPr sz="1800">
              <a:solidFill>
                <a:srgbClr val="B45F06"/>
              </a:solidFill>
              <a:latin typeface="Fira Sans Extra Condensed Medium"/>
              <a:ea typeface="Fira Sans Extra Condensed Medium"/>
              <a:cs typeface="Fira Sans Extra Condensed Medium"/>
              <a:sym typeface="Fira Sans Extra Condensed Medium"/>
            </a:endParaRPr>
          </a:p>
        </p:txBody>
      </p:sp>
      <p:grpSp>
        <p:nvGrpSpPr>
          <p:cNvPr id="575" name="Google Shape;575;p45"/>
          <p:cNvGrpSpPr/>
          <p:nvPr/>
        </p:nvGrpSpPr>
        <p:grpSpPr>
          <a:xfrm>
            <a:off x="5842312" y="1772586"/>
            <a:ext cx="420811" cy="522864"/>
            <a:chOff x="-2310650" y="3525775"/>
            <a:chExt cx="292250" cy="363125"/>
          </a:xfrm>
        </p:grpSpPr>
        <p:sp>
          <p:nvSpPr>
            <p:cNvPr id="576" name="Google Shape;576;p45"/>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77" name="Google Shape;577;p45"/>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78" name="Google Shape;578;p45"/>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79" name="Google Shape;579;p45"/>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pic>
        <p:nvPicPr>
          <p:cNvPr id="580" name="Google Shape;580;p45"/>
          <p:cNvPicPr preferRelativeResize="0"/>
          <p:nvPr/>
        </p:nvPicPr>
        <p:blipFill>
          <a:blip r:embed="rId3">
            <a:alphaModFix/>
          </a:blip>
          <a:stretch>
            <a:fillRect/>
          </a:stretch>
        </p:blipFill>
        <p:spPr>
          <a:xfrm>
            <a:off x="483663" y="972825"/>
            <a:ext cx="3617823" cy="3596625"/>
          </a:xfrm>
          <a:prstGeom prst="rect">
            <a:avLst/>
          </a:prstGeom>
          <a:noFill/>
          <a:ln>
            <a:noFill/>
          </a:ln>
        </p:spPr>
      </p:pic>
      <p:sp>
        <p:nvSpPr>
          <p:cNvPr id="581" name="Google Shape;581;p45"/>
          <p:cNvSpPr txBox="1"/>
          <p:nvPr>
            <p:ph type="title"/>
          </p:nvPr>
        </p:nvSpPr>
        <p:spPr>
          <a:xfrm>
            <a:off x="1419288" y="339225"/>
            <a:ext cx="8203200" cy="4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rPr>
              <a:t>Entité de gestion de compétences</a:t>
            </a:r>
            <a:endParaRPr/>
          </a:p>
        </p:txBody>
      </p:sp>
      <p:sp>
        <p:nvSpPr>
          <p:cNvPr id="582" name="Google Shape;582;p45"/>
          <p:cNvSpPr/>
          <p:nvPr/>
        </p:nvSpPr>
        <p:spPr>
          <a:xfrm>
            <a:off x="-76197" y="266500"/>
            <a:ext cx="2880000" cy="581400"/>
          </a:xfrm>
          <a:prstGeom prst="roundRect">
            <a:avLst>
              <a:gd fmla="val 16667" name="adj"/>
            </a:avLst>
          </a:prstGeom>
          <a:gradFill>
            <a:gsLst>
              <a:gs pos="0">
                <a:srgbClr val="F48208"/>
              </a:gs>
              <a:gs pos="100000">
                <a:srgbClr val="D7750F"/>
              </a:gs>
            </a:gsLst>
            <a:path path="circle">
              <a:fillToRect b="100%" l="100%"/>
            </a:path>
            <a:tileRect r="-100%" t="-10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p>
        </p:txBody>
      </p:sp>
      <p:sp>
        <p:nvSpPr>
          <p:cNvPr id="583" name="Google Shape;583;p45"/>
          <p:cNvSpPr txBox="1"/>
          <p:nvPr/>
        </p:nvSpPr>
        <p:spPr>
          <a:xfrm flipH="1">
            <a:off x="151560" y="430459"/>
            <a:ext cx="2992800" cy="25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II. Cadre général du projet</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0"/>
                                        </p:tgtEl>
                                        <p:attrNameLst>
                                          <p:attrName>style.visibility</p:attrName>
                                        </p:attrNameLst>
                                      </p:cBhvr>
                                      <p:to>
                                        <p:strVal val="visible"/>
                                      </p:to>
                                    </p:set>
                                    <p:animEffect filter="fade" transition="in">
                                      <p:cBhvr>
                                        <p:cTn dur="1000"/>
                                        <p:tgtEl>
                                          <p:spTgt spid="5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0"/>
                                        </p:tgtEl>
                                        <p:attrNameLst>
                                          <p:attrName>style.visibility</p:attrName>
                                        </p:attrNameLst>
                                      </p:cBhvr>
                                      <p:to>
                                        <p:strVal val="visible"/>
                                      </p:to>
                                    </p:set>
                                    <p:animEffect filter="fade" transition="in">
                                      <p:cBhvr>
                                        <p:cTn dur="1000"/>
                                        <p:tgtEl>
                                          <p:spTgt spid="5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Data Migration Process Infographics by Slidesgo">
  <a:themeElements>
    <a:clrScheme name="Simple Light">
      <a:dk1>
        <a:srgbClr val="000000"/>
      </a:dk1>
      <a:lt1>
        <a:srgbClr val="FFFFFF"/>
      </a:lt1>
      <a:dk2>
        <a:srgbClr val="DDDDDD"/>
      </a:dk2>
      <a:lt2>
        <a:srgbClr val="293E8D"/>
      </a:lt2>
      <a:accent1>
        <a:srgbClr val="4335AF"/>
      </a:accent1>
      <a:accent2>
        <a:srgbClr val="9659F4"/>
      </a:accent2>
      <a:accent3>
        <a:srgbClr val="5CCFFB"/>
      </a:accent3>
      <a:accent4>
        <a:srgbClr val="A0FDF1"/>
      </a:accent4>
      <a:accent5>
        <a:srgbClr val="FCCAF5"/>
      </a:accent5>
      <a:accent6>
        <a:srgbClr val="FA72DC"/>
      </a:accent6>
      <a:hlink>
        <a:srgbClr val="21347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Charts Infographics by Slidesgo">
  <a:themeElements>
    <a:clrScheme name="Simple Light">
      <a:dk1>
        <a:srgbClr val="000000"/>
      </a:dk1>
      <a:lt1>
        <a:srgbClr val="FFFFFF"/>
      </a:lt1>
      <a:dk2>
        <a:srgbClr val="595959"/>
      </a:dk2>
      <a:lt2>
        <a:srgbClr val="EEEEEE"/>
      </a:lt2>
      <a:accent1>
        <a:srgbClr val="1E35A1"/>
      </a:accent1>
      <a:accent2>
        <a:srgbClr val="0C79F3"/>
      </a:accent2>
      <a:accent3>
        <a:srgbClr val="00D4F0"/>
      </a:accent3>
      <a:accent4>
        <a:srgbClr val="2170B7"/>
      </a:accent4>
      <a:accent5>
        <a:srgbClr val="59A7FF"/>
      </a:accent5>
      <a:accent6>
        <a:srgbClr val="071554"/>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Data Migration Process Infographics by Slidesgo">
  <a:themeElements>
    <a:clrScheme name="Simple Light">
      <a:dk1>
        <a:srgbClr val="000000"/>
      </a:dk1>
      <a:lt1>
        <a:srgbClr val="FFFFFF"/>
      </a:lt1>
      <a:dk2>
        <a:srgbClr val="DDDDDD"/>
      </a:dk2>
      <a:lt2>
        <a:srgbClr val="293E8D"/>
      </a:lt2>
      <a:accent1>
        <a:srgbClr val="4335AF"/>
      </a:accent1>
      <a:accent2>
        <a:srgbClr val="9659F4"/>
      </a:accent2>
      <a:accent3>
        <a:srgbClr val="5CCFFB"/>
      </a:accent3>
      <a:accent4>
        <a:srgbClr val="A0FDF1"/>
      </a:accent4>
      <a:accent5>
        <a:srgbClr val="FCCAF5"/>
      </a:accent5>
      <a:accent6>
        <a:srgbClr val="FA72DC"/>
      </a:accent6>
      <a:hlink>
        <a:srgbClr val="21347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